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470" r:id="rId2"/>
    <p:sldId id="7716" r:id="rId3"/>
    <p:sldId id="2147308144" r:id="rId4"/>
    <p:sldId id="2147308161" r:id="rId5"/>
    <p:sldId id="2147308152" r:id="rId6"/>
    <p:sldId id="2147308162" r:id="rId7"/>
    <p:sldId id="333" r:id="rId8"/>
    <p:sldId id="325" r:id="rId9"/>
    <p:sldId id="332" r:id="rId10"/>
    <p:sldId id="6076" r:id="rId11"/>
    <p:sldId id="277" r:id="rId12"/>
    <p:sldId id="497" r:id="rId13"/>
    <p:sldId id="2147308176" r:id="rId14"/>
    <p:sldId id="2147308179" r:id="rId15"/>
    <p:sldId id="2147308180" r:id="rId16"/>
    <p:sldId id="2147308181" r:id="rId17"/>
    <p:sldId id="2147308178" r:id="rId18"/>
    <p:sldId id="2147308172" r:id="rId19"/>
    <p:sldId id="2147308182" r:id="rId20"/>
    <p:sldId id="6079" r:id="rId21"/>
    <p:sldId id="2147308145" r:id="rId22"/>
    <p:sldId id="2147308154" r:id="rId23"/>
    <p:sldId id="2147308173" r:id="rId24"/>
    <p:sldId id="2147308186" r:id="rId25"/>
    <p:sldId id="2147308188" r:id="rId26"/>
    <p:sldId id="2147308056" r:id="rId27"/>
    <p:sldId id="2147308054" r:id="rId28"/>
    <p:sldId id="2147308125" r:id="rId29"/>
    <p:sldId id="2147308191" r:id="rId30"/>
    <p:sldId id="2147308190" r:id="rId31"/>
    <p:sldId id="2147308084" r:id="rId32"/>
    <p:sldId id="2147308088" r:id="rId33"/>
    <p:sldId id="262" r:id="rId34"/>
    <p:sldId id="2147308192" r:id="rId35"/>
    <p:sldId id="2147308189" r:id="rId36"/>
    <p:sldId id="2147308193" r:id="rId37"/>
    <p:sldId id="2147308194" r:id="rId38"/>
    <p:sldId id="7735" r:id="rId39"/>
    <p:sldId id="2147308165" r:id="rId40"/>
    <p:sldId id="2147308184" r:id="rId41"/>
    <p:sldId id="2147308185" r:id="rId42"/>
    <p:sldId id="2147308155" r:id="rId43"/>
    <p:sldId id="2147308169" r:id="rId44"/>
    <p:sldId id="527" r:id="rId45"/>
  </p:sldIdLst>
  <p:sldSz cx="12192000" cy="6858000"/>
  <p:notesSz cx="6858000" cy="9144000"/>
  <p:embeddedFontLst>
    <p:embeddedFont>
      <p:font typeface="Amazon Ember" panose="020B0603020204020204" pitchFamily="34" charset="0"/>
      <p:regular r:id="rId48"/>
      <p:bold r:id="rId49"/>
      <p:italic r:id="rId50"/>
      <p:boldItalic r:id="rId51"/>
    </p:embeddedFont>
    <p:embeddedFont>
      <p:font typeface="Amazon Ember Display" panose="020B0603020204020204" pitchFamily="34" charset="0"/>
      <p:regular r:id="rId52"/>
      <p:bold r:id="rId53"/>
      <p:italic r:id="rId54"/>
      <p:boldItalic r:id="rId55"/>
    </p:embeddedFont>
    <p:embeddedFont>
      <p:font typeface="Amazon Ember Mono" panose="020B0603020204020204" pitchFamily="34" charset="0"/>
      <p:regular r:id="rId56"/>
      <p:bold r:id="rId57"/>
      <p:italic r:id="rId58"/>
      <p:boldItalic r:id="rId59"/>
    </p:embeddedFont>
    <p:embeddedFont>
      <p:font typeface="Lucida Console" panose="020B0609040504020204" pitchFamily="49" charset="0"/>
      <p:regular r:id="rId60"/>
    </p:embeddedFont>
    <p:embeddedFont>
      <p:font typeface="Play" panose="020F0502020204030204" pitchFamily="3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 options" id="{8806E88D-7D3F-475C-A6F5-14A5B6CD3EBE}">
          <p14:sldIdLst>
            <p14:sldId id="470"/>
          </p14:sldIdLst>
        </p14:section>
        <p14:section name="Carlos" id="{53D029EB-DEEC-436B-98BE-1B30026C68BA}">
          <p14:sldIdLst>
            <p14:sldId id="7716"/>
            <p14:sldId id="2147308144"/>
            <p14:sldId id="2147308161"/>
            <p14:sldId id="2147308152"/>
            <p14:sldId id="2147308162"/>
            <p14:sldId id="333"/>
            <p14:sldId id="325"/>
            <p14:sldId id="332"/>
            <p14:sldId id="6076"/>
            <p14:sldId id="277"/>
            <p14:sldId id="497"/>
          </p14:sldIdLst>
        </p14:section>
        <p14:section name="Rodrigo" id="{3E1AAA5A-2B11-864F-8E0E-F7F13B1BC306}">
          <p14:sldIdLst>
            <p14:sldId id="2147308176"/>
            <p14:sldId id="2147308179"/>
            <p14:sldId id="2147308180"/>
            <p14:sldId id="2147308181"/>
            <p14:sldId id="2147308178"/>
            <p14:sldId id="2147308172"/>
          </p14:sldIdLst>
        </p14:section>
        <p14:section name="Rodrigo" id="{0010033A-913A-0B42-A07D-8322ED322E19}">
          <p14:sldIdLst>
            <p14:sldId id="2147308182"/>
            <p14:sldId id="6079"/>
            <p14:sldId id="2147308145"/>
            <p14:sldId id="2147308154"/>
            <p14:sldId id="2147308173"/>
            <p14:sldId id="2147308186"/>
          </p14:sldIdLst>
        </p14:section>
        <p14:section name="Carlos" id="{B3D3A2A8-ED66-A542-BC77-F1E88BE25E73}">
          <p14:sldIdLst>
            <p14:sldId id="2147308188"/>
            <p14:sldId id="2147308056"/>
            <p14:sldId id="2147308054"/>
            <p14:sldId id="2147308125"/>
            <p14:sldId id="2147308191"/>
            <p14:sldId id="2147308190"/>
            <p14:sldId id="2147308084"/>
            <p14:sldId id="2147308088"/>
            <p14:sldId id="262"/>
            <p14:sldId id="2147308192"/>
            <p14:sldId id="2147308189"/>
            <p14:sldId id="2147308193"/>
            <p14:sldId id="2147308194"/>
            <p14:sldId id="7735"/>
          </p14:sldIdLst>
        </p14:section>
        <p14:section name="Rodrigo" id="{B42A8FC5-8627-8140-93FE-355E058B47B8}">
          <p14:sldIdLst>
            <p14:sldId id="2147308165"/>
            <p14:sldId id="2147308184"/>
            <p14:sldId id="2147308185"/>
            <p14:sldId id="2147308155"/>
            <p14:sldId id="2147308169"/>
          </p14:sldIdLst>
        </p14:section>
        <p14:section name="Thank you options" id="{7E98B0BD-72E6-4477-9B70-9A023E279BCE}">
          <p14:sldIdLst>
            <p14:sldId id="527"/>
          </p14:sldIdLst>
        </p14:section>
        <p14:section name="Examples" id="{5052AD04-C0D9-4FF6-AA6F-420659794DEE}">
          <p14:sldIdLst/>
        </p14:section>
        <p14:section name="Template directions" id="{9E4ACA30-D387-48B9-B60B-FCAB7867C6F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4063"/>
    <a:srgbClr val="F2F2F2"/>
    <a:srgbClr val="EF754E"/>
    <a:srgbClr val="232E3E"/>
    <a:srgbClr val="326DE7"/>
    <a:srgbClr val="FF9901"/>
    <a:srgbClr val="5B64AC"/>
    <a:srgbClr val="6CAE3E"/>
    <a:srgbClr val="F05033"/>
    <a:srgbClr val="90A7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9796" autoAdjust="0"/>
  </p:normalViewPr>
  <p:slideViewPr>
    <p:cSldViewPr snapToGrid="0">
      <p:cViewPr varScale="1">
        <p:scale>
          <a:sx n="114" d="100"/>
          <a:sy n="114" d="100"/>
        </p:scale>
        <p:origin x="1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580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65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62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42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45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89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74E25-A557-45B7-A614-AD8C8D22B6B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030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endParaRPr dirty="0"/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3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2667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64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7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49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23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topology is sometimes called a standalone or distributed GitOps. In this scenario, each cluster has its own GitOps instances, which points to the central git repository.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benefits</a:t>
            </a:r>
          </a:p>
          <a:p>
            <a:pPr lvl="1"/>
            <a:r>
              <a:rPr lang="en-US" dirty="0"/>
              <a:t>GitOps Controller self contain to the Cluster, no need to register with a centralized environment</a:t>
            </a:r>
          </a:p>
          <a:p>
            <a:pPr lvl="1"/>
            <a:r>
              <a:rPr lang="en-US" dirty="0"/>
              <a:t>Isolation and Authentication – no single point of access to all other environments</a:t>
            </a:r>
          </a:p>
          <a:p>
            <a:pPr lvl="1"/>
            <a:r>
              <a:rPr lang="en-US" dirty="0"/>
              <a:t>Scaling requirements is lower for GitOps Instance</a:t>
            </a:r>
          </a:p>
          <a:p>
            <a:pPr lvl="1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few drawbacks from this topology are</a:t>
            </a:r>
          </a:p>
          <a:p>
            <a:pPr lvl="1"/>
            <a:r>
              <a:rPr lang="en-US" dirty="0"/>
              <a:t>User Access – can be challenging at scale</a:t>
            </a:r>
          </a:p>
          <a:p>
            <a:pPr lvl="1"/>
            <a:r>
              <a:rPr lang="en-US" dirty="0"/>
              <a:t>Upgrades/updates – has to have a proper add-ons upgrade process that includes the GitOps tooling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93643-8E39-49DF-A986-A282D447A73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6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the centralized topology, we have a single GitOps instance that manages all target environments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benefits</a:t>
            </a:r>
          </a:p>
          <a:p>
            <a:pPr lvl="1"/>
            <a:r>
              <a:rPr lang="en-US" dirty="0"/>
              <a:t>Management of single GitOps instances</a:t>
            </a:r>
          </a:p>
          <a:p>
            <a:pPr lvl="1"/>
            <a:r>
              <a:rPr lang="en-US" dirty="0"/>
              <a:t>Centralized access for users</a:t>
            </a:r>
          </a:p>
          <a:p>
            <a:pPr lvl="1"/>
            <a:r>
              <a:rPr lang="en-US" dirty="0"/>
              <a:t>Consistent configuration of addons across all remote clusters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 few drawbacks from this topology are</a:t>
            </a:r>
          </a:p>
          <a:p>
            <a:pPr lvl="1"/>
            <a:r>
              <a:rPr lang="en-US" dirty="0"/>
              <a:t>Challenges to configure at scales of 10s/100s of clusters</a:t>
            </a:r>
          </a:p>
          <a:p>
            <a:pPr lvl="1"/>
            <a:r>
              <a:rPr lang="en-US" dirty="0"/>
              <a:t>Cluster creation is not isolated – meaning that each new environment needs to register with the centralized GitOps instance</a:t>
            </a:r>
          </a:p>
          <a:p>
            <a:pPr lvl="1"/>
            <a:r>
              <a:rPr lang="en-US" dirty="0"/>
              <a:t>Networking – The GitOps instance accessing private clusters, requiring custom networking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720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Another option is to have a hybrid approach where a centralized GitOps instance  is used to manage all remote cluster configuration.</a:t>
            </a:r>
          </a:p>
          <a:p>
            <a:pPr marL="0" indent="0">
              <a:buNone/>
            </a:pPr>
            <a:r>
              <a:rPr lang="en-US" dirty="0"/>
              <a:t>Within each cluster, there will be another GitOps tooling installed, that will manage the application deployment for those cluster.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method is helpful when platform teams are building a Cluster-as-a-Service, by setting and managing consistent infrastructure, </a:t>
            </a:r>
          </a:p>
          <a:p>
            <a:pPr marL="0" indent="0">
              <a:buNone/>
            </a:pPr>
            <a:r>
              <a:rPr lang="en-US" dirty="0"/>
              <a:t>while the consumers/application teams are responsible for deploying the application themselves into the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119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Another option is to have a hybrid approach where a centralized GitOps instance  is used to manage all remote cluster configuration.</a:t>
            </a:r>
          </a:p>
          <a:p>
            <a:pPr marL="0" indent="0">
              <a:buNone/>
            </a:pPr>
            <a:r>
              <a:rPr lang="en-US" dirty="0"/>
              <a:t>Within each cluster, there will be another GitOps tooling installed, that will manage the application deployment for those cluster.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method is helpful when platform teams are building a Cluster-as-a-Service, by setting and managing consistent infrastructure, </a:t>
            </a:r>
          </a:p>
          <a:p>
            <a:pPr marL="0" indent="0">
              <a:buNone/>
            </a:pPr>
            <a:r>
              <a:rPr lang="en-US" dirty="0"/>
              <a:t>while the consumers/application teams are responsible for deploying the application themselves into the cluster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78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73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08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92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17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11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107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00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7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1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876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73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7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90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73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42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91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B175-7AE1-4B66-A823-55E80A74AF1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80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9696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8096" cy="68650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16D5615-AA11-378C-E14C-3A04ABC15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1729418"/>
            <a:ext cx="47376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D9E4C9-D56F-CC1A-1769-186C80EFE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2F05A91-078B-D701-FEC2-5E99D1A45D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5742615-0398-D81D-E8EE-DF32749AB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B07422A-8FE4-A352-693E-0DF3DA29A1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465445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20BB09-0F26-0F87-AE08-D85D6531BE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6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34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1128" userDrawn="1">
          <p15:clr>
            <a:srgbClr val="9FCC3B"/>
          </p15:clr>
        </p15:guide>
        <p15:guide id="3" orient="horz" pos="12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4732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603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603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603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6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144" y="4603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A55C8-9EB1-43B1-BF66-2D7F31D1B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24431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06976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70A126-58BA-41AC-92D7-A31F9CFA52FC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  <p15:guide id="4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0A0F065-DA19-4B02-B238-CFA9C89CB6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EEFC34B7-722A-436B-9E34-41B9A285F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353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259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6B4E2-487D-7BA5-6A5D-8D62F9D14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8096" cy="686500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10C7D2-1943-FD18-936B-CF69ECBD91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6447183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3B7A72-F0A3-F960-7F7F-BBA4778884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39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D847E-1472-C52D-C8A4-327EA222F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9C22C-6803-50EE-1D9E-CD2EBD52D3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66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C12C4-7B07-CDE0-8DA7-421A5A98AE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8096" cy="686500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293948-E1B1-41A2-F926-D15BA69BB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6298096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96FF6D4-616F-A60B-2071-A198822BA3C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3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089D9-A432-3B43-6713-28C2C3E217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8096" cy="6865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1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2"/>
                </a:solidFill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667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D0BE8-3DF9-42ED-B529-6742E64DF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34999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AD9CB31-EEEF-4014-8284-24B508CB1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51097-E924-8CDB-E302-F7D77E3524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0"/>
            <a:ext cx="12198096" cy="686858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903C8D3-02AB-B38C-948B-2403527013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9E5A8B5-335F-4499-A867-2220D21A83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A5295-52B4-DA4A-3B3B-7145856F77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98096" cy="68685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67026C-8C76-2115-58C4-C898BC1280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4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0056DCF-66C0-41BE-8188-5749FE9DC1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B9838-709C-D532-7ACE-84A87321E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98096" cy="68685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EED0DBB-CCEC-6B11-3E8F-B49C3C8558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5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0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D6EE278-70BF-4DF0-A320-B03946E1BB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5FB853-8D14-6B48-43F0-CC75308D56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0"/>
            <a:ext cx="12198096" cy="686858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FC2360-5F3F-C1F1-ED00-BAA7454993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86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E939C6C-E22D-4BEB-9860-241625208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B16C7-6632-86D8-EFD9-B008820E0D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0"/>
            <a:ext cx="12198096" cy="686858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2167FA-B358-4BFC-8D58-3474D000E5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C5174CF-7A59-B3A3-B950-48517290AD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5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4C912AC-4199-428B-92D3-03BA311F6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" y="0"/>
            <a:ext cx="12198096" cy="68685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A0BC348-319B-9CE7-35DF-89B076D79C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58AE2D3-E0B2-596A-5774-77F5E4BE26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D7214E7-926F-CF45-7067-7885CA7F4C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7386B97-D918-6426-BA80-636302F327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F13BF-6284-EAAD-2C06-44DFDE0D54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703823"/>
            <a:ext cx="1003173" cy="60018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44B6AE0-F68A-39BE-4077-4878884AA1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2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2"/>
            <a:ext cx="8723086" cy="1442356"/>
          </a:xfrm>
        </p:spPr>
        <p:txBody>
          <a:bodyPr/>
          <a:lstStyle>
            <a:lvl1pPr marL="0" indent="0">
              <a:defRPr sz="48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050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535531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11258550" cy="2173608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6527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43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2D8F5-93A5-A960-3D20-7080C1ECB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98096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BE2E70-470E-A9A3-5251-B6887E11BD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11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30DD7-E633-7B18-5188-CF6050BEA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C05121-36D3-C0F5-619D-FE77A4663B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12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406E-49D4-4042-B360-7083D5E4F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49830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9E7C393-7DB6-F649-42FA-27CA529AB2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89500"/>
            <a:ext cx="902154" cy="2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8" r:id="rId1"/>
    <p:sldLayoutId id="2147483661" r:id="rId2"/>
    <p:sldLayoutId id="2147483654" r:id="rId3"/>
    <p:sldLayoutId id="2147483709" r:id="rId4"/>
    <p:sldLayoutId id="2147483749" r:id="rId5"/>
    <p:sldLayoutId id="2147483751" r:id="rId6"/>
    <p:sldLayoutId id="2147483663" r:id="rId7"/>
    <p:sldLayoutId id="2147483655" r:id="rId8"/>
    <p:sldLayoutId id="2147483650" r:id="rId9"/>
    <p:sldLayoutId id="2147483664" r:id="rId10"/>
    <p:sldLayoutId id="2147483666" r:id="rId11"/>
    <p:sldLayoutId id="2147483667" r:id="rId12"/>
    <p:sldLayoutId id="2147483665" r:id="rId13"/>
    <p:sldLayoutId id="2147483668" r:id="rId14"/>
    <p:sldLayoutId id="2147483653" r:id="rId15"/>
    <p:sldLayoutId id="2147483689" r:id="rId16"/>
    <p:sldLayoutId id="2147483691" r:id="rId17"/>
    <p:sldLayoutId id="2147483690" r:id="rId18"/>
    <p:sldLayoutId id="2147483657" r:id="rId19"/>
    <p:sldLayoutId id="2147483692" r:id="rId20"/>
    <p:sldLayoutId id="2147483693" r:id="rId21"/>
    <p:sldLayoutId id="2147483694" r:id="rId22"/>
    <p:sldLayoutId id="2147483652" r:id="rId23"/>
    <p:sldLayoutId id="2147483669" r:id="rId24"/>
    <p:sldLayoutId id="2147483670" r:id="rId25"/>
    <p:sldLayoutId id="2147483673" r:id="rId26"/>
    <p:sldLayoutId id="2147483767" r:id="rId27"/>
    <p:sldLayoutId id="2147483768" r:id="rId28"/>
    <p:sldLayoutId id="2147483769" r:id="rId29"/>
    <p:sldLayoutId id="2147483770" r:id="rId30"/>
    <p:sldLayoutId id="2147483671" r:id="rId31"/>
    <p:sldLayoutId id="2147483672" r:id="rId32"/>
    <p:sldLayoutId id="2147483695" r:id="rId33"/>
    <p:sldLayoutId id="2147483674" r:id="rId34"/>
    <p:sldLayoutId id="2147483675" r:id="rId35"/>
    <p:sldLayoutId id="2147483656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926" r:id="rId42"/>
    <p:sldLayoutId id="2147483707" r:id="rId43"/>
    <p:sldLayoutId id="2147483708" r:id="rId44"/>
    <p:sldLayoutId id="2147483678" r:id="rId45"/>
    <p:sldLayoutId id="2147483927" r:id="rId46"/>
    <p:sldLayoutId id="2147483930" r:id="rId47"/>
    <p:sldLayoutId id="2147483931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12" userDrawn="1">
          <p15:clr>
            <a:srgbClr val="F26B43"/>
          </p15:clr>
        </p15:guide>
        <p15:guide id="5" orient="horz" pos="1080" userDrawn="1">
          <p15:clr>
            <a:srgbClr val="F26B43"/>
          </p15:clr>
        </p15:guide>
        <p15:guide id="6" orient="horz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1.png"/><Relationship Id="rId3" Type="http://schemas.openxmlformats.org/officeDocument/2006/relationships/image" Target="../media/image33.png"/><Relationship Id="rId21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0.png"/><Relationship Id="rId24" Type="http://schemas.openxmlformats.org/officeDocument/2006/relationships/image" Target="../media/image50.png"/><Relationship Id="rId5" Type="http://schemas.openxmlformats.org/officeDocument/2006/relationships/image" Target="../media/image29.png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10" Type="http://schemas.openxmlformats.org/officeDocument/2006/relationships/image" Target="../media/image38.sv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Relationship Id="rId22" Type="http://schemas.openxmlformats.org/officeDocument/2006/relationships/image" Target="../media/image48.png"/><Relationship Id="rId27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sv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1.png"/><Relationship Id="rId9" Type="http://schemas.openxmlformats.org/officeDocument/2006/relationships/image" Target="../media/image6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6.svg"/><Relationship Id="rId7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8.xml"/><Relationship Id="rId6" Type="http://schemas.microsoft.com/office/2007/relationships/hdphoto" Target="../media/hdphoto1.wdp"/><Relationship Id="rId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21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7.png"/><Relationship Id="rId12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6.png"/><Relationship Id="rId11" Type="http://schemas.openxmlformats.org/officeDocument/2006/relationships/image" Target="../media/image62.png"/><Relationship Id="rId5" Type="http://schemas.openxmlformats.org/officeDocument/2006/relationships/image" Target="../media/image21.png"/><Relationship Id="rId15" Type="http://schemas.openxmlformats.org/officeDocument/2006/relationships/image" Target="../media/image65.png"/><Relationship Id="rId10" Type="http://schemas.openxmlformats.org/officeDocument/2006/relationships/image" Target="../media/image57.png"/><Relationship Id="rId4" Type="http://schemas.openxmlformats.org/officeDocument/2006/relationships/image" Target="../media/image56.svg"/><Relationship Id="rId9" Type="http://schemas.openxmlformats.org/officeDocument/2006/relationships/image" Target="../media/image69.png"/><Relationship Id="rId1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0.png"/><Relationship Id="rId3" Type="http://schemas.openxmlformats.org/officeDocument/2006/relationships/image" Target="../media/image56.svg"/><Relationship Id="rId7" Type="http://schemas.openxmlformats.org/officeDocument/2006/relationships/image" Target="../media/image68.png"/><Relationship Id="rId12" Type="http://schemas.openxmlformats.org/officeDocument/2006/relationships/image" Target="../media/image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7.png"/><Relationship Id="rId11" Type="http://schemas.microsoft.com/office/2007/relationships/hdphoto" Target="../media/hdphoto1.wdp"/><Relationship Id="rId5" Type="http://schemas.openxmlformats.org/officeDocument/2006/relationships/image" Target="../media/image66.png"/><Relationship Id="rId10" Type="http://schemas.openxmlformats.org/officeDocument/2006/relationships/image" Target="../media/image62.png"/><Relationship Id="rId4" Type="http://schemas.openxmlformats.org/officeDocument/2006/relationships/image" Target="../media/image21.png"/><Relationship Id="rId9" Type="http://schemas.openxmlformats.org/officeDocument/2006/relationships/image" Target="../media/image57.png"/><Relationship Id="rId14" Type="http://schemas.openxmlformats.org/officeDocument/2006/relationships/image" Target="../media/image6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18" Type="http://schemas.openxmlformats.org/officeDocument/2006/relationships/image" Target="../media/image86.png"/><Relationship Id="rId26" Type="http://schemas.openxmlformats.org/officeDocument/2006/relationships/image" Target="../media/image65.png"/><Relationship Id="rId3" Type="http://schemas.openxmlformats.org/officeDocument/2006/relationships/image" Target="../media/image71.png"/><Relationship Id="rId21" Type="http://schemas.openxmlformats.org/officeDocument/2006/relationships/image" Target="../media/image89.sv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sv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61.sv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24" Type="http://schemas.openxmlformats.org/officeDocument/2006/relationships/image" Target="../media/image63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microsoft.com/office/2007/relationships/hdphoto" Target="../media/hdphoto1.wdp"/><Relationship Id="rId28" Type="http://schemas.openxmlformats.org/officeDocument/2006/relationships/image" Target="../media/image60.png"/><Relationship Id="rId10" Type="http://schemas.openxmlformats.org/officeDocument/2006/relationships/image" Target="../media/image78.png"/><Relationship Id="rId19" Type="http://schemas.openxmlformats.org/officeDocument/2006/relationships/image" Target="../media/image87.svg"/><Relationship Id="rId31" Type="http://schemas.openxmlformats.org/officeDocument/2006/relationships/image" Target="../media/image57.png"/><Relationship Id="rId4" Type="http://schemas.openxmlformats.org/officeDocument/2006/relationships/image" Target="../media/image72.svg"/><Relationship Id="rId9" Type="http://schemas.openxmlformats.org/officeDocument/2006/relationships/image" Target="../media/image77.svg"/><Relationship Id="rId14" Type="http://schemas.openxmlformats.org/officeDocument/2006/relationships/image" Target="../media/image82.png"/><Relationship Id="rId22" Type="http://schemas.openxmlformats.org/officeDocument/2006/relationships/image" Target="../media/image62.png"/><Relationship Id="rId27" Type="http://schemas.openxmlformats.org/officeDocument/2006/relationships/image" Target="../media/image70.png"/><Relationship Id="rId30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01.png"/><Relationship Id="rId18" Type="http://schemas.openxmlformats.org/officeDocument/2006/relationships/image" Target="../media/image104.png"/><Relationship Id="rId3" Type="http://schemas.openxmlformats.org/officeDocument/2006/relationships/image" Target="../media/image94.png"/><Relationship Id="rId21" Type="http://schemas.openxmlformats.org/officeDocument/2006/relationships/image" Target="../media/image107.png"/><Relationship Id="rId7" Type="http://schemas.openxmlformats.org/officeDocument/2006/relationships/image" Target="../media/image98.png"/><Relationship Id="rId12" Type="http://schemas.openxmlformats.org/officeDocument/2006/relationships/image" Target="../media/image29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0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28.png"/><Relationship Id="rId24" Type="http://schemas.openxmlformats.org/officeDocument/2006/relationships/image" Target="../media/image110.svg"/><Relationship Id="rId5" Type="http://schemas.openxmlformats.org/officeDocument/2006/relationships/image" Target="../media/image96.png"/><Relationship Id="rId15" Type="http://schemas.openxmlformats.org/officeDocument/2006/relationships/image" Target="../media/image103.png"/><Relationship Id="rId23" Type="http://schemas.openxmlformats.org/officeDocument/2006/relationships/image" Target="../media/image109.png"/><Relationship Id="rId10" Type="http://schemas.openxmlformats.org/officeDocument/2006/relationships/image" Target="../media/image100.svg"/><Relationship Id="rId19" Type="http://schemas.openxmlformats.org/officeDocument/2006/relationships/image" Target="../media/image105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Relationship Id="rId14" Type="http://schemas.openxmlformats.org/officeDocument/2006/relationships/image" Target="../media/image102.png"/><Relationship Id="rId22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103.png"/><Relationship Id="rId26" Type="http://schemas.openxmlformats.org/officeDocument/2006/relationships/image" Target="../media/image120.svg"/><Relationship Id="rId39" Type="http://schemas.openxmlformats.org/officeDocument/2006/relationships/image" Target="../media/image109.png"/><Relationship Id="rId21" Type="http://schemas.openxmlformats.org/officeDocument/2006/relationships/image" Target="../media/image104.png"/><Relationship Id="rId34" Type="http://schemas.openxmlformats.org/officeDocument/2006/relationships/image" Target="../media/image97.png"/><Relationship Id="rId7" Type="http://schemas.openxmlformats.org/officeDocument/2006/relationships/image" Target="../media/image72.svg"/><Relationship Id="rId12" Type="http://schemas.openxmlformats.org/officeDocument/2006/relationships/image" Target="../media/image28.png"/><Relationship Id="rId17" Type="http://schemas.openxmlformats.org/officeDocument/2006/relationships/image" Target="../media/image116.svg"/><Relationship Id="rId25" Type="http://schemas.openxmlformats.org/officeDocument/2006/relationships/image" Target="../media/image119.png"/><Relationship Id="rId33" Type="http://schemas.openxmlformats.org/officeDocument/2006/relationships/image" Target="../media/image105.png"/><Relationship Id="rId38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15.png"/><Relationship Id="rId20" Type="http://schemas.openxmlformats.org/officeDocument/2006/relationships/image" Target="../media/image36.png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11" Type="http://schemas.openxmlformats.org/officeDocument/2006/relationships/image" Target="../media/image114.svg"/><Relationship Id="rId24" Type="http://schemas.openxmlformats.org/officeDocument/2006/relationships/image" Target="../media/image118.svg"/><Relationship Id="rId32" Type="http://schemas.openxmlformats.org/officeDocument/2006/relationships/image" Target="../media/image96.png"/><Relationship Id="rId37" Type="http://schemas.openxmlformats.org/officeDocument/2006/relationships/image" Target="../media/image107.png"/><Relationship Id="rId40" Type="http://schemas.openxmlformats.org/officeDocument/2006/relationships/image" Target="../media/image110.svg"/><Relationship Id="rId5" Type="http://schemas.openxmlformats.org/officeDocument/2006/relationships/image" Target="../media/image94.png"/><Relationship Id="rId15" Type="http://schemas.openxmlformats.org/officeDocument/2006/relationships/image" Target="../media/image102.png"/><Relationship Id="rId23" Type="http://schemas.openxmlformats.org/officeDocument/2006/relationships/image" Target="../media/image117.png"/><Relationship Id="rId28" Type="http://schemas.openxmlformats.org/officeDocument/2006/relationships/image" Target="../media/image122.svg"/><Relationship Id="rId36" Type="http://schemas.openxmlformats.org/officeDocument/2006/relationships/image" Target="../media/image106.png"/><Relationship Id="rId10" Type="http://schemas.openxmlformats.org/officeDocument/2006/relationships/image" Target="../media/image113.png"/><Relationship Id="rId19" Type="http://schemas.openxmlformats.org/officeDocument/2006/relationships/image" Target="../media/image30.png"/><Relationship Id="rId31" Type="http://schemas.openxmlformats.org/officeDocument/2006/relationships/image" Target="../media/image95.png"/><Relationship Id="rId4" Type="http://schemas.openxmlformats.org/officeDocument/2006/relationships/image" Target="../media/image112.svg"/><Relationship Id="rId9" Type="http://schemas.openxmlformats.org/officeDocument/2006/relationships/image" Target="../media/image77.svg"/><Relationship Id="rId14" Type="http://schemas.openxmlformats.org/officeDocument/2006/relationships/image" Target="../media/image101.png"/><Relationship Id="rId22" Type="http://schemas.openxmlformats.org/officeDocument/2006/relationships/image" Target="../media/image73.png"/><Relationship Id="rId27" Type="http://schemas.openxmlformats.org/officeDocument/2006/relationships/image" Target="../media/image121.png"/><Relationship Id="rId30" Type="http://schemas.openxmlformats.org/officeDocument/2006/relationships/image" Target="../media/image124.svg"/><Relationship Id="rId35" Type="http://schemas.openxmlformats.org/officeDocument/2006/relationships/image" Target="../media/image98.png"/><Relationship Id="rId8" Type="http://schemas.openxmlformats.org/officeDocument/2006/relationships/image" Target="../media/image76.png"/><Relationship Id="rId3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svg"/><Relationship Id="rId5" Type="http://schemas.openxmlformats.org/officeDocument/2006/relationships/image" Target="../media/image125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7.png"/><Relationship Id="rId7" Type="http://schemas.openxmlformats.org/officeDocument/2006/relationships/image" Target="../media/image5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126.svg"/><Relationship Id="rId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28.sv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9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21.png"/><Relationship Id="rId5" Type="http://schemas.openxmlformats.org/officeDocument/2006/relationships/image" Target="../media/image128.svg"/><Relationship Id="rId10" Type="http://schemas.openxmlformats.org/officeDocument/2006/relationships/image" Target="../media/image126.svg"/><Relationship Id="rId4" Type="http://schemas.openxmlformats.org/officeDocument/2006/relationships/image" Target="../media/image127.png"/><Relationship Id="rId9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9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21.png"/><Relationship Id="rId5" Type="http://schemas.openxmlformats.org/officeDocument/2006/relationships/image" Target="../media/image128.svg"/><Relationship Id="rId10" Type="http://schemas.openxmlformats.org/officeDocument/2006/relationships/image" Target="../media/image126.svg"/><Relationship Id="rId4" Type="http://schemas.openxmlformats.org/officeDocument/2006/relationships/image" Target="../media/image127.png"/><Relationship Id="rId9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s://akuity.io/blog/reducing-argocd-operational-burden" TargetMode="External"/><Relationship Id="rId3" Type="http://schemas.openxmlformats.org/officeDocument/2006/relationships/image" Target="../media/image129.png"/><Relationship Id="rId7" Type="http://schemas.openxmlformats.org/officeDocument/2006/relationships/image" Target="../media/image56.svg"/><Relationship Id="rId12" Type="http://schemas.openxmlformats.org/officeDocument/2006/relationships/hyperlink" Target="https://argo-cd.readthedocs.io/en/stable/operator-manual/core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131.png"/><Relationship Id="rId5" Type="http://schemas.openxmlformats.org/officeDocument/2006/relationships/image" Target="../media/image128.svg"/><Relationship Id="rId15" Type="http://schemas.openxmlformats.org/officeDocument/2006/relationships/image" Target="../media/image21.png"/><Relationship Id="rId10" Type="http://schemas.openxmlformats.org/officeDocument/2006/relationships/image" Target="../media/image126.svg"/><Relationship Id="rId4" Type="http://schemas.openxmlformats.org/officeDocument/2006/relationships/image" Target="../media/image127.png"/><Relationship Id="rId9" Type="http://schemas.openxmlformats.org/officeDocument/2006/relationships/image" Target="../media/image125.png"/><Relationship Id="rId14" Type="http://schemas.openxmlformats.org/officeDocument/2006/relationships/hyperlink" Target="https://github.com/open-cluster-management-io/argocd-pull-integra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go-cd.readthedocs.io/en/stable/operator-manual/reconcile/#system-level-configuration" TargetMode="External"/><Relationship Id="rId2" Type="http://schemas.openxmlformats.org/officeDocument/2006/relationships/hyperlink" Target="https://argo-cd.readthedocs.io/en/stable/operator-manual/high_availability/" TargetMode="Externa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svg"/><Relationship Id="rId18" Type="http://schemas.openxmlformats.org/officeDocument/2006/relationships/image" Target="../media/image148.svg"/><Relationship Id="rId26" Type="http://schemas.openxmlformats.org/officeDocument/2006/relationships/image" Target="../media/image126.svg"/><Relationship Id="rId3" Type="http://schemas.openxmlformats.org/officeDocument/2006/relationships/hyperlink" Target="https://github.com/gitops-bridge-dev" TargetMode="External"/><Relationship Id="rId21" Type="http://schemas.openxmlformats.org/officeDocument/2006/relationships/image" Target="../media/image129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7.png"/><Relationship Id="rId25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1.png"/><Relationship Id="rId20" Type="http://schemas.openxmlformats.org/officeDocument/2006/relationships/image" Target="../media/image15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24" Type="http://schemas.openxmlformats.org/officeDocument/2006/relationships/image" Target="../media/image153.jpeg"/><Relationship Id="rId5" Type="http://schemas.openxmlformats.org/officeDocument/2006/relationships/image" Target="../media/image136.png"/><Relationship Id="rId15" Type="http://schemas.openxmlformats.org/officeDocument/2006/relationships/image" Target="../media/image146.svg"/><Relationship Id="rId23" Type="http://schemas.openxmlformats.org/officeDocument/2006/relationships/image" Target="../media/image152.svg"/><Relationship Id="rId28" Type="http://schemas.openxmlformats.org/officeDocument/2006/relationships/image" Target="../media/image154.png"/><Relationship Id="rId10" Type="http://schemas.openxmlformats.org/officeDocument/2006/relationships/image" Target="../media/image141.png"/><Relationship Id="rId19" Type="http://schemas.openxmlformats.org/officeDocument/2006/relationships/image" Target="../media/image149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1.png"/><Relationship Id="rId27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13" Type="http://schemas.openxmlformats.org/officeDocument/2006/relationships/image" Target="../media/image153.jpeg"/><Relationship Id="rId3" Type="http://schemas.openxmlformats.org/officeDocument/2006/relationships/image" Target="../media/image157.png"/><Relationship Id="rId7" Type="http://schemas.openxmlformats.org/officeDocument/2006/relationships/image" Target="../media/image127.png"/><Relationship Id="rId12" Type="http://schemas.openxmlformats.org/officeDocument/2006/relationships/image" Target="../media/image12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svg"/><Relationship Id="rId11" Type="http://schemas.openxmlformats.org/officeDocument/2006/relationships/image" Target="../media/image125.png"/><Relationship Id="rId5" Type="http://schemas.openxmlformats.org/officeDocument/2006/relationships/image" Target="../media/image159.png"/><Relationship Id="rId10" Type="http://schemas.openxmlformats.org/officeDocument/2006/relationships/image" Target="../media/image21.png"/><Relationship Id="rId4" Type="http://schemas.openxmlformats.org/officeDocument/2006/relationships/image" Target="../media/image158.svg"/><Relationship Id="rId9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13" Type="http://schemas.openxmlformats.org/officeDocument/2006/relationships/image" Target="../media/image63.png"/><Relationship Id="rId18" Type="http://schemas.openxmlformats.org/officeDocument/2006/relationships/image" Target="../media/image55.png"/><Relationship Id="rId3" Type="http://schemas.openxmlformats.org/officeDocument/2006/relationships/image" Target="../media/image125.png"/><Relationship Id="rId21" Type="http://schemas.openxmlformats.org/officeDocument/2006/relationships/image" Target="../media/image67.png"/><Relationship Id="rId7" Type="http://schemas.openxmlformats.org/officeDocument/2006/relationships/image" Target="../media/image163.png"/><Relationship Id="rId12" Type="http://schemas.microsoft.com/office/2007/relationships/hdphoto" Target="../media/hdphoto1.wdp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0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.png"/><Relationship Id="rId11" Type="http://schemas.openxmlformats.org/officeDocument/2006/relationships/image" Target="../media/image62.png"/><Relationship Id="rId24" Type="http://schemas.openxmlformats.org/officeDocument/2006/relationships/image" Target="../media/image57.png"/><Relationship Id="rId5" Type="http://schemas.openxmlformats.org/officeDocument/2006/relationships/image" Target="../media/image161.png"/><Relationship Id="rId15" Type="http://schemas.openxmlformats.org/officeDocument/2006/relationships/image" Target="../media/image65.png"/><Relationship Id="rId23" Type="http://schemas.openxmlformats.org/officeDocument/2006/relationships/image" Target="../media/image69.png"/><Relationship Id="rId10" Type="http://schemas.openxmlformats.org/officeDocument/2006/relationships/image" Target="../media/image165.emf"/><Relationship Id="rId19" Type="http://schemas.openxmlformats.org/officeDocument/2006/relationships/image" Target="../media/image56.svg"/><Relationship Id="rId4" Type="http://schemas.openxmlformats.org/officeDocument/2006/relationships/image" Target="../media/image126.svg"/><Relationship Id="rId9" Type="http://schemas.openxmlformats.org/officeDocument/2006/relationships/image" Target="../media/image21.png"/><Relationship Id="rId14" Type="http://schemas.openxmlformats.org/officeDocument/2006/relationships/image" Target="../media/image64.png"/><Relationship Id="rId22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167.emf"/><Relationship Id="rId26" Type="http://schemas.openxmlformats.org/officeDocument/2006/relationships/image" Target="../media/image112.svg"/><Relationship Id="rId3" Type="http://schemas.openxmlformats.org/officeDocument/2006/relationships/image" Target="../media/image62.png"/><Relationship Id="rId21" Type="http://schemas.openxmlformats.org/officeDocument/2006/relationships/image" Target="../media/image77.svg"/><Relationship Id="rId34" Type="http://schemas.openxmlformats.org/officeDocument/2006/relationships/image" Target="../media/image171.svg"/><Relationship Id="rId7" Type="http://schemas.openxmlformats.org/officeDocument/2006/relationships/image" Target="../media/image65.png"/><Relationship Id="rId12" Type="http://schemas.openxmlformats.org/officeDocument/2006/relationships/image" Target="../media/image90.png"/><Relationship Id="rId17" Type="http://schemas.openxmlformats.org/officeDocument/2006/relationships/image" Target="../media/image73.png"/><Relationship Id="rId25" Type="http://schemas.openxmlformats.org/officeDocument/2006/relationships/image" Target="../media/image111.png"/><Relationship Id="rId33" Type="http://schemas.openxmlformats.org/officeDocument/2006/relationships/image" Target="../media/image17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8.svg"/><Relationship Id="rId20" Type="http://schemas.openxmlformats.org/officeDocument/2006/relationships/image" Target="../media/image76.png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166.png"/><Relationship Id="rId24" Type="http://schemas.openxmlformats.org/officeDocument/2006/relationships/image" Target="../media/image169.emf"/><Relationship Id="rId32" Type="http://schemas.openxmlformats.org/officeDocument/2006/relationships/image" Target="../media/image85.svg"/><Relationship Id="rId5" Type="http://schemas.openxmlformats.org/officeDocument/2006/relationships/image" Target="../media/image63.png"/><Relationship Id="rId15" Type="http://schemas.openxmlformats.org/officeDocument/2006/relationships/image" Target="../media/image127.png"/><Relationship Id="rId23" Type="http://schemas.openxmlformats.org/officeDocument/2006/relationships/image" Target="../media/image75.png"/><Relationship Id="rId28" Type="http://schemas.openxmlformats.org/officeDocument/2006/relationships/image" Target="../media/image81.svg"/><Relationship Id="rId10" Type="http://schemas.openxmlformats.org/officeDocument/2006/relationships/image" Target="../media/image57.png"/><Relationship Id="rId19" Type="http://schemas.openxmlformats.org/officeDocument/2006/relationships/image" Target="../media/image168.emf"/><Relationship Id="rId31" Type="http://schemas.openxmlformats.org/officeDocument/2006/relationships/image" Target="../media/image84.png"/><Relationship Id="rId4" Type="http://schemas.microsoft.com/office/2007/relationships/hdphoto" Target="../media/hdphoto1.wdp"/><Relationship Id="rId9" Type="http://schemas.openxmlformats.org/officeDocument/2006/relationships/image" Target="../media/image94.png"/><Relationship Id="rId14" Type="http://schemas.openxmlformats.org/officeDocument/2006/relationships/image" Target="../media/image72.svg"/><Relationship Id="rId22" Type="http://schemas.openxmlformats.org/officeDocument/2006/relationships/image" Target="../media/image74.png"/><Relationship Id="rId27" Type="http://schemas.openxmlformats.org/officeDocument/2006/relationships/image" Target="../media/image80.png"/><Relationship Id="rId30" Type="http://schemas.openxmlformats.org/officeDocument/2006/relationships/image" Target="../media/image83.png"/><Relationship Id="rId8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7" Type="http://schemas.openxmlformats.org/officeDocument/2006/relationships/image" Target="../media/image1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4" Type="http://schemas.openxmlformats.org/officeDocument/2006/relationships/image" Target="../media/image1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sv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26.png"/><Relationship Id="rId5" Type="http://schemas.openxmlformats.org/officeDocument/2006/relationships/image" Target="../media/image31.png"/><Relationship Id="rId10" Type="http://schemas.openxmlformats.org/officeDocument/2006/relationships/image" Target="../media/image25.svg"/><Relationship Id="rId4" Type="http://schemas.openxmlformats.org/officeDocument/2006/relationships/image" Target="../media/image30.png"/><Relationship Id="rId9" Type="http://schemas.openxmlformats.org/officeDocument/2006/relationships/image" Target="../media/image24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B0B2B9-55D2-414D-781C-92E2D965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production grade Kubernetes Multi-Cluster environments using </a:t>
            </a:r>
            <a:r>
              <a:rPr lang="en-US" dirty="0" err="1"/>
              <a:t>GitOps</a:t>
            </a:r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A0F4085-C2E2-C034-F888-CC37867432FB}"/>
              </a:ext>
            </a:extLst>
          </p:cNvPr>
          <p:cNvSpPr txBox="1">
            <a:spLocks/>
          </p:cNvSpPr>
          <p:nvPr/>
        </p:nvSpPr>
        <p:spPr>
          <a:xfrm>
            <a:off x="6412825" y="4603699"/>
            <a:ext cx="1913452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Rodrigo </a:t>
            </a:r>
            <a:r>
              <a:rPr lang="en-US" dirty="0" err="1"/>
              <a:t>Bersa</a:t>
            </a:r>
            <a:endParaRPr lang="en-US" dirty="0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DEF3B46-264A-826D-D6BB-78771B0E3472}"/>
              </a:ext>
            </a:extLst>
          </p:cNvPr>
          <p:cNvSpPr txBox="1">
            <a:spLocks/>
          </p:cNvSpPr>
          <p:nvPr/>
        </p:nvSpPr>
        <p:spPr>
          <a:xfrm>
            <a:off x="6412826" y="4998162"/>
            <a:ext cx="312996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EKS Specialist Solutions Architect</a:t>
            </a:r>
            <a:br>
              <a:rPr lang="en-US" dirty="0"/>
            </a:br>
            <a:r>
              <a:rPr lang="en-US" dirty="0"/>
              <a:t>AWS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6D65003-2B78-701B-269B-62A5D1438437}"/>
              </a:ext>
            </a:extLst>
          </p:cNvPr>
          <p:cNvSpPr txBox="1">
            <a:spLocks/>
          </p:cNvSpPr>
          <p:nvPr/>
        </p:nvSpPr>
        <p:spPr>
          <a:xfrm>
            <a:off x="1834171" y="4603699"/>
            <a:ext cx="2145685" cy="3693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Carlos Santana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938372D-D26E-95F6-CF8D-BE541D24316F}"/>
              </a:ext>
            </a:extLst>
          </p:cNvPr>
          <p:cNvSpPr txBox="1">
            <a:spLocks/>
          </p:cNvSpPr>
          <p:nvPr/>
        </p:nvSpPr>
        <p:spPr>
          <a:xfrm>
            <a:off x="1834171" y="4998162"/>
            <a:ext cx="3193015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EKS Specialist Solutions Architect</a:t>
            </a:r>
            <a:br>
              <a:rPr lang="en-US" dirty="0"/>
            </a:br>
            <a:r>
              <a:rPr lang="en-US" dirty="0"/>
              <a:t>AWS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D2BA80-E8F1-3B78-FF93-724CC650C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39" y="4481706"/>
            <a:ext cx="1066993" cy="1084342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E4CD67-E1F2-F660-C888-649A947BB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6" t="7929" r="12271" b="7655"/>
          <a:stretch/>
        </p:blipFill>
        <p:spPr>
          <a:xfrm>
            <a:off x="609600" y="4461944"/>
            <a:ext cx="1128067" cy="1123866"/>
          </a:xfrm>
          <a:prstGeom prst="ellipse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12B22BC-D15B-5457-FEE0-CDA748668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33"/>
          <a:stretch/>
        </p:blipFill>
        <p:spPr bwMode="auto">
          <a:xfrm>
            <a:off x="9540437" y="69850"/>
            <a:ext cx="2286000" cy="221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F615C17-4E75-6144-9D43-EABADE7CD9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9"/>
          <a:stretch/>
        </p:blipFill>
        <p:spPr bwMode="auto">
          <a:xfrm>
            <a:off x="9486024" y="2156689"/>
            <a:ext cx="2394826" cy="112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A6D3-82D4-2C49-8C0D-FCF39EB94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6236"/>
            <a:ext cx="10972800" cy="535531"/>
          </a:xfrm>
        </p:spPr>
        <p:txBody>
          <a:bodyPr/>
          <a:lstStyle/>
          <a:p>
            <a:r>
              <a:rPr lang="en-US" dirty="0"/>
              <a:t>Cluster add-ons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F3BD11-7E4F-A449-B370-3182F54D9FBC}"/>
              </a:ext>
            </a:extLst>
          </p:cNvPr>
          <p:cNvGrpSpPr/>
          <p:nvPr/>
        </p:nvGrpSpPr>
        <p:grpSpPr>
          <a:xfrm>
            <a:off x="5991668" y="3053262"/>
            <a:ext cx="5138357" cy="1402261"/>
            <a:chOff x="7190001" y="3663914"/>
            <a:chExt cx="6166028" cy="168271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20C1EB0-2C41-5E4B-BA50-1DD91271F702}"/>
                </a:ext>
              </a:extLst>
            </p:cNvPr>
            <p:cNvSpPr/>
            <p:nvPr/>
          </p:nvSpPr>
          <p:spPr>
            <a:xfrm>
              <a:off x="9058349" y="3663914"/>
              <a:ext cx="4297680" cy="1682713"/>
            </a:xfrm>
            <a:prstGeom prst="rect">
              <a:avLst/>
            </a:prstGeom>
            <a:solidFill>
              <a:srgbClr val="232F3E">
                <a:alpha val="0"/>
              </a:srgbClr>
            </a:solidFill>
            <a:ln>
              <a:solidFill>
                <a:srgbClr val="E13036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33" b="1" dirty="0">
                  <a:solidFill>
                    <a:srgbClr val="E13036"/>
                  </a:solidFill>
                </a:rPr>
                <a:t>Security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43D8445-EACF-8349-B8AB-700385F94AC2}"/>
                </a:ext>
              </a:extLst>
            </p:cNvPr>
            <p:cNvSpPr txBox="1"/>
            <p:nvPr/>
          </p:nvSpPr>
          <p:spPr>
            <a:xfrm>
              <a:off x="9403808" y="4859519"/>
              <a:ext cx="765979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67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Cilium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52C5C10-4D2E-A341-B18C-A2EBFA755DBB}"/>
                </a:ext>
              </a:extLst>
            </p:cNvPr>
            <p:cNvSpPr txBox="1"/>
            <p:nvPr/>
          </p:nvSpPr>
          <p:spPr>
            <a:xfrm>
              <a:off x="12042192" y="4859519"/>
              <a:ext cx="1196867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67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Gatekeeper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5ED798-9F2E-5B4D-810A-1C08BE4CF4BF}"/>
                </a:ext>
              </a:extLst>
            </p:cNvPr>
            <p:cNvSpPr txBox="1"/>
            <p:nvPr/>
          </p:nvSpPr>
          <p:spPr>
            <a:xfrm>
              <a:off x="10812098" y="4870287"/>
              <a:ext cx="921792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67" b="1" dirty="0" err="1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Kyverno</a:t>
              </a:r>
              <a:endParaRPr lang="en-US" sz="1167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4F8C9427-D024-E546-9DB9-18F65B0E43B2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rot="16200000" flipH="1">
              <a:off x="7889556" y="3336477"/>
              <a:ext cx="469238" cy="1868348"/>
            </a:xfrm>
            <a:prstGeom prst="bentConnector2">
              <a:avLst/>
            </a:prstGeom>
            <a:ln w="12700">
              <a:solidFill>
                <a:schemeClr val="bg2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10" descr="Cilium · GitHub">
              <a:extLst>
                <a:ext uri="{FF2B5EF4-FFF2-40B4-BE49-F238E27FC236}">
                  <a16:creationId xmlns:a16="http://schemas.microsoft.com/office/drawing/2014/main" id="{8C393989-719A-374E-B727-ECC90FFCAE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477"/>
            <a:stretch/>
          </p:blipFill>
          <p:spPr bwMode="auto">
            <a:xfrm>
              <a:off x="9403254" y="4205266"/>
              <a:ext cx="767086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10" descr="Open Policy Agent | Ecosystem">
              <a:extLst>
                <a:ext uri="{FF2B5EF4-FFF2-40B4-BE49-F238E27FC236}">
                  <a16:creationId xmlns:a16="http://schemas.microsoft.com/office/drawing/2014/main" id="{AB1AC112-4F16-374C-BEF8-0A09AAA94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6306" y="4205266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E34DE-9552-D34C-898F-402A983C9067}"/>
              </a:ext>
            </a:extLst>
          </p:cNvPr>
          <p:cNvGrpSpPr/>
          <p:nvPr/>
        </p:nvGrpSpPr>
        <p:grpSpPr>
          <a:xfrm>
            <a:off x="853310" y="1143001"/>
            <a:ext cx="5138358" cy="1402261"/>
            <a:chOff x="1023972" y="1371601"/>
            <a:chExt cx="6166029" cy="16827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3D4333-3CFA-E34A-B43F-E936E271233A}"/>
                </a:ext>
              </a:extLst>
            </p:cNvPr>
            <p:cNvGrpSpPr/>
            <p:nvPr/>
          </p:nvGrpSpPr>
          <p:grpSpPr>
            <a:xfrm>
              <a:off x="1023972" y="1371601"/>
              <a:ext cx="4297680" cy="1682713"/>
              <a:chOff x="9308748" y="4866258"/>
              <a:chExt cx="4297680" cy="168271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D23CE4C-FD80-3547-B00C-28F574EA2282}"/>
                  </a:ext>
                </a:extLst>
              </p:cNvPr>
              <p:cNvSpPr/>
              <p:nvPr/>
            </p:nvSpPr>
            <p:spPr>
              <a:xfrm>
                <a:off x="9308748" y="4866258"/>
                <a:ext cx="4297680" cy="1682713"/>
              </a:xfrm>
              <a:prstGeom prst="rect">
                <a:avLst/>
              </a:prstGeom>
              <a:solidFill>
                <a:srgbClr val="232F3E">
                  <a:alpha val="0"/>
                </a:srgbClr>
              </a:solidFill>
              <a:ln>
                <a:solidFill>
                  <a:schemeClr val="accent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333" b="1" dirty="0">
                    <a:solidFill>
                      <a:schemeClr val="accent1"/>
                    </a:solidFill>
                  </a:rPr>
                  <a:t>Observability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DCA9322-8EB7-6C4E-80B7-7BBB7F3F418E}"/>
                  </a:ext>
                </a:extLst>
              </p:cNvPr>
              <p:cNvSpPr txBox="1"/>
              <p:nvPr/>
            </p:nvSpPr>
            <p:spPr>
              <a:xfrm>
                <a:off x="9500756" y="6022069"/>
                <a:ext cx="1243033" cy="326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67" b="1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Prometheus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C5AA82E-2321-5046-8507-2DB4C1ABB66F}"/>
                  </a:ext>
                </a:extLst>
              </p:cNvPr>
              <p:cNvSpPr txBox="1"/>
              <p:nvPr/>
            </p:nvSpPr>
            <p:spPr>
              <a:xfrm>
                <a:off x="10870392" y="6030651"/>
                <a:ext cx="1044902" cy="326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67" b="1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Fluent Bit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80D350E-7E87-F246-B18A-47BF6BA32118}"/>
                  </a:ext>
                </a:extLst>
              </p:cNvPr>
              <p:cNvSpPr txBox="1"/>
              <p:nvPr/>
            </p:nvSpPr>
            <p:spPr>
              <a:xfrm>
                <a:off x="12386282" y="6022069"/>
                <a:ext cx="673646" cy="326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67" b="1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OTEL</a:t>
                </a:r>
              </a:p>
            </p:txBody>
          </p:sp>
        </p:grpSp>
        <p:cxnSp>
          <p:nvCxnSpPr>
            <p:cNvPr id="78" name="Elbow Connector 77">
              <a:extLst>
                <a:ext uri="{FF2B5EF4-FFF2-40B4-BE49-F238E27FC236}">
                  <a16:creationId xmlns:a16="http://schemas.microsoft.com/office/drawing/2014/main" id="{9F65A738-CB99-8446-8500-75DC065EE243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rot="16200000" flipV="1">
              <a:off x="5972345" y="1562266"/>
              <a:ext cx="566963" cy="1868348"/>
            </a:xfrm>
            <a:prstGeom prst="bentConnector2">
              <a:avLst/>
            </a:prstGeom>
            <a:ln w="12700">
              <a:solidFill>
                <a:schemeClr val="bg2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16">
              <a:extLst>
                <a:ext uri="{FF2B5EF4-FFF2-40B4-BE49-F238E27FC236}">
                  <a16:creationId xmlns:a16="http://schemas.microsoft.com/office/drawing/2014/main" id="{314A2FB9-92A8-7E4D-970A-70C81D504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307" y="1813545"/>
              <a:ext cx="553508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GitHub - open-telemetry/opentelemetry-collector: OpenTelemetry Collector">
              <a:extLst>
                <a:ext uri="{FF2B5EF4-FFF2-40B4-BE49-F238E27FC236}">
                  <a16:creationId xmlns:a16="http://schemas.microsoft.com/office/drawing/2014/main" id="{58D792D8-4F3D-6644-9E4C-C435D2CAD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028" y="1813545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 descr="Fluent-bit Alternatives and Reviews (Jan 2022)">
              <a:extLst>
                <a:ext uri="{FF2B5EF4-FFF2-40B4-BE49-F238E27FC236}">
                  <a16:creationId xmlns:a16="http://schemas.microsoft.com/office/drawing/2014/main" id="{C5389AB4-02A6-8B49-998F-FA51506B3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1101" y="1813545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AutoShape 14" descr="HashiCorp Vault monitoring and integration with Zabbix">
            <a:extLst>
              <a:ext uri="{FF2B5EF4-FFF2-40B4-BE49-F238E27FC236}">
                <a16:creationId xmlns:a16="http://schemas.microsoft.com/office/drawing/2014/main" id="{F27D8965-402A-0346-A504-6697DB07F3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69000" y="330200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sz="15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850FB9-6812-3247-8DFC-48778CA9A264}"/>
              </a:ext>
            </a:extLst>
          </p:cNvPr>
          <p:cNvGrpSpPr/>
          <p:nvPr/>
        </p:nvGrpSpPr>
        <p:grpSpPr>
          <a:xfrm>
            <a:off x="831269" y="3053262"/>
            <a:ext cx="5160399" cy="1402261"/>
            <a:chOff x="997522" y="3663914"/>
            <a:chExt cx="6192479" cy="16827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96CDFA2-0580-A54C-8B7B-6F0C190FA807}"/>
                </a:ext>
              </a:extLst>
            </p:cNvPr>
            <p:cNvSpPr/>
            <p:nvPr/>
          </p:nvSpPr>
          <p:spPr>
            <a:xfrm>
              <a:off x="997522" y="3663914"/>
              <a:ext cx="4297680" cy="1682713"/>
            </a:xfrm>
            <a:prstGeom prst="rect">
              <a:avLst/>
            </a:prstGeom>
            <a:solidFill>
              <a:srgbClr val="232F3E">
                <a:alpha val="0"/>
              </a:srgbClr>
            </a:solidFill>
            <a:ln>
              <a:solidFill>
                <a:srgbClr val="EF407E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33" b="1" dirty="0">
                  <a:solidFill>
                    <a:srgbClr val="EF407E"/>
                  </a:solidFill>
                </a:rPr>
                <a:t>Reliability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950C58-13D0-464F-A25D-4E9C664FFDE4}"/>
                </a:ext>
              </a:extLst>
            </p:cNvPr>
            <p:cNvSpPr txBox="1"/>
            <p:nvPr/>
          </p:nvSpPr>
          <p:spPr>
            <a:xfrm>
              <a:off x="1270169" y="4807312"/>
              <a:ext cx="1073756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67" b="1" dirty="0" err="1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Karpenter</a:t>
              </a:r>
              <a:endParaRPr lang="en-US" sz="1167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352A9EA-5C03-444A-9165-DF3D3E0D9DC6}"/>
                </a:ext>
              </a:extLst>
            </p:cNvPr>
            <p:cNvSpPr txBox="1"/>
            <p:nvPr/>
          </p:nvSpPr>
          <p:spPr>
            <a:xfrm>
              <a:off x="2617256" y="4807007"/>
              <a:ext cx="1117998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67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Autoscaler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BD96A2F-E0E6-B14B-8767-74DF0F737140}"/>
                </a:ext>
              </a:extLst>
            </p:cNvPr>
            <p:cNvSpPr txBox="1"/>
            <p:nvPr/>
          </p:nvSpPr>
          <p:spPr>
            <a:xfrm>
              <a:off x="4161369" y="4807007"/>
              <a:ext cx="648641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67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Keda</a:t>
              </a:r>
            </a:p>
          </p:txBody>
        </p: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471C13F4-460D-964E-BC38-AF2DFCB338B1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rot="5400000">
              <a:off x="6007983" y="3323253"/>
              <a:ext cx="469238" cy="1894799"/>
            </a:xfrm>
            <a:prstGeom prst="bentConnector2">
              <a:avLst/>
            </a:prstGeom>
            <a:ln w="12700">
              <a:solidFill>
                <a:schemeClr val="bg2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Picture 12" descr="KEDA | Kubernetes Event-driven Autoscaling">
              <a:extLst>
                <a:ext uri="{FF2B5EF4-FFF2-40B4-BE49-F238E27FC236}">
                  <a16:creationId xmlns:a16="http://schemas.microsoft.com/office/drawing/2014/main" id="{BA8AFD93-5B08-484C-AD3D-694670DF1B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341" y="4171629"/>
              <a:ext cx="548323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DCE15090-EDFB-DF47-98A4-2D1F5EE02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33676" y="4199061"/>
              <a:ext cx="493776" cy="49377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6690F10-0FDC-1A4D-829C-B275D3374240}"/>
              </a:ext>
            </a:extLst>
          </p:cNvPr>
          <p:cNvGrpSpPr/>
          <p:nvPr/>
        </p:nvGrpSpPr>
        <p:grpSpPr>
          <a:xfrm>
            <a:off x="5991666" y="1143000"/>
            <a:ext cx="5138358" cy="1402261"/>
            <a:chOff x="7189999" y="1371600"/>
            <a:chExt cx="6166030" cy="168271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33EBC15-AC48-3545-86C0-3CF73C571914}"/>
                </a:ext>
              </a:extLst>
            </p:cNvPr>
            <p:cNvSpPr/>
            <p:nvPr/>
          </p:nvSpPr>
          <p:spPr>
            <a:xfrm>
              <a:off x="9058349" y="1371600"/>
              <a:ext cx="4297680" cy="1682713"/>
            </a:xfrm>
            <a:prstGeom prst="rect">
              <a:avLst/>
            </a:prstGeom>
            <a:solidFill>
              <a:srgbClr val="232F3E">
                <a:alpha val="0"/>
              </a:srgbClr>
            </a:solidFill>
            <a:ln>
              <a:solidFill>
                <a:srgbClr val="A165FF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333" b="1" dirty="0">
                  <a:solidFill>
                    <a:srgbClr val="A165FF"/>
                  </a:solidFill>
                </a:rPr>
                <a:t>Delivery</a:t>
              </a:r>
            </a:p>
          </p:txBody>
        </p: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B941928F-3830-5D4E-8919-B24845BE400A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rot="5400000" flipH="1" flipV="1">
              <a:off x="7840692" y="1562265"/>
              <a:ext cx="566964" cy="1868349"/>
            </a:xfrm>
            <a:prstGeom prst="bentConnector2">
              <a:avLst/>
            </a:prstGeom>
            <a:ln w="12700">
              <a:solidFill>
                <a:schemeClr val="bg2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6" descr="Argo CD - Declarative GitOps CD for Kubernetes">
              <a:extLst>
                <a:ext uri="{FF2B5EF4-FFF2-40B4-BE49-F238E27FC236}">
                  <a16:creationId xmlns:a16="http://schemas.microsoft.com/office/drawing/2014/main" id="{2459BE77-66AE-F24C-AF3F-741CCD738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30"/>
            <a:stretch/>
          </p:blipFill>
          <p:spPr bwMode="auto">
            <a:xfrm>
              <a:off x="9564099" y="1838447"/>
              <a:ext cx="624381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8" descr="Flux project · GitHub">
              <a:extLst>
                <a:ext uri="{FF2B5EF4-FFF2-40B4-BE49-F238E27FC236}">
                  <a16:creationId xmlns:a16="http://schemas.microsoft.com/office/drawing/2014/main" id="{AE2E650D-43F8-A944-9E93-2EB530188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2869" y="1838447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44" name="Picture 24" descr="CNCF Branding | Crossplane">
              <a:extLst>
                <a:ext uri="{FF2B5EF4-FFF2-40B4-BE49-F238E27FC236}">
                  <a16:creationId xmlns:a16="http://schemas.microsoft.com/office/drawing/2014/main" id="{53A94A19-1ACF-2648-855B-214EE578F7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713"/>
            <a:stretch/>
          </p:blipFill>
          <p:spPr bwMode="auto">
            <a:xfrm>
              <a:off x="12094240" y="1833827"/>
              <a:ext cx="700806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66CC34A-E91C-7241-B77E-D57662EA96AB}"/>
                </a:ext>
              </a:extLst>
            </p:cNvPr>
            <p:cNvSpPr txBox="1"/>
            <p:nvPr/>
          </p:nvSpPr>
          <p:spPr>
            <a:xfrm>
              <a:off x="9440455" y="2534823"/>
              <a:ext cx="864083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67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ArgoCD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4628C0A-D84E-E446-800F-9A126E28DAF5}"/>
                </a:ext>
              </a:extLst>
            </p:cNvPr>
            <p:cNvSpPr txBox="1"/>
            <p:nvPr/>
          </p:nvSpPr>
          <p:spPr>
            <a:xfrm>
              <a:off x="10934759" y="2534823"/>
              <a:ext cx="573619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67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Flux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574779-E117-2F47-AA40-7D8F3A5F802C}"/>
                </a:ext>
              </a:extLst>
            </p:cNvPr>
            <p:cNvSpPr txBox="1"/>
            <p:nvPr/>
          </p:nvSpPr>
          <p:spPr>
            <a:xfrm>
              <a:off x="11872179" y="2534823"/>
              <a:ext cx="1144930" cy="326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67" b="1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Crossplane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FB66477-3780-F048-BED8-058708FCEE56}"/>
              </a:ext>
            </a:extLst>
          </p:cNvPr>
          <p:cNvSpPr/>
          <p:nvPr/>
        </p:nvSpPr>
        <p:spPr>
          <a:xfrm>
            <a:off x="853310" y="4978558"/>
            <a:ext cx="10279558" cy="1171027"/>
          </a:xfrm>
          <a:prstGeom prst="rect">
            <a:avLst/>
          </a:prstGeom>
          <a:solidFill>
            <a:srgbClr val="232F3E">
              <a:alpha val="0"/>
            </a:srgbClr>
          </a:solidFill>
          <a:ln>
            <a:solidFill>
              <a:schemeClr val="bg2">
                <a:lumMod val="25000"/>
                <a:lumOff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33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Other</a:t>
            </a:r>
          </a:p>
        </p:txBody>
      </p:sp>
      <p:pic>
        <p:nvPicPr>
          <p:cNvPr id="56" name="Picture 30" descr="Nginx logo">
            <a:extLst>
              <a:ext uri="{FF2B5EF4-FFF2-40B4-BE49-F238E27FC236}">
                <a16:creationId xmlns:a16="http://schemas.microsoft.com/office/drawing/2014/main" id="{21AF3054-5A63-6840-9EC5-98BE842DEE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4" t="13842" r="27818" b="15178"/>
          <a:stretch/>
        </p:blipFill>
        <p:spPr bwMode="auto">
          <a:xfrm>
            <a:off x="9348283" y="5336708"/>
            <a:ext cx="457200" cy="5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NCF Branding | Helm">
            <a:extLst>
              <a:ext uri="{FF2B5EF4-FFF2-40B4-BE49-F238E27FC236}">
                <a16:creationId xmlns:a16="http://schemas.microsoft.com/office/drawing/2014/main" id="{25D7CE9A-8012-124D-9712-7EAFBAEB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97" y="5360754"/>
            <a:ext cx="457200" cy="4572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3" name="Picture 36" descr="@kubecost">
            <a:extLst>
              <a:ext uri="{FF2B5EF4-FFF2-40B4-BE49-F238E27FC236}">
                <a16:creationId xmlns:a16="http://schemas.microsoft.com/office/drawing/2014/main" id="{245E6494-200E-BD4D-A5DB-0DD7CB53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135" y="536075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4" descr="Velero">
            <a:extLst>
              <a:ext uri="{FF2B5EF4-FFF2-40B4-BE49-F238E27FC236}">
                <a16:creationId xmlns:a16="http://schemas.microsoft.com/office/drawing/2014/main" id="{98B03271-F25E-E94B-A820-6AB92672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773" y="5436954"/>
            <a:ext cx="80838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2" descr="Announcing cert-manager 1.5 | Jetstack Blog">
            <a:extLst>
              <a:ext uri="{FF2B5EF4-FFF2-40B4-BE49-F238E27FC236}">
                <a16:creationId xmlns:a16="http://schemas.microsoft.com/office/drawing/2014/main" id="{E158CCD1-FD61-1C44-91DA-A90CFA45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93" y="5360754"/>
            <a:ext cx="47378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>
            <a:extLst>
              <a:ext uri="{FF2B5EF4-FFF2-40B4-BE49-F238E27FC236}">
                <a16:creationId xmlns:a16="http://schemas.microsoft.com/office/drawing/2014/main" id="{672D6F73-7048-C94C-9BA6-4B9585006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812" y="5360754"/>
            <a:ext cx="33108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4" descr="Grafana - Wikipedia">
            <a:extLst>
              <a:ext uri="{FF2B5EF4-FFF2-40B4-BE49-F238E27FC236}">
                <a16:creationId xmlns:a16="http://schemas.microsoft.com/office/drawing/2014/main" id="{CB2D4513-5CFA-AB40-80FA-3F143B977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7"/>
          <a:stretch/>
        </p:blipFill>
        <p:spPr bwMode="auto">
          <a:xfrm>
            <a:off x="5687332" y="5465516"/>
            <a:ext cx="448205" cy="37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e Introduction to External DNS at CNCF Cloud Native Dojo">
            <a:extLst>
              <a:ext uri="{FF2B5EF4-FFF2-40B4-BE49-F238E27FC236}">
                <a16:creationId xmlns:a16="http://schemas.microsoft.com/office/drawing/2014/main" id="{B5178208-004E-B546-BF6E-3D43BC75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645" y="536075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raefik-icon | Brands TI - TZ">
            <a:extLst>
              <a:ext uri="{FF2B5EF4-FFF2-40B4-BE49-F238E27FC236}">
                <a16:creationId xmlns:a16="http://schemas.microsoft.com/office/drawing/2014/main" id="{A1C895FF-7F4A-4148-9F0B-8C2DF9BBC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921" y="5328344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Welcome to Apache YuniKorn | Apache YuniKorn">
            <a:extLst>
              <a:ext uri="{FF2B5EF4-FFF2-40B4-BE49-F238E27FC236}">
                <a16:creationId xmlns:a16="http://schemas.microsoft.com/office/drawing/2014/main" id="{4EBACC61-3422-604F-B7A2-4B8A07BA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75" y="5336708"/>
            <a:ext cx="581681" cy="58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PySpark Documentation — PySpark 3.2.1 documentation">
            <a:extLst>
              <a:ext uri="{FF2B5EF4-FFF2-40B4-BE49-F238E27FC236}">
                <a16:creationId xmlns:a16="http://schemas.microsoft.com/office/drawing/2014/main" id="{D3BD242F-8109-8F47-9ECB-96C508F5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094" y="5383614"/>
            <a:ext cx="672113" cy="34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hape 205">
            <a:extLst>
              <a:ext uri="{FF2B5EF4-FFF2-40B4-BE49-F238E27FC236}">
                <a16:creationId xmlns:a16="http://schemas.microsoft.com/office/drawing/2014/main" id="{24DF57CD-3EBF-2A72-DBB3-F860C0A681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536250" y="2370664"/>
            <a:ext cx="93503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DEF507-A5C0-9EAC-925B-1D9F21D5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669" y="3476357"/>
            <a:ext cx="457201" cy="4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3C812B-5834-4577-BD9F-D5995F6D404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90" y="3437385"/>
            <a:ext cx="544198" cy="55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5126-DA70-A780-E71E-3F59F2FF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Principle</a:t>
            </a:r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of GitOps</a:t>
            </a:r>
          </a:p>
        </p:txBody>
      </p:sp>
      <p:sp>
        <p:nvSpPr>
          <p:cNvPr id="223" name="Google Shape;94;p19">
            <a:extLst>
              <a:ext uri="{FF2B5EF4-FFF2-40B4-BE49-F238E27FC236}">
                <a16:creationId xmlns:a16="http://schemas.microsoft.com/office/drawing/2014/main" id="{BC0D455C-4F97-38BC-8371-5977ACD100EF}"/>
              </a:ext>
            </a:extLst>
          </p:cNvPr>
          <p:cNvSpPr txBox="1"/>
          <p:nvPr/>
        </p:nvSpPr>
        <p:spPr>
          <a:xfrm>
            <a:off x="495299" y="3134081"/>
            <a:ext cx="2592000" cy="121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algn="ctr" defTabSz="731520">
              <a:lnSpc>
                <a:spcPct val="90000"/>
              </a:lnSpc>
              <a:buClr>
                <a:srgbClr val="000000"/>
              </a:buClr>
              <a:buSzPts val="1800"/>
              <a:defRPr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731520" defTabSz="731520">
              <a:defRPr sz="2880"/>
            </a:lvl2pPr>
            <a:lvl3pPr marL="1463040" defTabSz="731520">
              <a:defRPr sz="2880"/>
            </a:lvl3pPr>
            <a:lvl4pPr marL="2194560" defTabSz="731520">
              <a:defRPr sz="2880"/>
            </a:lvl4pPr>
            <a:lvl5pPr marL="2926080" defTabSz="731520">
              <a:defRPr sz="2880"/>
            </a:lvl5pPr>
            <a:lvl6pPr marL="3657600" defTabSz="731520">
              <a:defRPr sz="2880"/>
            </a:lvl6pPr>
            <a:lvl7pPr marL="4389120" defTabSz="731520">
              <a:defRPr sz="2880"/>
            </a:lvl7pPr>
            <a:lvl8pPr marL="5120640" defTabSz="731520">
              <a:defRPr sz="2880"/>
            </a:lvl8pPr>
            <a:lvl9pPr marL="5852160" defTabSz="731520">
              <a:defRPr sz="2880"/>
            </a:lvl9pPr>
          </a:lstStyle>
          <a:p>
            <a:pPr marL="0" marR="0" lvl="0" indent="0" algn="ctr" defTabSz="7315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A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85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system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 managed by GitOps must have its desired state expressed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85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declaratively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FF8500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24" name="Graphic 53">
            <a:extLst>
              <a:ext uri="{FF2B5EF4-FFF2-40B4-BE49-F238E27FC236}">
                <a16:creationId xmlns:a16="http://schemas.microsoft.com/office/drawing/2014/main" id="{77E00D24-C3BB-4AA7-5629-B077BA141662}"/>
              </a:ext>
            </a:extLst>
          </p:cNvPr>
          <p:cNvGrpSpPr/>
          <p:nvPr/>
        </p:nvGrpSpPr>
        <p:grpSpPr>
          <a:xfrm>
            <a:off x="1545562" y="1957921"/>
            <a:ext cx="548640" cy="731520"/>
            <a:chOff x="8932355" y="1416465"/>
            <a:chExt cx="849631" cy="1219200"/>
          </a:xfrm>
          <a:solidFill>
            <a:srgbClr val="FF8500"/>
          </a:solidFill>
        </p:grpSpPr>
        <p:grpSp>
          <p:nvGrpSpPr>
            <p:cNvPr id="225" name="Graphic 53">
              <a:extLst>
                <a:ext uri="{FF2B5EF4-FFF2-40B4-BE49-F238E27FC236}">
                  <a16:creationId xmlns:a16="http://schemas.microsoft.com/office/drawing/2014/main" id="{8ECE6546-4DFA-56C7-B2C4-BC80188477A3}"/>
                </a:ext>
              </a:extLst>
            </p:cNvPr>
            <p:cNvGrpSpPr/>
            <p:nvPr/>
          </p:nvGrpSpPr>
          <p:grpSpPr>
            <a:xfrm>
              <a:off x="8932355" y="1416465"/>
              <a:ext cx="849631" cy="1219200"/>
              <a:chOff x="8932355" y="1416465"/>
              <a:chExt cx="849631" cy="1219200"/>
            </a:xfrm>
            <a:noFill/>
          </p:grpSpPr>
          <p:sp>
            <p:nvSpPr>
              <p:cNvPr id="232" name="Freeform 48">
                <a:extLst>
                  <a:ext uri="{FF2B5EF4-FFF2-40B4-BE49-F238E27FC236}">
                    <a16:creationId xmlns:a16="http://schemas.microsoft.com/office/drawing/2014/main" id="{41EF3915-6736-8920-5471-C3C3A39FE0C2}"/>
                  </a:ext>
                </a:extLst>
              </p:cNvPr>
              <p:cNvSpPr/>
              <p:nvPr/>
            </p:nvSpPr>
            <p:spPr>
              <a:xfrm>
                <a:off x="8932355" y="1416465"/>
                <a:ext cx="849630" cy="1219200"/>
              </a:xfrm>
              <a:custGeom>
                <a:avLst/>
                <a:gdLst>
                  <a:gd name="connsiteX0" fmla="*/ 0 w 849630"/>
                  <a:gd name="connsiteY0" fmla="*/ 1185863 h 1219200"/>
                  <a:gd name="connsiteX1" fmla="*/ 0 w 849630"/>
                  <a:gd name="connsiteY1" fmla="*/ 33338 h 1219200"/>
                  <a:gd name="connsiteX2" fmla="*/ 33338 w 849630"/>
                  <a:gd name="connsiteY2" fmla="*/ 0 h 1219200"/>
                  <a:gd name="connsiteX3" fmla="*/ 565785 w 849630"/>
                  <a:gd name="connsiteY3" fmla="*/ 0 h 1219200"/>
                  <a:gd name="connsiteX4" fmla="*/ 849630 w 849630"/>
                  <a:gd name="connsiteY4" fmla="*/ 283845 h 1219200"/>
                  <a:gd name="connsiteX5" fmla="*/ 849630 w 849630"/>
                  <a:gd name="connsiteY5" fmla="*/ 1185863 h 1219200"/>
                  <a:gd name="connsiteX6" fmla="*/ 816293 w 849630"/>
                  <a:gd name="connsiteY6" fmla="*/ 1219200 h 1219200"/>
                  <a:gd name="connsiteX7" fmla="*/ 33338 w 849630"/>
                  <a:gd name="connsiteY7" fmla="*/ 1219200 h 1219200"/>
                  <a:gd name="connsiteX8" fmla="*/ 0 w 849630"/>
                  <a:gd name="connsiteY8" fmla="*/ 1185863 h 1219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9630" h="1219200">
                    <a:moveTo>
                      <a:pt x="0" y="1185863"/>
                    </a:moveTo>
                    <a:lnTo>
                      <a:pt x="0" y="33338"/>
                    </a:lnTo>
                    <a:cubicBezTo>
                      <a:pt x="0" y="15240"/>
                      <a:pt x="15240" y="0"/>
                      <a:pt x="33338" y="0"/>
                    </a:cubicBezTo>
                    <a:lnTo>
                      <a:pt x="565785" y="0"/>
                    </a:lnTo>
                    <a:lnTo>
                      <a:pt x="849630" y="283845"/>
                    </a:lnTo>
                    <a:lnTo>
                      <a:pt x="849630" y="1185863"/>
                    </a:lnTo>
                    <a:cubicBezTo>
                      <a:pt x="849630" y="1203960"/>
                      <a:pt x="834390" y="1219200"/>
                      <a:pt x="816293" y="1219200"/>
                    </a:cubicBezTo>
                    <a:lnTo>
                      <a:pt x="33338" y="1219200"/>
                    </a:lnTo>
                    <a:cubicBezTo>
                      <a:pt x="15240" y="1219200"/>
                      <a:pt x="0" y="1203960"/>
                      <a:pt x="0" y="118586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F1F3F3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3" name="Freeform 49">
                <a:extLst>
                  <a:ext uri="{FF2B5EF4-FFF2-40B4-BE49-F238E27FC236}">
                    <a16:creationId xmlns:a16="http://schemas.microsoft.com/office/drawing/2014/main" id="{2582065B-537B-BB12-969C-EAB8DC6FB883}"/>
                  </a:ext>
                </a:extLst>
              </p:cNvPr>
              <p:cNvSpPr/>
              <p:nvPr/>
            </p:nvSpPr>
            <p:spPr>
              <a:xfrm>
                <a:off x="9498140" y="1416465"/>
                <a:ext cx="283846" cy="283846"/>
              </a:xfrm>
              <a:custGeom>
                <a:avLst/>
                <a:gdLst>
                  <a:gd name="connsiteX0" fmla="*/ 0 w 283845"/>
                  <a:gd name="connsiteY0" fmla="*/ 283845 h 283845"/>
                  <a:gd name="connsiteX1" fmla="*/ 283845 w 283845"/>
                  <a:gd name="connsiteY1" fmla="*/ 283845 h 283845"/>
                  <a:gd name="connsiteX2" fmla="*/ 0 w 283845"/>
                  <a:gd name="connsiteY2" fmla="*/ 0 h 283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845" h="283845">
                    <a:moveTo>
                      <a:pt x="0" y="283845"/>
                    </a:moveTo>
                    <a:lnTo>
                      <a:pt x="283845" y="28384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1F3F3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4" name="Freeform 50">
                <a:extLst>
                  <a:ext uri="{FF2B5EF4-FFF2-40B4-BE49-F238E27FC236}">
                    <a16:creationId xmlns:a16="http://schemas.microsoft.com/office/drawing/2014/main" id="{2C3C6953-F801-9171-E27F-550AF6B5FD9F}"/>
                  </a:ext>
                </a:extLst>
              </p:cNvPr>
              <p:cNvSpPr/>
              <p:nvPr/>
            </p:nvSpPr>
            <p:spPr>
              <a:xfrm>
                <a:off x="9058085" y="1927957"/>
                <a:ext cx="605790" cy="9525"/>
              </a:xfrm>
              <a:custGeom>
                <a:avLst/>
                <a:gdLst>
                  <a:gd name="connsiteX0" fmla="*/ 0 w 605790"/>
                  <a:gd name="connsiteY0" fmla="*/ 0 h 9525"/>
                  <a:gd name="connsiteX1" fmla="*/ 605790 w 60579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5790" h="9525">
                    <a:moveTo>
                      <a:pt x="0" y="0"/>
                    </a:moveTo>
                    <a:lnTo>
                      <a:pt x="605790" y="0"/>
                    </a:lnTo>
                  </a:path>
                </a:pathLst>
              </a:custGeom>
              <a:ln w="28575" cap="flat">
                <a:solidFill>
                  <a:srgbClr val="FF8500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5" name="Freeform 51">
                <a:extLst>
                  <a:ext uri="{FF2B5EF4-FFF2-40B4-BE49-F238E27FC236}">
                    <a16:creationId xmlns:a16="http://schemas.microsoft.com/office/drawing/2014/main" id="{141253AB-0573-EF01-C40C-6CEB56DCFC3F}"/>
                  </a:ext>
                </a:extLst>
              </p:cNvPr>
              <p:cNvSpPr/>
              <p:nvPr/>
            </p:nvSpPr>
            <p:spPr>
              <a:xfrm>
                <a:off x="9058085" y="2427067"/>
                <a:ext cx="605790" cy="9525"/>
              </a:xfrm>
              <a:custGeom>
                <a:avLst/>
                <a:gdLst>
                  <a:gd name="connsiteX0" fmla="*/ 0 w 605790"/>
                  <a:gd name="connsiteY0" fmla="*/ 0 h 9525"/>
                  <a:gd name="connsiteX1" fmla="*/ 605790 w 60579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5790" h="9525">
                    <a:moveTo>
                      <a:pt x="0" y="0"/>
                    </a:moveTo>
                    <a:lnTo>
                      <a:pt x="605790" y="0"/>
                    </a:lnTo>
                  </a:path>
                </a:pathLst>
              </a:custGeom>
              <a:ln w="28575" cap="flat">
                <a:solidFill>
                  <a:srgbClr val="FF8500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6" name="Freeform 52">
                <a:extLst>
                  <a:ext uri="{FF2B5EF4-FFF2-40B4-BE49-F238E27FC236}">
                    <a16:creationId xmlns:a16="http://schemas.microsoft.com/office/drawing/2014/main" id="{6656010B-6928-F59B-28A8-F5EDA40D8C5E}"/>
                  </a:ext>
                </a:extLst>
              </p:cNvPr>
              <p:cNvSpPr/>
              <p:nvPr/>
            </p:nvSpPr>
            <p:spPr>
              <a:xfrm>
                <a:off x="9058085" y="1761270"/>
                <a:ext cx="333375" cy="9525"/>
              </a:xfrm>
              <a:custGeom>
                <a:avLst/>
                <a:gdLst>
                  <a:gd name="connsiteX0" fmla="*/ 0 w 333375"/>
                  <a:gd name="connsiteY0" fmla="*/ 0 h 9525"/>
                  <a:gd name="connsiteX1" fmla="*/ 333375 w 33337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375" h="9525">
                    <a:moveTo>
                      <a:pt x="0" y="0"/>
                    </a:moveTo>
                    <a:lnTo>
                      <a:pt x="333375" y="0"/>
                    </a:lnTo>
                  </a:path>
                </a:pathLst>
              </a:custGeom>
              <a:ln w="28575" cap="flat">
                <a:solidFill>
                  <a:srgbClr val="FF8500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6" name="Graphic 53">
              <a:extLst>
                <a:ext uri="{FF2B5EF4-FFF2-40B4-BE49-F238E27FC236}">
                  <a16:creationId xmlns:a16="http://schemas.microsoft.com/office/drawing/2014/main" id="{28AE2A46-4CB4-F019-F9AF-2DDA6D449A41}"/>
                </a:ext>
              </a:extLst>
            </p:cNvPr>
            <p:cNvGrpSpPr/>
            <p:nvPr/>
          </p:nvGrpSpPr>
          <p:grpSpPr>
            <a:xfrm>
              <a:off x="9087612" y="2043210"/>
              <a:ext cx="538162" cy="252412"/>
              <a:chOff x="9087612" y="2043210"/>
              <a:chExt cx="538162" cy="252412"/>
            </a:xfrm>
            <a:solidFill>
              <a:srgbClr val="527FFF"/>
            </a:solidFill>
          </p:grpSpPr>
          <p:sp>
            <p:nvSpPr>
              <p:cNvPr id="227" name="Freeform 43">
                <a:extLst>
                  <a:ext uri="{FF2B5EF4-FFF2-40B4-BE49-F238E27FC236}">
                    <a16:creationId xmlns:a16="http://schemas.microsoft.com/office/drawing/2014/main" id="{4D619F20-B504-7906-F313-E23B50367363}"/>
                  </a:ext>
                </a:extLst>
              </p:cNvPr>
              <p:cNvSpPr/>
              <p:nvPr/>
            </p:nvSpPr>
            <p:spPr>
              <a:xfrm>
                <a:off x="9087612" y="2043210"/>
                <a:ext cx="90487" cy="249554"/>
              </a:xfrm>
              <a:custGeom>
                <a:avLst/>
                <a:gdLst>
                  <a:gd name="connsiteX0" fmla="*/ 90488 w 90487"/>
                  <a:gd name="connsiteY0" fmla="*/ 245745 h 249554"/>
                  <a:gd name="connsiteX1" fmla="*/ 68580 w 90487"/>
                  <a:gd name="connsiteY1" fmla="*/ 249555 h 249554"/>
                  <a:gd name="connsiteX2" fmla="*/ 37148 w 90487"/>
                  <a:gd name="connsiteY2" fmla="*/ 237172 h 249554"/>
                  <a:gd name="connsiteX3" fmla="*/ 25718 w 90487"/>
                  <a:gd name="connsiteY3" fmla="*/ 202882 h 249554"/>
                  <a:gd name="connsiteX4" fmla="*/ 25718 w 90487"/>
                  <a:gd name="connsiteY4" fmla="*/ 154305 h 249554"/>
                  <a:gd name="connsiteX5" fmla="*/ 20955 w 90487"/>
                  <a:gd name="connsiteY5" fmla="*/ 140017 h 249554"/>
                  <a:gd name="connsiteX6" fmla="*/ 5715 w 90487"/>
                  <a:gd name="connsiteY6" fmla="*/ 135255 h 249554"/>
                  <a:gd name="connsiteX7" fmla="*/ 0 w 90487"/>
                  <a:gd name="connsiteY7" fmla="*/ 135255 h 249554"/>
                  <a:gd name="connsiteX8" fmla="*/ 0 w 90487"/>
                  <a:gd name="connsiteY8" fmla="*/ 114300 h 249554"/>
                  <a:gd name="connsiteX9" fmla="*/ 5715 w 90487"/>
                  <a:gd name="connsiteY9" fmla="*/ 114300 h 249554"/>
                  <a:gd name="connsiteX10" fmla="*/ 20955 w 90487"/>
                  <a:gd name="connsiteY10" fmla="*/ 109538 h 249554"/>
                  <a:gd name="connsiteX11" fmla="*/ 25718 w 90487"/>
                  <a:gd name="connsiteY11" fmla="*/ 95250 h 249554"/>
                  <a:gd name="connsiteX12" fmla="*/ 25718 w 90487"/>
                  <a:gd name="connsiteY12" fmla="*/ 46672 h 249554"/>
                  <a:gd name="connsiteX13" fmla="*/ 37148 w 90487"/>
                  <a:gd name="connsiteY13" fmla="*/ 12382 h 249554"/>
                  <a:gd name="connsiteX14" fmla="*/ 68580 w 90487"/>
                  <a:gd name="connsiteY14" fmla="*/ 0 h 249554"/>
                  <a:gd name="connsiteX15" fmla="*/ 90488 w 90487"/>
                  <a:gd name="connsiteY15" fmla="*/ 3810 h 249554"/>
                  <a:gd name="connsiteX16" fmla="*/ 90488 w 90487"/>
                  <a:gd name="connsiteY16" fmla="*/ 22860 h 249554"/>
                  <a:gd name="connsiteX17" fmla="*/ 73343 w 90487"/>
                  <a:gd name="connsiteY17" fmla="*/ 20955 h 249554"/>
                  <a:gd name="connsiteX18" fmla="*/ 58103 w 90487"/>
                  <a:gd name="connsiteY18" fmla="*/ 26670 h 249554"/>
                  <a:gd name="connsiteX19" fmla="*/ 53340 w 90487"/>
                  <a:gd name="connsiteY19" fmla="*/ 42863 h 249554"/>
                  <a:gd name="connsiteX20" fmla="*/ 53340 w 90487"/>
                  <a:gd name="connsiteY20" fmla="*/ 92392 h 249554"/>
                  <a:gd name="connsiteX21" fmla="*/ 47625 w 90487"/>
                  <a:gd name="connsiteY21" fmla="*/ 112395 h 249554"/>
                  <a:gd name="connsiteX22" fmla="*/ 29528 w 90487"/>
                  <a:gd name="connsiteY22" fmla="*/ 122872 h 249554"/>
                  <a:gd name="connsiteX23" fmla="*/ 47625 w 90487"/>
                  <a:gd name="connsiteY23" fmla="*/ 133350 h 249554"/>
                  <a:gd name="connsiteX24" fmla="*/ 53340 w 90487"/>
                  <a:gd name="connsiteY24" fmla="*/ 153352 h 249554"/>
                  <a:gd name="connsiteX25" fmla="*/ 53340 w 90487"/>
                  <a:gd name="connsiteY25" fmla="*/ 202882 h 249554"/>
                  <a:gd name="connsiteX26" fmla="*/ 58103 w 90487"/>
                  <a:gd name="connsiteY26" fmla="*/ 219075 h 249554"/>
                  <a:gd name="connsiteX27" fmla="*/ 73343 w 90487"/>
                  <a:gd name="connsiteY27" fmla="*/ 224790 h 249554"/>
                  <a:gd name="connsiteX28" fmla="*/ 90488 w 90487"/>
                  <a:gd name="connsiteY28" fmla="*/ 222885 h 249554"/>
                  <a:gd name="connsiteX29" fmla="*/ 90488 w 90487"/>
                  <a:gd name="connsiteY29" fmla="*/ 245745 h 24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487" h="249554">
                    <a:moveTo>
                      <a:pt x="90488" y="245745"/>
                    </a:moveTo>
                    <a:cubicBezTo>
                      <a:pt x="84773" y="248602"/>
                      <a:pt x="77153" y="249555"/>
                      <a:pt x="68580" y="249555"/>
                    </a:cubicBezTo>
                    <a:cubicBezTo>
                      <a:pt x="55245" y="249555"/>
                      <a:pt x="44768" y="245745"/>
                      <a:pt x="37148" y="237172"/>
                    </a:cubicBezTo>
                    <a:cubicBezTo>
                      <a:pt x="29528" y="229552"/>
                      <a:pt x="25718" y="218122"/>
                      <a:pt x="25718" y="202882"/>
                    </a:cubicBezTo>
                    <a:lnTo>
                      <a:pt x="25718" y="154305"/>
                    </a:lnTo>
                    <a:cubicBezTo>
                      <a:pt x="25718" y="147638"/>
                      <a:pt x="23813" y="142875"/>
                      <a:pt x="20955" y="140017"/>
                    </a:cubicBezTo>
                    <a:cubicBezTo>
                      <a:pt x="18098" y="137160"/>
                      <a:pt x="13335" y="135255"/>
                      <a:pt x="5715" y="135255"/>
                    </a:cubicBezTo>
                    <a:lnTo>
                      <a:pt x="0" y="135255"/>
                    </a:lnTo>
                    <a:lnTo>
                      <a:pt x="0" y="114300"/>
                    </a:lnTo>
                    <a:lnTo>
                      <a:pt x="5715" y="114300"/>
                    </a:lnTo>
                    <a:cubicBezTo>
                      <a:pt x="13335" y="114300"/>
                      <a:pt x="18098" y="112395"/>
                      <a:pt x="20955" y="109538"/>
                    </a:cubicBezTo>
                    <a:cubicBezTo>
                      <a:pt x="23813" y="106680"/>
                      <a:pt x="25718" y="101917"/>
                      <a:pt x="25718" y="95250"/>
                    </a:cubicBezTo>
                    <a:lnTo>
                      <a:pt x="25718" y="46672"/>
                    </a:lnTo>
                    <a:cubicBezTo>
                      <a:pt x="25718" y="32385"/>
                      <a:pt x="29528" y="20955"/>
                      <a:pt x="37148" y="12382"/>
                    </a:cubicBezTo>
                    <a:cubicBezTo>
                      <a:pt x="44768" y="4763"/>
                      <a:pt x="55245" y="0"/>
                      <a:pt x="68580" y="0"/>
                    </a:cubicBezTo>
                    <a:cubicBezTo>
                      <a:pt x="77153" y="0"/>
                      <a:pt x="84773" y="952"/>
                      <a:pt x="90488" y="3810"/>
                    </a:cubicBezTo>
                    <a:lnTo>
                      <a:pt x="90488" y="22860"/>
                    </a:lnTo>
                    <a:cubicBezTo>
                      <a:pt x="83820" y="21907"/>
                      <a:pt x="78105" y="20955"/>
                      <a:pt x="73343" y="20955"/>
                    </a:cubicBezTo>
                    <a:cubicBezTo>
                      <a:pt x="66675" y="20955"/>
                      <a:pt x="61913" y="22860"/>
                      <a:pt x="58103" y="26670"/>
                    </a:cubicBezTo>
                    <a:cubicBezTo>
                      <a:pt x="55245" y="30480"/>
                      <a:pt x="53340" y="36195"/>
                      <a:pt x="53340" y="42863"/>
                    </a:cubicBezTo>
                    <a:lnTo>
                      <a:pt x="53340" y="92392"/>
                    </a:lnTo>
                    <a:cubicBezTo>
                      <a:pt x="53340" y="100965"/>
                      <a:pt x="51435" y="107632"/>
                      <a:pt x="47625" y="112395"/>
                    </a:cubicBezTo>
                    <a:cubicBezTo>
                      <a:pt x="43815" y="117157"/>
                      <a:pt x="38100" y="120967"/>
                      <a:pt x="29528" y="122872"/>
                    </a:cubicBezTo>
                    <a:cubicBezTo>
                      <a:pt x="38100" y="124777"/>
                      <a:pt x="43815" y="128588"/>
                      <a:pt x="47625" y="133350"/>
                    </a:cubicBezTo>
                    <a:cubicBezTo>
                      <a:pt x="51435" y="138113"/>
                      <a:pt x="53340" y="144780"/>
                      <a:pt x="53340" y="153352"/>
                    </a:cubicBezTo>
                    <a:lnTo>
                      <a:pt x="53340" y="202882"/>
                    </a:lnTo>
                    <a:cubicBezTo>
                      <a:pt x="53340" y="210502"/>
                      <a:pt x="55245" y="216217"/>
                      <a:pt x="58103" y="219075"/>
                    </a:cubicBezTo>
                    <a:cubicBezTo>
                      <a:pt x="60960" y="222885"/>
                      <a:pt x="66675" y="224790"/>
                      <a:pt x="73343" y="224790"/>
                    </a:cubicBezTo>
                    <a:cubicBezTo>
                      <a:pt x="78105" y="224790"/>
                      <a:pt x="83820" y="223838"/>
                      <a:pt x="90488" y="222885"/>
                    </a:cubicBezTo>
                    <a:lnTo>
                      <a:pt x="90488" y="245745"/>
                    </a:lnTo>
                    <a:close/>
                  </a:path>
                </a:pathLst>
              </a:custGeom>
              <a:solidFill>
                <a:srgbClr val="FF8500"/>
              </a:solidFill>
              <a:ln w="19050" cap="flat">
                <a:solidFill>
                  <a:srgbClr val="FF8500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8500"/>
                  </a:solidFill>
                  <a:effectLst/>
                  <a:uLnTx/>
                  <a:uFillTx/>
                  <a:latin typeface="Amazon Ember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8" name="Freeform 44">
                <a:extLst>
                  <a:ext uri="{FF2B5EF4-FFF2-40B4-BE49-F238E27FC236}">
                    <a16:creationId xmlns:a16="http://schemas.microsoft.com/office/drawing/2014/main" id="{7D903FB5-8A17-A780-8DE9-3575105B1872}"/>
                  </a:ext>
                </a:extLst>
              </p:cNvPr>
              <p:cNvSpPr/>
              <p:nvPr/>
            </p:nvSpPr>
            <p:spPr>
              <a:xfrm>
                <a:off x="9343834" y="2218469"/>
                <a:ext cx="34289" cy="36195"/>
              </a:xfrm>
              <a:custGeom>
                <a:avLst/>
                <a:gdLst>
                  <a:gd name="connsiteX0" fmla="*/ 17145 w 34289"/>
                  <a:gd name="connsiteY0" fmla="*/ 36195 h 36195"/>
                  <a:gd name="connsiteX1" fmla="*/ 4763 w 34289"/>
                  <a:gd name="connsiteY1" fmla="*/ 31433 h 36195"/>
                  <a:gd name="connsiteX2" fmla="*/ 0 w 34289"/>
                  <a:gd name="connsiteY2" fmla="*/ 18098 h 36195"/>
                  <a:gd name="connsiteX3" fmla="*/ 4763 w 34289"/>
                  <a:gd name="connsiteY3" fmla="*/ 4763 h 36195"/>
                  <a:gd name="connsiteX4" fmla="*/ 17145 w 34289"/>
                  <a:gd name="connsiteY4" fmla="*/ 0 h 36195"/>
                  <a:gd name="connsiteX5" fmla="*/ 29527 w 34289"/>
                  <a:gd name="connsiteY5" fmla="*/ 4763 h 36195"/>
                  <a:gd name="connsiteX6" fmla="*/ 34290 w 34289"/>
                  <a:gd name="connsiteY6" fmla="*/ 18098 h 36195"/>
                  <a:gd name="connsiteX7" fmla="*/ 29527 w 34289"/>
                  <a:gd name="connsiteY7" fmla="*/ 31433 h 36195"/>
                  <a:gd name="connsiteX8" fmla="*/ 17145 w 34289"/>
                  <a:gd name="connsiteY8" fmla="*/ 36195 h 36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89" h="36195">
                    <a:moveTo>
                      <a:pt x="17145" y="36195"/>
                    </a:moveTo>
                    <a:cubicBezTo>
                      <a:pt x="11430" y="36195"/>
                      <a:pt x="7620" y="34290"/>
                      <a:pt x="4763" y="31433"/>
                    </a:cubicBezTo>
                    <a:cubicBezTo>
                      <a:pt x="1905" y="27623"/>
                      <a:pt x="0" y="23813"/>
                      <a:pt x="0" y="18098"/>
                    </a:cubicBezTo>
                    <a:cubicBezTo>
                      <a:pt x="0" y="12383"/>
                      <a:pt x="1905" y="8573"/>
                      <a:pt x="4763" y="4763"/>
                    </a:cubicBezTo>
                    <a:cubicBezTo>
                      <a:pt x="7620" y="953"/>
                      <a:pt x="12383" y="0"/>
                      <a:pt x="17145" y="0"/>
                    </a:cubicBezTo>
                    <a:cubicBezTo>
                      <a:pt x="22860" y="0"/>
                      <a:pt x="26670" y="1905"/>
                      <a:pt x="29527" y="4763"/>
                    </a:cubicBezTo>
                    <a:cubicBezTo>
                      <a:pt x="32385" y="8573"/>
                      <a:pt x="34290" y="12383"/>
                      <a:pt x="34290" y="18098"/>
                    </a:cubicBezTo>
                    <a:cubicBezTo>
                      <a:pt x="34290" y="23813"/>
                      <a:pt x="32385" y="27623"/>
                      <a:pt x="29527" y="31433"/>
                    </a:cubicBezTo>
                    <a:cubicBezTo>
                      <a:pt x="26670" y="34290"/>
                      <a:pt x="21908" y="36195"/>
                      <a:pt x="17145" y="36195"/>
                    </a:cubicBezTo>
                    <a:close/>
                  </a:path>
                </a:pathLst>
              </a:custGeom>
              <a:solidFill>
                <a:srgbClr val="FF8500"/>
              </a:solidFill>
              <a:ln w="19050" cap="flat">
                <a:solidFill>
                  <a:srgbClr val="FF8500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500"/>
                  </a:solidFill>
                  <a:effectLst/>
                  <a:uLnTx/>
                  <a:uFillTx/>
                  <a:latin typeface="Amazon Ember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9" name="Freeform 45">
                <a:extLst>
                  <a:ext uri="{FF2B5EF4-FFF2-40B4-BE49-F238E27FC236}">
                    <a16:creationId xmlns:a16="http://schemas.microsoft.com/office/drawing/2014/main" id="{6C2A30D2-CA10-3373-11CD-E9254CCDFC17}"/>
                  </a:ext>
                </a:extLst>
              </p:cNvPr>
              <p:cNvSpPr/>
              <p:nvPr/>
            </p:nvSpPr>
            <p:spPr>
              <a:xfrm>
                <a:off x="9410509" y="2218469"/>
                <a:ext cx="34289" cy="36195"/>
              </a:xfrm>
              <a:custGeom>
                <a:avLst/>
                <a:gdLst>
                  <a:gd name="connsiteX0" fmla="*/ 17145 w 34289"/>
                  <a:gd name="connsiteY0" fmla="*/ 36195 h 36195"/>
                  <a:gd name="connsiteX1" fmla="*/ 4763 w 34289"/>
                  <a:gd name="connsiteY1" fmla="*/ 31433 h 36195"/>
                  <a:gd name="connsiteX2" fmla="*/ 0 w 34289"/>
                  <a:gd name="connsiteY2" fmla="*/ 18098 h 36195"/>
                  <a:gd name="connsiteX3" fmla="*/ 4763 w 34289"/>
                  <a:gd name="connsiteY3" fmla="*/ 4763 h 36195"/>
                  <a:gd name="connsiteX4" fmla="*/ 17145 w 34289"/>
                  <a:gd name="connsiteY4" fmla="*/ 0 h 36195"/>
                  <a:gd name="connsiteX5" fmla="*/ 29527 w 34289"/>
                  <a:gd name="connsiteY5" fmla="*/ 4763 h 36195"/>
                  <a:gd name="connsiteX6" fmla="*/ 34290 w 34289"/>
                  <a:gd name="connsiteY6" fmla="*/ 18098 h 36195"/>
                  <a:gd name="connsiteX7" fmla="*/ 29527 w 34289"/>
                  <a:gd name="connsiteY7" fmla="*/ 31433 h 36195"/>
                  <a:gd name="connsiteX8" fmla="*/ 17145 w 34289"/>
                  <a:gd name="connsiteY8" fmla="*/ 36195 h 36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89" h="36195">
                    <a:moveTo>
                      <a:pt x="17145" y="36195"/>
                    </a:moveTo>
                    <a:cubicBezTo>
                      <a:pt x="11430" y="36195"/>
                      <a:pt x="7620" y="34290"/>
                      <a:pt x="4763" y="31433"/>
                    </a:cubicBezTo>
                    <a:cubicBezTo>
                      <a:pt x="1905" y="27623"/>
                      <a:pt x="0" y="23813"/>
                      <a:pt x="0" y="18098"/>
                    </a:cubicBezTo>
                    <a:cubicBezTo>
                      <a:pt x="0" y="12383"/>
                      <a:pt x="1905" y="8573"/>
                      <a:pt x="4763" y="4763"/>
                    </a:cubicBezTo>
                    <a:cubicBezTo>
                      <a:pt x="7620" y="953"/>
                      <a:pt x="12383" y="0"/>
                      <a:pt x="17145" y="0"/>
                    </a:cubicBezTo>
                    <a:cubicBezTo>
                      <a:pt x="22860" y="0"/>
                      <a:pt x="26670" y="1905"/>
                      <a:pt x="29527" y="4763"/>
                    </a:cubicBezTo>
                    <a:cubicBezTo>
                      <a:pt x="32385" y="8573"/>
                      <a:pt x="34290" y="12383"/>
                      <a:pt x="34290" y="18098"/>
                    </a:cubicBezTo>
                    <a:cubicBezTo>
                      <a:pt x="34290" y="23813"/>
                      <a:pt x="32385" y="27623"/>
                      <a:pt x="29527" y="31433"/>
                    </a:cubicBezTo>
                    <a:cubicBezTo>
                      <a:pt x="26670" y="34290"/>
                      <a:pt x="22860" y="36195"/>
                      <a:pt x="17145" y="36195"/>
                    </a:cubicBezTo>
                    <a:close/>
                  </a:path>
                </a:pathLst>
              </a:custGeom>
              <a:solidFill>
                <a:srgbClr val="FF8500"/>
              </a:solidFill>
              <a:ln w="19050" cap="flat">
                <a:solidFill>
                  <a:srgbClr val="FF8500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8500"/>
                  </a:solidFill>
                  <a:effectLst/>
                  <a:uLnTx/>
                  <a:uFillTx/>
                  <a:latin typeface="Amazon Ember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0" name="Freeform 46">
                <a:extLst>
                  <a:ext uri="{FF2B5EF4-FFF2-40B4-BE49-F238E27FC236}">
                    <a16:creationId xmlns:a16="http://schemas.microsoft.com/office/drawing/2014/main" id="{BE1F83BF-355E-B871-556C-FD9C40C6DAF4}"/>
                  </a:ext>
                </a:extLst>
              </p:cNvPr>
              <p:cNvSpPr/>
              <p:nvPr/>
            </p:nvSpPr>
            <p:spPr>
              <a:xfrm>
                <a:off x="9478137" y="2218469"/>
                <a:ext cx="34290" cy="36195"/>
              </a:xfrm>
              <a:custGeom>
                <a:avLst/>
                <a:gdLst>
                  <a:gd name="connsiteX0" fmla="*/ 17145 w 34290"/>
                  <a:gd name="connsiteY0" fmla="*/ 36195 h 36195"/>
                  <a:gd name="connsiteX1" fmla="*/ 4763 w 34290"/>
                  <a:gd name="connsiteY1" fmla="*/ 31433 h 36195"/>
                  <a:gd name="connsiteX2" fmla="*/ 0 w 34290"/>
                  <a:gd name="connsiteY2" fmla="*/ 18098 h 36195"/>
                  <a:gd name="connsiteX3" fmla="*/ 4763 w 34290"/>
                  <a:gd name="connsiteY3" fmla="*/ 4763 h 36195"/>
                  <a:gd name="connsiteX4" fmla="*/ 17145 w 34290"/>
                  <a:gd name="connsiteY4" fmla="*/ 0 h 36195"/>
                  <a:gd name="connsiteX5" fmla="*/ 29528 w 34290"/>
                  <a:gd name="connsiteY5" fmla="*/ 4763 h 36195"/>
                  <a:gd name="connsiteX6" fmla="*/ 34290 w 34290"/>
                  <a:gd name="connsiteY6" fmla="*/ 18098 h 36195"/>
                  <a:gd name="connsiteX7" fmla="*/ 29528 w 34290"/>
                  <a:gd name="connsiteY7" fmla="*/ 31433 h 36195"/>
                  <a:gd name="connsiteX8" fmla="*/ 17145 w 34290"/>
                  <a:gd name="connsiteY8" fmla="*/ 36195 h 36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" h="36195">
                    <a:moveTo>
                      <a:pt x="17145" y="36195"/>
                    </a:moveTo>
                    <a:cubicBezTo>
                      <a:pt x="11430" y="36195"/>
                      <a:pt x="7620" y="34290"/>
                      <a:pt x="4763" y="31433"/>
                    </a:cubicBezTo>
                    <a:cubicBezTo>
                      <a:pt x="1905" y="27623"/>
                      <a:pt x="0" y="23813"/>
                      <a:pt x="0" y="18098"/>
                    </a:cubicBezTo>
                    <a:cubicBezTo>
                      <a:pt x="0" y="12383"/>
                      <a:pt x="1905" y="8573"/>
                      <a:pt x="4763" y="4763"/>
                    </a:cubicBezTo>
                    <a:cubicBezTo>
                      <a:pt x="7620" y="953"/>
                      <a:pt x="12383" y="0"/>
                      <a:pt x="17145" y="0"/>
                    </a:cubicBezTo>
                    <a:cubicBezTo>
                      <a:pt x="22860" y="0"/>
                      <a:pt x="26670" y="1905"/>
                      <a:pt x="29528" y="4763"/>
                    </a:cubicBezTo>
                    <a:cubicBezTo>
                      <a:pt x="32385" y="8573"/>
                      <a:pt x="34290" y="12383"/>
                      <a:pt x="34290" y="18098"/>
                    </a:cubicBezTo>
                    <a:cubicBezTo>
                      <a:pt x="34290" y="23813"/>
                      <a:pt x="32385" y="27623"/>
                      <a:pt x="29528" y="31433"/>
                    </a:cubicBezTo>
                    <a:cubicBezTo>
                      <a:pt x="26670" y="34290"/>
                      <a:pt x="22860" y="36195"/>
                      <a:pt x="17145" y="36195"/>
                    </a:cubicBezTo>
                    <a:close/>
                  </a:path>
                </a:pathLst>
              </a:custGeom>
              <a:solidFill>
                <a:srgbClr val="FF8500"/>
              </a:solidFill>
              <a:ln w="19050" cap="flat">
                <a:solidFill>
                  <a:srgbClr val="FF8500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500"/>
                  </a:solidFill>
                  <a:effectLst/>
                  <a:uLnTx/>
                  <a:uFillTx/>
                  <a:latin typeface="Amazon Ember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31" name="Freeform 47">
                <a:extLst>
                  <a:ext uri="{FF2B5EF4-FFF2-40B4-BE49-F238E27FC236}">
                    <a16:creationId xmlns:a16="http://schemas.microsoft.com/office/drawing/2014/main" id="{70F5BD7F-4A2E-7ADB-CC1E-4D35A63B5DAE}"/>
                  </a:ext>
                </a:extLst>
              </p:cNvPr>
              <p:cNvSpPr/>
              <p:nvPr/>
            </p:nvSpPr>
            <p:spPr>
              <a:xfrm>
                <a:off x="9535287" y="2046067"/>
                <a:ext cx="90487" cy="249555"/>
              </a:xfrm>
              <a:custGeom>
                <a:avLst/>
                <a:gdLst>
                  <a:gd name="connsiteX0" fmla="*/ 0 w 90487"/>
                  <a:gd name="connsiteY0" fmla="*/ 223838 h 249555"/>
                  <a:gd name="connsiteX1" fmla="*/ 17145 w 90487"/>
                  <a:gd name="connsiteY1" fmla="*/ 225743 h 249555"/>
                  <a:gd name="connsiteX2" fmla="*/ 32385 w 90487"/>
                  <a:gd name="connsiteY2" fmla="*/ 220027 h 249555"/>
                  <a:gd name="connsiteX3" fmla="*/ 37148 w 90487"/>
                  <a:gd name="connsiteY3" fmla="*/ 203835 h 249555"/>
                  <a:gd name="connsiteX4" fmla="*/ 37148 w 90487"/>
                  <a:gd name="connsiteY4" fmla="*/ 154305 h 249555"/>
                  <a:gd name="connsiteX5" fmla="*/ 42863 w 90487"/>
                  <a:gd name="connsiteY5" fmla="*/ 134302 h 249555"/>
                  <a:gd name="connsiteX6" fmla="*/ 60960 w 90487"/>
                  <a:gd name="connsiteY6" fmla="*/ 123825 h 249555"/>
                  <a:gd name="connsiteX7" fmla="*/ 42863 w 90487"/>
                  <a:gd name="connsiteY7" fmla="*/ 113348 h 249555"/>
                  <a:gd name="connsiteX8" fmla="*/ 37148 w 90487"/>
                  <a:gd name="connsiteY8" fmla="*/ 92393 h 249555"/>
                  <a:gd name="connsiteX9" fmla="*/ 37148 w 90487"/>
                  <a:gd name="connsiteY9" fmla="*/ 42863 h 249555"/>
                  <a:gd name="connsiteX10" fmla="*/ 32385 w 90487"/>
                  <a:gd name="connsiteY10" fmla="*/ 26670 h 249555"/>
                  <a:gd name="connsiteX11" fmla="*/ 17145 w 90487"/>
                  <a:gd name="connsiteY11" fmla="*/ 20955 h 249555"/>
                  <a:gd name="connsiteX12" fmla="*/ 0 w 90487"/>
                  <a:gd name="connsiteY12" fmla="*/ 22860 h 249555"/>
                  <a:gd name="connsiteX13" fmla="*/ 0 w 90487"/>
                  <a:gd name="connsiteY13" fmla="*/ 3810 h 249555"/>
                  <a:gd name="connsiteX14" fmla="*/ 21908 w 90487"/>
                  <a:gd name="connsiteY14" fmla="*/ 0 h 249555"/>
                  <a:gd name="connsiteX15" fmla="*/ 53340 w 90487"/>
                  <a:gd name="connsiteY15" fmla="*/ 12383 h 249555"/>
                  <a:gd name="connsiteX16" fmla="*/ 64770 w 90487"/>
                  <a:gd name="connsiteY16" fmla="*/ 46673 h 249555"/>
                  <a:gd name="connsiteX17" fmla="*/ 64770 w 90487"/>
                  <a:gd name="connsiteY17" fmla="*/ 95250 h 249555"/>
                  <a:gd name="connsiteX18" fmla="*/ 69533 w 90487"/>
                  <a:gd name="connsiteY18" fmla="*/ 109538 h 249555"/>
                  <a:gd name="connsiteX19" fmla="*/ 84773 w 90487"/>
                  <a:gd name="connsiteY19" fmla="*/ 114300 h 249555"/>
                  <a:gd name="connsiteX20" fmla="*/ 90488 w 90487"/>
                  <a:gd name="connsiteY20" fmla="*/ 114300 h 249555"/>
                  <a:gd name="connsiteX21" fmla="*/ 90488 w 90487"/>
                  <a:gd name="connsiteY21" fmla="*/ 135255 h 249555"/>
                  <a:gd name="connsiteX22" fmla="*/ 84773 w 90487"/>
                  <a:gd name="connsiteY22" fmla="*/ 135255 h 249555"/>
                  <a:gd name="connsiteX23" fmla="*/ 69533 w 90487"/>
                  <a:gd name="connsiteY23" fmla="*/ 140018 h 249555"/>
                  <a:gd name="connsiteX24" fmla="*/ 64770 w 90487"/>
                  <a:gd name="connsiteY24" fmla="*/ 154305 h 249555"/>
                  <a:gd name="connsiteX25" fmla="*/ 64770 w 90487"/>
                  <a:gd name="connsiteY25" fmla="*/ 202883 h 249555"/>
                  <a:gd name="connsiteX26" fmla="*/ 53340 w 90487"/>
                  <a:gd name="connsiteY26" fmla="*/ 237173 h 249555"/>
                  <a:gd name="connsiteX27" fmla="*/ 21908 w 90487"/>
                  <a:gd name="connsiteY27" fmla="*/ 249555 h 249555"/>
                  <a:gd name="connsiteX28" fmla="*/ 0 w 90487"/>
                  <a:gd name="connsiteY28" fmla="*/ 245745 h 249555"/>
                  <a:gd name="connsiteX29" fmla="*/ 0 w 90487"/>
                  <a:gd name="connsiteY29" fmla="*/ 223838 h 249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487" h="249555">
                    <a:moveTo>
                      <a:pt x="0" y="223838"/>
                    </a:moveTo>
                    <a:cubicBezTo>
                      <a:pt x="6668" y="224790"/>
                      <a:pt x="12383" y="225743"/>
                      <a:pt x="17145" y="225743"/>
                    </a:cubicBezTo>
                    <a:cubicBezTo>
                      <a:pt x="23813" y="225743"/>
                      <a:pt x="28575" y="223838"/>
                      <a:pt x="32385" y="220027"/>
                    </a:cubicBezTo>
                    <a:cubicBezTo>
                      <a:pt x="35243" y="216218"/>
                      <a:pt x="37148" y="210502"/>
                      <a:pt x="37148" y="203835"/>
                    </a:cubicBezTo>
                    <a:lnTo>
                      <a:pt x="37148" y="154305"/>
                    </a:lnTo>
                    <a:cubicBezTo>
                      <a:pt x="37148" y="145733"/>
                      <a:pt x="39053" y="139065"/>
                      <a:pt x="42863" y="134302"/>
                    </a:cubicBezTo>
                    <a:cubicBezTo>
                      <a:pt x="46673" y="129540"/>
                      <a:pt x="52388" y="125730"/>
                      <a:pt x="60960" y="123825"/>
                    </a:cubicBezTo>
                    <a:cubicBezTo>
                      <a:pt x="52388" y="121920"/>
                      <a:pt x="46673" y="118110"/>
                      <a:pt x="42863" y="113348"/>
                    </a:cubicBezTo>
                    <a:cubicBezTo>
                      <a:pt x="39053" y="108585"/>
                      <a:pt x="37148" y="101918"/>
                      <a:pt x="37148" y="92393"/>
                    </a:cubicBezTo>
                    <a:lnTo>
                      <a:pt x="37148" y="42863"/>
                    </a:lnTo>
                    <a:cubicBezTo>
                      <a:pt x="37148" y="35243"/>
                      <a:pt x="35243" y="29527"/>
                      <a:pt x="32385" y="26670"/>
                    </a:cubicBezTo>
                    <a:cubicBezTo>
                      <a:pt x="29528" y="22860"/>
                      <a:pt x="23813" y="20955"/>
                      <a:pt x="17145" y="20955"/>
                    </a:cubicBezTo>
                    <a:cubicBezTo>
                      <a:pt x="12383" y="20955"/>
                      <a:pt x="6668" y="21908"/>
                      <a:pt x="0" y="22860"/>
                    </a:cubicBezTo>
                    <a:lnTo>
                      <a:pt x="0" y="3810"/>
                    </a:lnTo>
                    <a:cubicBezTo>
                      <a:pt x="5715" y="952"/>
                      <a:pt x="13335" y="0"/>
                      <a:pt x="21908" y="0"/>
                    </a:cubicBezTo>
                    <a:cubicBezTo>
                      <a:pt x="35243" y="0"/>
                      <a:pt x="45720" y="3810"/>
                      <a:pt x="53340" y="12383"/>
                    </a:cubicBezTo>
                    <a:cubicBezTo>
                      <a:pt x="60960" y="20002"/>
                      <a:pt x="64770" y="31433"/>
                      <a:pt x="64770" y="46673"/>
                    </a:cubicBezTo>
                    <a:lnTo>
                      <a:pt x="64770" y="95250"/>
                    </a:lnTo>
                    <a:cubicBezTo>
                      <a:pt x="64770" y="101918"/>
                      <a:pt x="66675" y="106680"/>
                      <a:pt x="69533" y="109538"/>
                    </a:cubicBezTo>
                    <a:cubicBezTo>
                      <a:pt x="72390" y="112395"/>
                      <a:pt x="77153" y="114300"/>
                      <a:pt x="84773" y="114300"/>
                    </a:cubicBezTo>
                    <a:lnTo>
                      <a:pt x="90488" y="114300"/>
                    </a:lnTo>
                    <a:lnTo>
                      <a:pt x="90488" y="135255"/>
                    </a:lnTo>
                    <a:lnTo>
                      <a:pt x="84773" y="135255"/>
                    </a:lnTo>
                    <a:cubicBezTo>
                      <a:pt x="77153" y="135255"/>
                      <a:pt x="72390" y="137160"/>
                      <a:pt x="69533" y="140018"/>
                    </a:cubicBezTo>
                    <a:cubicBezTo>
                      <a:pt x="66675" y="142875"/>
                      <a:pt x="64770" y="147638"/>
                      <a:pt x="64770" y="154305"/>
                    </a:cubicBezTo>
                    <a:lnTo>
                      <a:pt x="64770" y="202883"/>
                    </a:lnTo>
                    <a:cubicBezTo>
                      <a:pt x="64770" y="217170"/>
                      <a:pt x="60960" y="228600"/>
                      <a:pt x="53340" y="237173"/>
                    </a:cubicBezTo>
                    <a:cubicBezTo>
                      <a:pt x="45720" y="245745"/>
                      <a:pt x="35243" y="249555"/>
                      <a:pt x="21908" y="249555"/>
                    </a:cubicBezTo>
                    <a:cubicBezTo>
                      <a:pt x="13335" y="249555"/>
                      <a:pt x="5715" y="248602"/>
                      <a:pt x="0" y="245745"/>
                    </a:cubicBezTo>
                    <a:lnTo>
                      <a:pt x="0" y="223838"/>
                    </a:lnTo>
                    <a:close/>
                  </a:path>
                </a:pathLst>
              </a:custGeom>
              <a:solidFill>
                <a:srgbClr val="FF8500"/>
              </a:solidFill>
              <a:ln w="19050" cap="flat">
                <a:solidFill>
                  <a:srgbClr val="FF8500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500"/>
                  </a:solidFill>
                  <a:effectLst/>
                  <a:uLnTx/>
                  <a:uFillTx/>
                  <a:latin typeface="Amazon Ember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37" name="Google Shape;95;p19">
            <a:extLst>
              <a:ext uri="{FF2B5EF4-FFF2-40B4-BE49-F238E27FC236}">
                <a16:creationId xmlns:a16="http://schemas.microsoft.com/office/drawing/2014/main" id="{BE010C74-4783-3F7F-98C3-55D5641F38E0}"/>
              </a:ext>
            </a:extLst>
          </p:cNvPr>
          <p:cNvSpPr txBox="1"/>
          <p:nvPr/>
        </p:nvSpPr>
        <p:spPr>
          <a:xfrm>
            <a:off x="3461222" y="3134081"/>
            <a:ext cx="2592000" cy="121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marL="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304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9456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08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60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8912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2064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60" algn="l" defTabSz="731520" rtl="0" eaLnBrk="1" latinLnBrk="0" hangingPunct="1"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SzPts val="1800"/>
              <a:buFontTx/>
              <a:buNone/>
            </a:pPr>
            <a:r>
              <a:rPr lang="en-GB" sz="1600" dirty="0">
                <a:solidFill>
                  <a:srgbClr val="F1F3F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Desired </a:t>
            </a:r>
            <a:r>
              <a:rPr lang="en-GB" sz="1600" b="1" dirty="0">
                <a:solidFill>
                  <a:srgbClr val="FF85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state</a:t>
            </a:r>
            <a:r>
              <a:rPr lang="en-GB" sz="1600" dirty="0">
                <a:solidFill>
                  <a:srgbClr val="F1F3F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 is </a:t>
            </a:r>
            <a:r>
              <a:rPr lang="en-GB" sz="1600" b="1" dirty="0">
                <a:solidFill>
                  <a:srgbClr val="FF85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stored</a:t>
            </a:r>
            <a:r>
              <a:rPr lang="en-GB" sz="1600" dirty="0">
                <a:solidFill>
                  <a:srgbClr val="F1F3F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 in a way that enforces immutability, versioning and retains a complete version history</a:t>
            </a:r>
            <a:endParaRPr sz="1600" b="1" dirty="0">
              <a:solidFill>
                <a:srgbClr val="FF85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19EB3165-9686-5289-34EB-B9F343BD5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082" y="1957921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9" name="Graphic 2">
            <a:extLst>
              <a:ext uri="{FF2B5EF4-FFF2-40B4-BE49-F238E27FC236}">
                <a16:creationId xmlns:a16="http://schemas.microsoft.com/office/drawing/2014/main" id="{E53F325E-0162-EA35-EEDF-4A17F4C55739}"/>
              </a:ext>
            </a:extLst>
          </p:cNvPr>
          <p:cNvGrpSpPr/>
          <p:nvPr/>
        </p:nvGrpSpPr>
        <p:grpSpPr>
          <a:xfrm>
            <a:off x="10376525" y="1957921"/>
            <a:ext cx="640080" cy="731520"/>
            <a:chOff x="11641055" y="2311434"/>
            <a:chExt cx="1462729" cy="1589988"/>
          </a:xfrm>
        </p:grpSpPr>
        <p:grpSp>
          <p:nvGrpSpPr>
            <p:cNvPr id="240" name="Graphic 2">
              <a:extLst>
                <a:ext uri="{FF2B5EF4-FFF2-40B4-BE49-F238E27FC236}">
                  <a16:creationId xmlns:a16="http://schemas.microsoft.com/office/drawing/2014/main" id="{E2EE2B43-929D-6C03-47FA-C006816EA9B6}"/>
                </a:ext>
              </a:extLst>
            </p:cNvPr>
            <p:cNvGrpSpPr/>
            <p:nvPr/>
          </p:nvGrpSpPr>
          <p:grpSpPr>
            <a:xfrm>
              <a:off x="12331307" y="2483150"/>
              <a:ext cx="569595" cy="573405"/>
              <a:chOff x="12331307" y="2483150"/>
              <a:chExt cx="569595" cy="573405"/>
            </a:xfrm>
            <a:noFill/>
          </p:grpSpPr>
          <p:sp>
            <p:nvSpPr>
              <p:cNvPr id="264" name="Freeform 57">
                <a:extLst>
                  <a:ext uri="{FF2B5EF4-FFF2-40B4-BE49-F238E27FC236}">
                    <a16:creationId xmlns:a16="http://schemas.microsoft.com/office/drawing/2014/main" id="{05C90859-CF51-0A8A-0033-76C7420E66F7}"/>
                  </a:ext>
                </a:extLst>
              </p:cNvPr>
              <p:cNvSpPr/>
              <p:nvPr/>
            </p:nvSpPr>
            <p:spPr>
              <a:xfrm>
                <a:off x="12331307" y="2483150"/>
                <a:ext cx="569595" cy="573405"/>
              </a:xfrm>
              <a:custGeom>
                <a:avLst/>
                <a:gdLst>
                  <a:gd name="connsiteX0" fmla="*/ 53340 w 569595"/>
                  <a:gd name="connsiteY0" fmla="*/ 456247 h 573405"/>
                  <a:gd name="connsiteX1" fmla="*/ 64770 w 569595"/>
                  <a:gd name="connsiteY1" fmla="*/ 469583 h 573405"/>
                  <a:gd name="connsiteX2" fmla="*/ 76200 w 569595"/>
                  <a:gd name="connsiteY2" fmla="*/ 482918 h 573405"/>
                  <a:gd name="connsiteX3" fmla="*/ 87630 w 569595"/>
                  <a:gd name="connsiteY3" fmla="*/ 496253 h 573405"/>
                  <a:gd name="connsiteX4" fmla="*/ 166688 w 569595"/>
                  <a:gd name="connsiteY4" fmla="*/ 455295 h 573405"/>
                  <a:gd name="connsiteX5" fmla="*/ 222885 w 569595"/>
                  <a:gd name="connsiteY5" fmla="*/ 482918 h 573405"/>
                  <a:gd name="connsiteX6" fmla="*/ 239077 w 569595"/>
                  <a:gd name="connsiteY6" fmla="*/ 570548 h 573405"/>
                  <a:gd name="connsiteX7" fmla="*/ 257175 w 569595"/>
                  <a:gd name="connsiteY7" fmla="*/ 571500 h 573405"/>
                  <a:gd name="connsiteX8" fmla="*/ 275273 w 569595"/>
                  <a:gd name="connsiteY8" fmla="*/ 572453 h 573405"/>
                  <a:gd name="connsiteX9" fmla="*/ 292417 w 569595"/>
                  <a:gd name="connsiteY9" fmla="*/ 573405 h 573405"/>
                  <a:gd name="connsiteX10" fmla="*/ 320040 w 569595"/>
                  <a:gd name="connsiteY10" fmla="*/ 488633 h 573405"/>
                  <a:gd name="connsiteX11" fmla="*/ 379095 w 569595"/>
                  <a:gd name="connsiteY11" fmla="*/ 468630 h 573405"/>
                  <a:gd name="connsiteX12" fmla="*/ 452438 w 569595"/>
                  <a:gd name="connsiteY12" fmla="*/ 519113 h 573405"/>
                  <a:gd name="connsiteX13" fmla="*/ 465772 w 569595"/>
                  <a:gd name="connsiteY13" fmla="*/ 507683 h 573405"/>
                  <a:gd name="connsiteX14" fmla="*/ 479108 w 569595"/>
                  <a:gd name="connsiteY14" fmla="*/ 496253 h 573405"/>
                  <a:gd name="connsiteX15" fmla="*/ 492442 w 569595"/>
                  <a:gd name="connsiteY15" fmla="*/ 484822 h 573405"/>
                  <a:gd name="connsiteX16" fmla="*/ 451485 w 569595"/>
                  <a:gd name="connsiteY16" fmla="*/ 405765 h 573405"/>
                  <a:gd name="connsiteX17" fmla="*/ 479108 w 569595"/>
                  <a:gd name="connsiteY17" fmla="*/ 349568 h 573405"/>
                  <a:gd name="connsiteX18" fmla="*/ 566738 w 569595"/>
                  <a:gd name="connsiteY18" fmla="*/ 333375 h 573405"/>
                  <a:gd name="connsiteX19" fmla="*/ 567690 w 569595"/>
                  <a:gd name="connsiteY19" fmla="*/ 315278 h 573405"/>
                  <a:gd name="connsiteX20" fmla="*/ 568643 w 569595"/>
                  <a:gd name="connsiteY20" fmla="*/ 297180 h 573405"/>
                  <a:gd name="connsiteX21" fmla="*/ 569595 w 569595"/>
                  <a:gd name="connsiteY21" fmla="*/ 279083 h 573405"/>
                  <a:gd name="connsiteX22" fmla="*/ 484822 w 569595"/>
                  <a:gd name="connsiteY22" fmla="*/ 251460 h 573405"/>
                  <a:gd name="connsiteX23" fmla="*/ 464820 w 569595"/>
                  <a:gd name="connsiteY23" fmla="*/ 191453 h 573405"/>
                  <a:gd name="connsiteX24" fmla="*/ 515303 w 569595"/>
                  <a:gd name="connsiteY24" fmla="*/ 118110 h 573405"/>
                  <a:gd name="connsiteX25" fmla="*/ 503872 w 569595"/>
                  <a:gd name="connsiteY25" fmla="*/ 104775 h 573405"/>
                  <a:gd name="connsiteX26" fmla="*/ 492442 w 569595"/>
                  <a:gd name="connsiteY26" fmla="*/ 91440 h 573405"/>
                  <a:gd name="connsiteX27" fmla="*/ 481013 w 569595"/>
                  <a:gd name="connsiteY27" fmla="*/ 78105 h 573405"/>
                  <a:gd name="connsiteX28" fmla="*/ 401955 w 569595"/>
                  <a:gd name="connsiteY28" fmla="*/ 119063 h 573405"/>
                  <a:gd name="connsiteX29" fmla="*/ 344805 w 569595"/>
                  <a:gd name="connsiteY29" fmla="*/ 90488 h 573405"/>
                  <a:gd name="connsiteX30" fmla="*/ 328613 w 569595"/>
                  <a:gd name="connsiteY30" fmla="*/ 2857 h 573405"/>
                  <a:gd name="connsiteX31" fmla="*/ 311467 w 569595"/>
                  <a:gd name="connsiteY31" fmla="*/ 1905 h 573405"/>
                  <a:gd name="connsiteX32" fmla="*/ 293370 w 569595"/>
                  <a:gd name="connsiteY32" fmla="*/ 953 h 573405"/>
                  <a:gd name="connsiteX33" fmla="*/ 275273 w 569595"/>
                  <a:gd name="connsiteY33" fmla="*/ 0 h 573405"/>
                  <a:gd name="connsiteX34" fmla="*/ 248602 w 569595"/>
                  <a:gd name="connsiteY34" fmla="*/ 83820 h 573405"/>
                  <a:gd name="connsiteX35" fmla="*/ 188595 w 569595"/>
                  <a:gd name="connsiteY35" fmla="*/ 103823 h 573405"/>
                  <a:gd name="connsiteX36" fmla="*/ 116205 w 569595"/>
                  <a:gd name="connsiteY36" fmla="*/ 53340 h 573405"/>
                  <a:gd name="connsiteX37" fmla="*/ 104775 w 569595"/>
                  <a:gd name="connsiteY37" fmla="*/ 68580 h 573405"/>
                  <a:gd name="connsiteX38" fmla="*/ 91440 w 569595"/>
                  <a:gd name="connsiteY38" fmla="*/ 80010 h 573405"/>
                  <a:gd name="connsiteX39" fmla="*/ 78105 w 569595"/>
                  <a:gd name="connsiteY39" fmla="*/ 91440 h 573405"/>
                  <a:gd name="connsiteX40" fmla="*/ 118110 w 569595"/>
                  <a:gd name="connsiteY40" fmla="*/ 170498 h 573405"/>
                  <a:gd name="connsiteX41" fmla="*/ 89535 w 569595"/>
                  <a:gd name="connsiteY41" fmla="*/ 227648 h 573405"/>
                  <a:gd name="connsiteX42" fmla="*/ 2858 w 569595"/>
                  <a:gd name="connsiteY42" fmla="*/ 243840 h 573405"/>
                  <a:gd name="connsiteX43" fmla="*/ 1905 w 569595"/>
                  <a:gd name="connsiteY43" fmla="*/ 260985 h 573405"/>
                  <a:gd name="connsiteX44" fmla="*/ 952 w 569595"/>
                  <a:gd name="connsiteY44" fmla="*/ 278130 h 573405"/>
                  <a:gd name="connsiteX45" fmla="*/ 0 w 569595"/>
                  <a:gd name="connsiteY45" fmla="*/ 296228 h 573405"/>
                  <a:gd name="connsiteX46" fmla="*/ 84773 w 569595"/>
                  <a:gd name="connsiteY46" fmla="*/ 323850 h 573405"/>
                  <a:gd name="connsiteX47" fmla="*/ 104775 w 569595"/>
                  <a:gd name="connsiteY47" fmla="*/ 383858 h 573405"/>
                  <a:gd name="connsiteX48" fmla="*/ 53340 w 569595"/>
                  <a:gd name="connsiteY48" fmla="*/ 456247 h 573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569595" h="573405">
                    <a:moveTo>
                      <a:pt x="53340" y="456247"/>
                    </a:moveTo>
                    <a:lnTo>
                      <a:pt x="64770" y="469583"/>
                    </a:lnTo>
                    <a:lnTo>
                      <a:pt x="76200" y="482918"/>
                    </a:lnTo>
                    <a:lnTo>
                      <a:pt x="87630" y="496253"/>
                    </a:lnTo>
                    <a:lnTo>
                      <a:pt x="166688" y="455295"/>
                    </a:lnTo>
                    <a:cubicBezTo>
                      <a:pt x="183833" y="467678"/>
                      <a:pt x="202883" y="477203"/>
                      <a:pt x="222885" y="482918"/>
                    </a:cubicBezTo>
                    <a:lnTo>
                      <a:pt x="239077" y="570548"/>
                    </a:lnTo>
                    <a:lnTo>
                      <a:pt x="257175" y="571500"/>
                    </a:lnTo>
                    <a:lnTo>
                      <a:pt x="275273" y="572453"/>
                    </a:lnTo>
                    <a:lnTo>
                      <a:pt x="292417" y="573405"/>
                    </a:lnTo>
                    <a:lnTo>
                      <a:pt x="320040" y="488633"/>
                    </a:lnTo>
                    <a:cubicBezTo>
                      <a:pt x="340995" y="484822"/>
                      <a:pt x="360997" y="478155"/>
                      <a:pt x="379095" y="468630"/>
                    </a:cubicBezTo>
                    <a:lnTo>
                      <a:pt x="452438" y="519113"/>
                    </a:lnTo>
                    <a:lnTo>
                      <a:pt x="465772" y="507683"/>
                    </a:lnTo>
                    <a:lnTo>
                      <a:pt x="479108" y="496253"/>
                    </a:lnTo>
                    <a:lnTo>
                      <a:pt x="492442" y="484822"/>
                    </a:lnTo>
                    <a:lnTo>
                      <a:pt x="451485" y="405765"/>
                    </a:lnTo>
                    <a:cubicBezTo>
                      <a:pt x="463867" y="388620"/>
                      <a:pt x="473392" y="369570"/>
                      <a:pt x="479108" y="349568"/>
                    </a:cubicBezTo>
                    <a:lnTo>
                      <a:pt x="566738" y="333375"/>
                    </a:lnTo>
                    <a:lnTo>
                      <a:pt x="567690" y="315278"/>
                    </a:lnTo>
                    <a:lnTo>
                      <a:pt x="568643" y="297180"/>
                    </a:lnTo>
                    <a:lnTo>
                      <a:pt x="569595" y="279083"/>
                    </a:lnTo>
                    <a:lnTo>
                      <a:pt x="484822" y="251460"/>
                    </a:lnTo>
                    <a:cubicBezTo>
                      <a:pt x="481013" y="230505"/>
                      <a:pt x="474345" y="210503"/>
                      <a:pt x="464820" y="191453"/>
                    </a:cubicBezTo>
                    <a:lnTo>
                      <a:pt x="515303" y="118110"/>
                    </a:lnTo>
                    <a:lnTo>
                      <a:pt x="503872" y="104775"/>
                    </a:lnTo>
                    <a:lnTo>
                      <a:pt x="492442" y="91440"/>
                    </a:lnTo>
                    <a:lnTo>
                      <a:pt x="481013" y="78105"/>
                    </a:lnTo>
                    <a:lnTo>
                      <a:pt x="401955" y="119063"/>
                    </a:lnTo>
                    <a:cubicBezTo>
                      <a:pt x="384810" y="106680"/>
                      <a:pt x="364808" y="97155"/>
                      <a:pt x="344805" y="90488"/>
                    </a:cubicBezTo>
                    <a:lnTo>
                      <a:pt x="328613" y="2857"/>
                    </a:lnTo>
                    <a:lnTo>
                      <a:pt x="311467" y="1905"/>
                    </a:lnTo>
                    <a:lnTo>
                      <a:pt x="293370" y="953"/>
                    </a:lnTo>
                    <a:lnTo>
                      <a:pt x="275273" y="0"/>
                    </a:lnTo>
                    <a:lnTo>
                      <a:pt x="248602" y="83820"/>
                    </a:lnTo>
                    <a:cubicBezTo>
                      <a:pt x="227648" y="87630"/>
                      <a:pt x="207645" y="94298"/>
                      <a:pt x="188595" y="103823"/>
                    </a:cubicBezTo>
                    <a:lnTo>
                      <a:pt x="116205" y="53340"/>
                    </a:lnTo>
                    <a:lnTo>
                      <a:pt x="104775" y="68580"/>
                    </a:lnTo>
                    <a:lnTo>
                      <a:pt x="91440" y="80010"/>
                    </a:lnTo>
                    <a:lnTo>
                      <a:pt x="78105" y="91440"/>
                    </a:lnTo>
                    <a:lnTo>
                      <a:pt x="118110" y="170498"/>
                    </a:lnTo>
                    <a:cubicBezTo>
                      <a:pt x="105727" y="188595"/>
                      <a:pt x="96202" y="207645"/>
                      <a:pt x="89535" y="227648"/>
                    </a:cubicBezTo>
                    <a:lnTo>
                      <a:pt x="2858" y="243840"/>
                    </a:lnTo>
                    <a:lnTo>
                      <a:pt x="1905" y="260985"/>
                    </a:lnTo>
                    <a:lnTo>
                      <a:pt x="952" y="278130"/>
                    </a:lnTo>
                    <a:lnTo>
                      <a:pt x="0" y="296228"/>
                    </a:lnTo>
                    <a:lnTo>
                      <a:pt x="84773" y="323850"/>
                    </a:lnTo>
                    <a:cubicBezTo>
                      <a:pt x="88583" y="344805"/>
                      <a:pt x="95250" y="364808"/>
                      <a:pt x="104775" y="383858"/>
                    </a:cubicBezTo>
                    <a:lnTo>
                      <a:pt x="53340" y="456247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8500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65" name="Freeform 58">
                <a:extLst>
                  <a:ext uri="{FF2B5EF4-FFF2-40B4-BE49-F238E27FC236}">
                    <a16:creationId xmlns:a16="http://schemas.microsoft.com/office/drawing/2014/main" id="{53B63B1F-D8AD-BB4A-B4C9-36A691A5A4B6}"/>
                  </a:ext>
                </a:extLst>
              </p:cNvPr>
              <p:cNvSpPr/>
              <p:nvPr/>
            </p:nvSpPr>
            <p:spPr>
              <a:xfrm>
                <a:off x="12502757" y="2657458"/>
                <a:ext cx="228600" cy="228600"/>
              </a:xfrm>
              <a:custGeom>
                <a:avLst/>
                <a:gdLst>
                  <a:gd name="connsiteX0" fmla="*/ 228600 w 228600"/>
                  <a:gd name="connsiteY0" fmla="*/ 114300 h 228600"/>
                  <a:gd name="connsiteX1" fmla="*/ 114300 w 228600"/>
                  <a:gd name="connsiteY1" fmla="*/ 228600 h 228600"/>
                  <a:gd name="connsiteX2" fmla="*/ 0 w 228600"/>
                  <a:gd name="connsiteY2" fmla="*/ 114300 h 228600"/>
                  <a:gd name="connsiteX3" fmla="*/ 114300 w 228600"/>
                  <a:gd name="connsiteY3" fmla="*/ 0 h 228600"/>
                  <a:gd name="connsiteX4" fmla="*/ 228600 w 228600"/>
                  <a:gd name="connsiteY4" fmla="*/ 1143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8600" y="114300"/>
                    </a:moveTo>
                    <a:cubicBezTo>
                      <a:pt x="228600" y="177426"/>
                      <a:pt x="177426" y="228600"/>
                      <a:pt x="114300" y="228600"/>
                    </a:cubicBezTo>
                    <a:cubicBezTo>
                      <a:pt x="51174" y="228600"/>
                      <a:pt x="0" y="177426"/>
                      <a:pt x="0" y="114300"/>
                    </a:cubicBezTo>
                    <a:cubicBezTo>
                      <a:pt x="0" y="51174"/>
                      <a:pt x="51174" y="0"/>
                      <a:pt x="114300" y="0"/>
                    </a:cubicBezTo>
                    <a:cubicBezTo>
                      <a:pt x="177426" y="0"/>
                      <a:pt x="228600" y="51174"/>
                      <a:pt x="228600" y="1143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FF8500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241" name="Graphic 2">
              <a:extLst>
                <a:ext uri="{FF2B5EF4-FFF2-40B4-BE49-F238E27FC236}">
                  <a16:creationId xmlns:a16="http://schemas.microsoft.com/office/drawing/2014/main" id="{889467F1-F9D0-BD4D-2E42-4E1DD918AF22}"/>
                </a:ext>
              </a:extLst>
            </p:cNvPr>
            <p:cNvGrpSpPr/>
            <p:nvPr/>
          </p:nvGrpSpPr>
          <p:grpSpPr>
            <a:xfrm>
              <a:off x="12233199" y="2311434"/>
              <a:ext cx="870585" cy="598436"/>
              <a:chOff x="12233199" y="2311434"/>
              <a:chExt cx="870585" cy="598436"/>
            </a:xfrm>
          </p:grpSpPr>
          <p:sp>
            <p:nvSpPr>
              <p:cNvPr id="262" name="Freeform 60">
                <a:extLst>
                  <a:ext uri="{FF2B5EF4-FFF2-40B4-BE49-F238E27FC236}">
                    <a16:creationId xmlns:a16="http://schemas.microsoft.com/office/drawing/2014/main" id="{8427835B-AC33-0BFA-77E9-4A7570D79516}"/>
                  </a:ext>
                </a:extLst>
              </p:cNvPr>
              <p:cNvSpPr/>
              <p:nvPr/>
            </p:nvSpPr>
            <p:spPr>
              <a:xfrm>
                <a:off x="12233199" y="2311434"/>
                <a:ext cx="845604" cy="577481"/>
              </a:xfrm>
              <a:custGeom>
                <a:avLst/>
                <a:gdLst>
                  <a:gd name="connsiteX0" fmla="*/ 0 w 845604"/>
                  <a:gd name="connsiteY0" fmla="*/ 209817 h 577481"/>
                  <a:gd name="connsiteX1" fmla="*/ 616268 w 845604"/>
                  <a:gd name="connsiteY1" fmla="*/ 65037 h 577481"/>
                  <a:gd name="connsiteX2" fmla="*/ 830580 w 845604"/>
                  <a:gd name="connsiteY2" fmla="*/ 577482 h 577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5604" h="577481">
                    <a:moveTo>
                      <a:pt x="0" y="209817"/>
                    </a:moveTo>
                    <a:cubicBezTo>
                      <a:pt x="80010" y="71704"/>
                      <a:pt x="340043" y="-94031"/>
                      <a:pt x="616268" y="65037"/>
                    </a:cubicBezTo>
                    <a:cubicBezTo>
                      <a:pt x="741998" y="137427"/>
                      <a:pt x="894398" y="326974"/>
                      <a:pt x="830580" y="577482"/>
                    </a:cubicBezTo>
                  </a:path>
                </a:pathLst>
              </a:custGeom>
              <a:noFill/>
              <a:ln w="28575" cap="flat">
                <a:solidFill>
                  <a:srgbClr val="FF8500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63" name="Freeform 61">
                <a:extLst>
                  <a:ext uri="{FF2B5EF4-FFF2-40B4-BE49-F238E27FC236}">
                    <a16:creationId xmlns:a16="http://schemas.microsoft.com/office/drawing/2014/main" id="{F4D10DCE-786E-9477-B05B-2D8FF2C75497}"/>
                  </a:ext>
                </a:extLst>
              </p:cNvPr>
              <p:cNvSpPr/>
              <p:nvPr/>
            </p:nvSpPr>
            <p:spPr>
              <a:xfrm>
                <a:off x="13034252" y="2844148"/>
                <a:ext cx="69532" cy="65722"/>
              </a:xfrm>
              <a:custGeom>
                <a:avLst/>
                <a:gdLst>
                  <a:gd name="connsiteX0" fmla="*/ 6667 w 69532"/>
                  <a:gd name="connsiteY0" fmla="*/ 0 h 65722"/>
                  <a:gd name="connsiteX1" fmla="*/ 30480 w 69532"/>
                  <a:gd name="connsiteY1" fmla="*/ 39053 h 65722"/>
                  <a:gd name="connsiteX2" fmla="*/ 69533 w 69532"/>
                  <a:gd name="connsiteY2" fmla="*/ 15240 h 65722"/>
                  <a:gd name="connsiteX3" fmla="*/ 62865 w 69532"/>
                  <a:gd name="connsiteY3" fmla="*/ 41910 h 65722"/>
                  <a:gd name="connsiteX4" fmla="*/ 23813 w 69532"/>
                  <a:gd name="connsiteY4" fmla="*/ 65723 h 65722"/>
                  <a:gd name="connsiteX5" fmla="*/ 0 w 69532"/>
                  <a:gd name="connsiteY5" fmla="*/ 26670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65722">
                    <a:moveTo>
                      <a:pt x="6667" y="0"/>
                    </a:moveTo>
                    <a:lnTo>
                      <a:pt x="30480" y="39053"/>
                    </a:lnTo>
                    <a:lnTo>
                      <a:pt x="69533" y="15240"/>
                    </a:lnTo>
                    <a:lnTo>
                      <a:pt x="62865" y="41910"/>
                    </a:lnTo>
                    <a:lnTo>
                      <a:pt x="23813" y="65723"/>
                    </a:lnTo>
                    <a:lnTo>
                      <a:pt x="0" y="26670"/>
                    </a:lnTo>
                    <a:close/>
                  </a:path>
                </a:pathLst>
              </a:custGeom>
              <a:solidFill>
                <a:srgbClr val="FF8500"/>
              </a:solidFill>
              <a:ln w="28575" cap="flat">
                <a:solidFill>
                  <a:srgbClr val="FF8500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sp>
          <p:nvSpPr>
            <p:cNvPr id="242" name="Freeform 62">
              <a:extLst>
                <a:ext uri="{FF2B5EF4-FFF2-40B4-BE49-F238E27FC236}">
                  <a16:creationId xmlns:a16="http://schemas.microsoft.com/office/drawing/2014/main" id="{4A909BC4-8D01-E56F-356F-A1DC2932EF3A}"/>
                </a:ext>
              </a:extLst>
            </p:cNvPr>
            <p:cNvSpPr/>
            <p:nvPr/>
          </p:nvSpPr>
          <p:spPr>
            <a:xfrm>
              <a:off x="12590386" y="3010835"/>
              <a:ext cx="422910" cy="225453"/>
            </a:xfrm>
            <a:custGeom>
              <a:avLst/>
              <a:gdLst>
                <a:gd name="connsiteX0" fmla="*/ 0 w 422910"/>
                <a:gd name="connsiteY0" fmla="*/ 224790 h 225453"/>
                <a:gd name="connsiteX1" fmla="*/ 422910 w 422910"/>
                <a:gd name="connsiteY1" fmla="*/ 0 h 22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2910" h="225453">
                  <a:moveTo>
                    <a:pt x="0" y="224790"/>
                  </a:moveTo>
                  <a:cubicBezTo>
                    <a:pt x="197167" y="235268"/>
                    <a:pt x="357188" y="120015"/>
                    <a:pt x="422910" y="0"/>
                  </a:cubicBezTo>
                </a:path>
              </a:pathLst>
            </a:custGeom>
            <a:noFill/>
            <a:ln w="28575" cap="flat">
              <a:solidFill>
                <a:srgbClr val="FF8500"/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73152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1520" algn="l" defTabSz="73152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463040" algn="l" defTabSz="73152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194560" algn="l" defTabSz="73152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926080" algn="l" defTabSz="73152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657600" algn="l" defTabSz="73152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389120" algn="l" defTabSz="73152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120640" algn="l" defTabSz="73152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852160" algn="l" defTabSz="731520" rtl="0" eaLnBrk="1" latinLnBrk="0" hangingPunct="1">
                <a:defRPr sz="28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  <p:grpSp>
          <p:nvGrpSpPr>
            <p:cNvPr id="243" name="Graphic 2">
              <a:extLst>
                <a:ext uri="{FF2B5EF4-FFF2-40B4-BE49-F238E27FC236}">
                  <a16:creationId xmlns:a16="http://schemas.microsoft.com/office/drawing/2014/main" id="{AE6D3E5D-6055-0A88-2996-071758470746}"/>
                </a:ext>
              </a:extLst>
            </p:cNvPr>
            <p:cNvGrpSpPr/>
            <p:nvPr/>
          </p:nvGrpSpPr>
          <p:grpSpPr>
            <a:xfrm>
              <a:off x="12132234" y="2638408"/>
              <a:ext cx="69532" cy="246697"/>
              <a:chOff x="12132234" y="2638408"/>
              <a:chExt cx="69532" cy="246697"/>
            </a:xfrm>
          </p:grpSpPr>
          <p:sp>
            <p:nvSpPr>
              <p:cNvPr id="260" name="Freeform 1024">
                <a:extLst>
                  <a:ext uri="{FF2B5EF4-FFF2-40B4-BE49-F238E27FC236}">
                    <a16:creationId xmlns:a16="http://schemas.microsoft.com/office/drawing/2014/main" id="{40A0BA8A-D663-94B0-5340-35CAE30931C9}"/>
                  </a:ext>
                </a:extLst>
              </p:cNvPr>
              <p:cNvSpPr/>
              <p:nvPr/>
            </p:nvSpPr>
            <p:spPr>
              <a:xfrm>
                <a:off x="12158419" y="2659363"/>
                <a:ext cx="14772" cy="225742"/>
              </a:xfrm>
              <a:custGeom>
                <a:avLst/>
                <a:gdLst>
                  <a:gd name="connsiteX0" fmla="*/ 13820 w 14772"/>
                  <a:gd name="connsiteY0" fmla="*/ 225743 h 225742"/>
                  <a:gd name="connsiteX1" fmla="*/ 14773 w 14772"/>
                  <a:gd name="connsiteY1" fmla="*/ 0 h 22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72" h="225742">
                    <a:moveTo>
                      <a:pt x="13820" y="225743"/>
                    </a:moveTo>
                    <a:cubicBezTo>
                      <a:pt x="-3325" y="159068"/>
                      <a:pt x="-6182" y="82868"/>
                      <a:pt x="14773" y="0"/>
                    </a:cubicBezTo>
                  </a:path>
                </a:pathLst>
              </a:custGeom>
              <a:solidFill>
                <a:srgbClr val="FF8500"/>
              </a:solidFill>
              <a:ln w="28575" cap="flat">
                <a:solidFill>
                  <a:srgbClr val="FF8500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61" name="Freeform 1026">
                <a:extLst>
                  <a:ext uri="{FF2B5EF4-FFF2-40B4-BE49-F238E27FC236}">
                    <a16:creationId xmlns:a16="http://schemas.microsoft.com/office/drawing/2014/main" id="{CF7C192D-A525-C905-50DB-964751D688CF}"/>
                  </a:ext>
                </a:extLst>
              </p:cNvPr>
              <p:cNvSpPr/>
              <p:nvPr/>
            </p:nvSpPr>
            <p:spPr>
              <a:xfrm>
                <a:off x="12132234" y="2638408"/>
                <a:ext cx="69532" cy="65722"/>
              </a:xfrm>
              <a:custGeom>
                <a:avLst/>
                <a:gdLst>
                  <a:gd name="connsiteX0" fmla="*/ 62865 w 69532"/>
                  <a:gd name="connsiteY0" fmla="*/ 65723 h 65722"/>
                  <a:gd name="connsiteX1" fmla="*/ 40005 w 69532"/>
                  <a:gd name="connsiteY1" fmla="*/ 26670 h 65722"/>
                  <a:gd name="connsiteX2" fmla="*/ 0 w 69532"/>
                  <a:gd name="connsiteY2" fmla="*/ 49530 h 65722"/>
                  <a:gd name="connsiteX3" fmla="*/ 7620 w 69532"/>
                  <a:gd name="connsiteY3" fmla="*/ 22860 h 65722"/>
                  <a:gd name="connsiteX4" fmla="*/ 46673 w 69532"/>
                  <a:gd name="connsiteY4" fmla="*/ 0 h 65722"/>
                  <a:gd name="connsiteX5" fmla="*/ 69533 w 69532"/>
                  <a:gd name="connsiteY5" fmla="*/ 39053 h 65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32" h="65722">
                    <a:moveTo>
                      <a:pt x="62865" y="65723"/>
                    </a:moveTo>
                    <a:lnTo>
                      <a:pt x="40005" y="26670"/>
                    </a:lnTo>
                    <a:lnTo>
                      <a:pt x="0" y="49530"/>
                    </a:lnTo>
                    <a:lnTo>
                      <a:pt x="7620" y="22860"/>
                    </a:lnTo>
                    <a:lnTo>
                      <a:pt x="46673" y="0"/>
                    </a:lnTo>
                    <a:lnTo>
                      <a:pt x="69533" y="39053"/>
                    </a:lnTo>
                    <a:close/>
                  </a:path>
                </a:pathLst>
              </a:custGeom>
              <a:solidFill>
                <a:srgbClr val="FF8500"/>
              </a:solidFill>
              <a:ln w="28575" cap="flat">
                <a:solidFill>
                  <a:srgbClr val="FF8500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244" name="Graphic 2">
              <a:extLst>
                <a:ext uri="{FF2B5EF4-FFF2-40B4-BE49-F238E27FC236}">
                  <a16:creationId xmlns:a16="http://schemas.microsoft.com/office/drawing/2014/main" id="{CD9A9CCE-8D58-842A-57A2-04A84B1F585F}"/>
                </a:ext>
              </a:extLst>
            </p:cNvPr>
            <p:cNvGrpSpPr/>
            <p:nvPr/>
          </p:nvGrpSpPr>
          <p:grpSpPr>
            <a:xfrm>
              <a:off x="11641055" y="2971313"/>
              <a:ext cx="920578" cy="930109"/>
              <a:chOff x="11641055" y="2971313"/>
              <a:chExt cx="920578" cy="930109"/>
            </a:xfrm>
          </p:grpSpPr>
          <p:grpSp>
            <p:nvGrpSpPr>
              <p:cNvPr id="254" name="Graphic 2">
                <a:extLst>
                  <a:ext uri="{FF2B5EF4-FFF2-40B4-BE49-F238E27FC236}">
                    <a16:creationId xmlns:a16="http://schemas.microsoft.com/office/drawing/2014/main" id="{EDCB5405-2E86-045E-9F1A-6F039C851D44}"/>
                  </a:ext>
                </a:extLst>
              </p:cNvPr>
              <p:cNvGrpSpPr/>
              <p:nvPr/>
            </p:nvGrpSpPr>
            <p:grpSpPr>
              <a:xfrm>
                <a:off x="11641055" y="2971313"/>
                <a:ext cx="854081" cy="812952"/>
                <a:chOff x="11641055" y="2971313"/>
                <a:chExt cx="854081" cy="812952"/>
              </a:xfrm>
            </p:grpSpPr>
            <p:sp>
              <p:nvSpPr>
                <p:cNvPr id="258" name="Freeform 1029">
                  <a:extLst>
                    <a:ext uri="{FF2B5EF4-FFF2-40B4-BE49-F238E27FC236}">
                      <a16:creationId xmlns:a16="http://schemas.microsoft.com/office/drawing/2014/main" id="{F57C39D1-6B2A-9B43-E496-F59B87967DB7}"/>
                    </a:ext>
                  </a:extLst>
                </p:cNvPr>
                <p:cNvSpPr/>
                <p:nvPr/>
              </p:nvSpPr>
              <p:spPr>
                <a:xfrm>
                  <a:off x="11641055" y="2971313"/>
                  <a:ext cx="833126" cy="812952"/>
                </a:xfrm>
                <a:custGeom>
                  <a:avLst/>
                  <a:gdLst>
                    <a:gd name="connsiteX0" fmla="*/ 833127 w 833126"/>
                    <a:gd name="connsiteY0" fmla="*/ 191922 h 812952"/>
                    <a:gd name="connsiteX1" fmla="*/ 228289 w 833126"/>
                    <a:gd name="connsiteY1" fmla="*/ 65240 h 812952"/>
                    <a:gd name="connsiteX2" fmla="*/ 1594 w 833126"/>
                    <a:gd name="connsiteY2" fmla="*/ 415760 h 812952"/>
                    <a:gd name="connsiteX3" fmla="*/ 157804 w 833126"/>
                    <a:gd name="connsiteY3" fmla="*/ 812952 h 8129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3126" h="812952">
                      <a:moveTo>
                        <a:pt x="833127" y="191922"/>
                      </a:moveTo>
                      <a:cubicBezTo>
                        <a:pt x="741687" y="57620"/>
                        <a:pt x="492132" y="-87160"/>
                        <a:pt x="228289" y="65240"/>
                      </a:cubicBezTo>
                      <a:cubicBezTo>
                        <a:pt x="131134" y="121437"/>
                        <a:pt x="18739" y="246215"/>
                        <a:pt x="1594" y="415760"/>
                      </a:cubicBezTo>
                      <a:cubicBezTo>
                        <a:pt x="1594" y="415760"/>
                        <a:pt x="-26981" y="666267"/>
                        <a:pt x="157804" y="812952"/>
                      </a:cubicBezTo>
                    </a:path>
                  </a:pathLst>
                </a:custGeom>
                <a:noFill/>
                <a:ln w="28575" cap="flat">
                  <a:solidFill>
                    <a:srgbClr val="F1F3F3"/>
                  </a:solidFill>
                  <a:prstDash val="solid"/>
                  <a:round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315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4630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1945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92608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65760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3891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1206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8521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7315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Freeform 1030">
                  <a:extLst>
                    <a:ext uri="{FF2B5EF4-FFF2-40B4-BE49-F238E27FC236}">
                      <a16:creationId xmlns:a16="http://schemas.microsoft.com/office/drawing/2014/main" id="{6F1E66C1-D6DA-C072-F896-31AE370E4ABB}"/>
                    </a:ext>
                  </a:extLst>
                </p:cNvPr>
                <p:cNvSpPr/>
                <p:nvPr/>
              </p:nvSpPr>
              <p:spPr>
                <a:xfrm>
                  <a:off x="12425604" y="3113706"/>
                  <a:ext cx="69532" cy="67627"/>
                </a:xfrm>
                <a:custGeom>
                  <a:avLst/>
                  <a:gdLst>
                    <a:gd name="connsiteX0" fmla="*/ 54292 w 69532"/>
                    <a:gd name="connsiteY0" fmla="*/ 0 h 67627"/>
                    <a:gd name="connsiteX1" fmla="*/ 44767 w 69532"/>
                    <a:gd name="connsiteY1" fmla="*/ 44767 h 67627"/>
                    <a:gd name="connsiteX2" fmla="*/ 0 w 69532"/>
                    <a:gd name="connsiteY2" fmla="*/ 35242 h 67627"/>
                    <a:gd name="connsiteX3" fmla="*/ 15240 w 69532"/>
                    <a:gd name="connsiteY3" fmla="*/ 59055 h 67627"/>
                    <a:gd name="connsiteX4" fmla="*/ 60007 w 69532"/>
                    <a:gd name="connsiteY4" fmla="*/ 67627 h 67627"/>
                    <a:gd name="connsiteX5" fmla="*/ 69532 w 69532"/>
                    <a:gd name="connsiteY5" fmla="*/ 23813 h 67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532" h="67627">
                      <a:moveTo>
                        <a:pt x="54292" y="0"/>
                      </a:moveTo>
                      <a:lnTo>
                        <a:pt x="44767" y="44767"/>
                      </a:lnTo>
                      <a:lnTo>
                        <a:pt x="0" y="35242"/>
                      </a:lnTo>
                      <a:lnTo>
                        <a:pt x="15240" y="59055"/>
                      </a:lnTo>
                      <a:lnTo>
                        <a:pt x="60007" y="67627"/>
                      </a:lnTo>
                      <a:lnTo>
                        <a:pt x="69532" y="23813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28575" cap="flat">
                  <a:solidFill>
                    <a:srgbClr val="F1F3F3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315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4630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1945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92608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65760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3891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1206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8521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7315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5" name="Graphic 2">
                <a:extLst>
                  <a:ext uri="{FF2B5EF4-FFF2-40B4-BE49-F238E27FC236}">
                    <a16:creationId xmlns:a16="http://schemas.microsoft.com/office/drawing/2014/main" id="{8FDA5F39-6144-C279-A96E-C50ABD2AF38D}"/>
                  </a:ext>
                </a:extLst>
              </p:cNvPr>
              <p:cNvGrpSpPr/>
              <p:nvPr/>
            </p:nvGrpSpPr>
            <p:grpSpPr>
              <a:xfrm>
                <a:off x="11895062" y="3298491"/>
                <a:ext cx="666571" cy="602931"/>
                <a:chOff x="11895062" y="3298491"/>
                <a:chExt cx="666571" cy="602931"/>
              </a:xfrm>
            </p:grpSpPr>
            <p:sp>
              <p:nvSpPr>
                <p:cNvPr id="256" name="Freeform 1032">
                  <a:extLst>
                    <a:ext uri="{FF2B5EF4-FFF2-40B4-BE49-F238E27FC236}">
                      <a16:creationId xmlns:a16="http://schemas.microsoft.com/office/drawing/2014/main" id="{442AC7E7-C024-2F48-274F-001E1A05BD45}"/>
                    </a:ext>
                  </a:extLst>
                </p:cNvPr>
                <p:cNvSpPr/>
                <p:nvPr/>
              </p:nvSpPr>
              <p:spPr>
                <a:xfrm>
                  <a:off x="11915064" y="3298491"/>
                  <a:ext cx="646569" cy="598392"/>
                </a:xfrm>
                <a:custGeom>
                  <a:avLst/>
                  <a:gdLst>
                    <a:gd name="connsiteX0" fmla="*/ 0 w 646569"/>
                    <a:gd name="connsiteY0" fmla="*/ 558165 h 598392"/>
                    <a:gd name="connsiteX1" fmla="*/ 417195 w 646569"/>
                    <a:gd name="connsiteY1" fmla="*/ 533400 h 598392"/>
                    <a:gd name="connsiteX2" fmla="*/ 625793 w 646569"/>
                    <a:gd name="connsiteY2" fmla="*/ 0 h 598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46569" h="598392">
                      <a:moveTo>
                        <a:pt x="0" y="558165"/>
                      </a:moveTo>
                      <a:cubicBezTo>
                        <a:pt x="115253" y="609600"/>
                        <a:pt x="263843" y="621982"/>
                        <a:pt x="417195" y="533400"/>
                      </a:cubicBezTo>
                      <a:cubicBezTo>
                        <a:pt x="545783" y="459105"/>
                        <a:pt x="703898" y="260985"/>
                        <a:pt x="625793" y="0"/>
                      </a:cubicBezTo>
                    </a:path>
                  </a:pathLst>
                </a:custGeom>
                <a:noFill/>
                <a:ln w="28575" cap="flat">
                  <a:solidFill>
                    <a:srgbClr val="F1F3F3"/>
                  </a:solidFill>
                  <a:prstDash val="solid"/>
                  <a:round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315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4630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1945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92608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65760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3891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1206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8521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7315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Freeform 1033">
                  <a:extLst>
                    <a:ext uri="{FF2B5EF4-FFF2-40B4-BE49-F238E27FC236}">
                      <a16:creationId xmlns:a16="http://schemas.microsoft.com/office/drawing/2014/main" id="{27B7B706-FBC0-4BA5-B698-092F665C7C7D}"/>
                    </a:ext>
                  </a:extLst>
                </p:cNvPr>
                <p:cNvSpPr/>
                <p:nvPr/>
              </p:nvSpPr>
              <p:spPr>
                <a:xfrm>
                  <a:off x="11895062" y="3830938"/>
                  <a:ext cx="67627" cy="70484"/>
                </a:xfrm>
                <a:custGeom>
                  <a:avLst/>
                  <a:gdLst>
                    <a:gd name="connsiteX0" fmla="*/ 41910 w 67627"/>
                    <a:gd name="connsiteY0" fmla="*/ 70485 h 70484"/>
                    <a:gd name="connsiteX1" fmla="*/ 24765 w 67627"/>
                    <a:gd name="connsiteY1" fmla="*/ 27622 h 70484"/>
                    <a:gd name="connsiteX2" fmla="*/ 67627 w 67627"/>
                    <a:gd name="connsiteY2" fmla="*/ 10477 h 70484"/>
                    <a:gd name="connsiteX3" fmla="*/ 42863 w 67627"/>
                    <a:gd name="connsiteY3" fmla="*/ 0 h 70484"/>
                    <a:gd name="connsiteX4" fmla="*/ 0 w 67627"/>
                    <a:gd name="connsiteY4" fmla="*/ 16192 h 70484"/>
                    <a:gd name="connsiteX5" fmla="*/ 17145 w 67627"/>
                    <a:gd name="connsiteY5" fmla="*/ 59055 h 70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7627" h="70484">
                      <a:moveTo>
                        <a:pt x="41910" y="70485"/>
                      </a:moveTo>
                      <a:lnTo>
                        <a:pt x="24765" y="27622"/>
                      </a:lnTo>
                      <a:lnTo>
                        <a:pt x="67627" y="10477"/>
                      </a:lnTo>
                      <a:lnTo>
                        <a:pt x="42863" y="0"/>
                      </a:lnTo>
                      <a:lnTo>
                        <a:pt x="0" y="16192"/>
                      </a:lnTo>
                      <a:lnTo>
                        <a:pt x="17145" y="59055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28575" cap="flat">
                  <a:solidFill>
                    <a:srgbClr val="F1F3F3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315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4630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1945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92608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65760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3891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1206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8521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7315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5" name="Graphic 2">
              <a:extLst>
                <a:ext uri="{FF2B5EF4-FFF2-40B4-BE49-F238E27FC236}">
                  <a16:creationId xmlns:a16="http://schemas.microsoft.com/office/drawing/2014/main" id="{6CD7C33D-CF2E-AC1F-7F76-5FC12AECF5B9}"/>
                </a:ext>
              </a:extLst>
            </p:cNvPr>
            <p:cNvGrpSpPr/>
            <p:nvPr/>
          </p:nvGrpSpPr>
          <p:grpSpPr>
            <a:xfrm>
              <a:off x="11862676" y="3225148"/>
              <a:ext cx="444818" cy="443865"/>
              <a:chOff x="11862676" y="3225148"/>
              <a:chExt cx="444818" cy="443865"/>
            </a:xfrm>
            <a:solidFill>
              <a:srgbClr val="232F3E"/>
            </a:solidFill>
          </p:grpSpPr>
          <p:grpSp>
            <p:nvGrpSpPr>
              <p:cNvPr id="246" name="Graphic 2">
                <a:extLst>
                  <a:ext uri="{FF2B5EF4-FFF2-40B4-BE49-F238E27FC236}">
                    <a16:creationId xmlns:a16="http://schemas.microsoft.com/office/drawing/2014/main" id="{E1693DF7-6F70-26F9-5C96-D3EA9E81FE12}"/>
                  </a:ext>
                </a:extLst>
              </p:cNvPr>
              <p:cNvGrpSpPr/>
              <p:nvPr/>
            </p:nvGrpSpPr>
            <p:grpSpPr>
              <a:xfrm>
                <a:off x="11862676" y="3225148"/>
                <a:ext cx="444818" cy="443865"/>
                <a:chOff x="11862676" y="3225148"/>
                <a:chExt cx="444818" cy="443865"/>
              </a:xfrm>
              <a:solidFill>
                <a:srgbClr val="232F3E"/>
              </a:solidFill>
            </p:grpSpPr>
            <p:sp>
              <p:nvSpPr>
                <p:cNvPr id="251" name="Freeform 1036">
                  <a:extLst>
                    <a:ext uri="{FF2B5EF4-FFF2-40B4-BE49-F238E27FC236}">
                      <a16:creationId xmlns:a16="http://schemas.microsoft.com/office/drawing/2014/main" id="{F593017B-A9E8-8F0E-1E7B-8DFEB2ACAAF5}"/>
                    </a:ext>
                  </a:extLst>
                </p:cNvPr>
                <p:cNvSpPr/>
                <p:nvPr/>
              </p:nvSpPr>
              <p:spPr>
                <a:xfrm>
                  <a:off x="11877917" y="3239436"/>
                  <a:ext cx="414337" cy="415290"/>
                </a:xfrm>
                <a:custGeom>
                  <a:avLst/>
                  <a:gdLst>
                    <a:gd name="connsiteX0" fmla="*/ 0 w 414337"/>
                    <a:gd name="connsiteY0" fmla="*/ 0 h 415290"/>
                    <a:gd name="connsiteX1" fmla="*/ 414338 w 414337"/>
                    <a:gd name="connsiteY1" fmla="*/ 41529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337" h="415290">
                      <a:moveTo>
                        <a:pt x="0" y="0"/>
                      </a:moveTo>
                      <a:lnTo>
                        <a:pt x="414338" y="415290"/>
                      </a:lnTo>
                    </a:path>
                  </a:pathLst>
                </a:custGeom>
                <a:ln w="28575" cap="flat">
                  <a:solidFill>
                    <a:srgbClr val="F1F3F3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315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4630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1945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92608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65760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3891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1206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8521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7315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  <a:ea typeface="+mn-ea"/>
                    <a:cs typeface="+mn-cs"/>
                  </a:endParaRPr>
                </a:p>
              </p:txBody>
            </p:sp>
            <p:sp>
              <p:nvSpPr>
                <p:cNvPr id="252" name="Freeform 1037">
                  <a:extLst>
                    <a:ext uri="{FF2B5EF4-FFF2-40B4-BE49-F238E27FC236}">
                      <a16:creationId xmlns:a16="http://schemas.microsoft.com/office/drawing/2014/main" id="{480A658D-9CBB-57D2-7231-B7B530F97DCD}"/>
                    </a:ext>
                  </a:extLst>
                </p:cNvPr>
                <p:cNvSpPr/>
                <p:nvPr/>
              </p:nvSpPr>
              <p:spPr>
                <a:xfrm>
                  <a:off x="11862676" y="3225148"/>
                  <a:ext cx="114300" cy="114300"/>
                </a:xfrm>
                <a:custGeom>
                  <a:avLst/>
                  <a:gdLst>
                    <a:gd name="connsiteX0" fmla="*/ 4763 w 114300"/>
                    <a:gd name="connsiteY0" fmla="*/ 114300 h 114300"/>
                    <a:gd name="connsiteX1" fmla="*/ 23813 w 114300"/>
                    <a:gd name="connsiteY1" fmla="*/ 113348 h 114300"/>
                    <a:gd name="connsiteX2" fmla="*/ 20003 w 114300"/>
                    <a:gd name="connsiteY2" fmla="*/ 20003 h 114300"/>
                    <a:gd name="connsiteX3" fmla="*/ 114300 w 114300"/>
                    <a:gd name="connsiteY3" fmla="*/ 22860 h 114300"/>
                    <a:gd name="connsiteX4" fmla="*/ 114300 w 114300"/>
                    <a:gd name="connsiteY4" fmla="*/ 3810 h 114300"/>
                    <a:gd name="connsiteX5" fmla="*/ 0 w 114300"/>
                    <a:gd name="connsiteY5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4763" y="114300"/>
                      </a:moveTo>
                      <a:lnTo>
                        <a:pt x="23813" y="113348"/>
                      </a:lnTo>
                      <a:lnTo>
                        <a:pt x="20003" y="20003"/>
                      </a:lnTo>
                      <a:lnTo>
                        <a:pt x="114300" y="22860"/>
                      </a:lnTo>
                      <a:lnTo>
                        <a:pt x="114300" y="38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28575" cap="flat">
                  <a:solidFill>
                    <a:srgbClr val="F1F3F3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315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4630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1945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92608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65760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3891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1206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8521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7315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  <a:ea typeface="+mn-ea"/>
                    <a:cs typeface="+mn-cs"/>
                  </a:endParaRPr>
                </a:p>
              </p:txBody>
            </p:sp>
            <p:sp>
              <p:nvSpPr>
                <p:cNvPr id="253" name="Freeform 1038">
                  <a:extLst>
                    <a:ext uri="{FF2B5EF4-FFF2-40B4-BE49-F238E27FC236}">
                      <a16:creationId xmlns:a16="http://schemas.microsoft.com/office/drawing/2014/main" id="{DAE3B11C-84FF-CD59-783A-F9111B9D21B7}"/>
                    </a:ext>
                  </a:extLst>
                </p:cNvPr>
                <p:cNvSpPr/>
                <p:nvPr/>
              </p:nvSpPr>
              <p:spPr>
                <a:xfrm>
                  <a:off x="12193194" y="3554713"/>
                  <a:ext cx="114300" cy="114300"/>
                </a:xfrm>
                <a:custGeom>
                  <a:avLst/>
                  <a:gdLst>
                    <a:gd name="connsiteX0" fmla="*/ 0 w 114300"/>
                    <a:gd name="connsiteY0" fmla="*/ 110490 h 114300"/>
                    <a:gd name="connsiteX1" fmla="*/ 0 w 114300"/>
                    <a:gd name="connsiteY1" fmla="*/ 91440 h 114300"/>
                    <a:gd name="connsiteX2" fmla="*/ 94298 w 114300"/>
                    <a:gd name="connsiteY2" fmla="*/ 95250 h 114300"/>
                    <a:gd name="connsiteX3" fmla="*/ 90488 w 114300"/>
                    <a:gd name="connsiteY3" fmla="*/ 952 h 114300"/>
                    <a:gd name="connsiteX4" fmla="*/ 109538 w 114300"/>
                    <a:gd name="connsiteY4" fmla="*/ 0 h 114300"/>
                    <a:gd name="connsiteX5" fmla="*/ 114300 w 114300"/>
                    <a:gd name="connsiteY5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0" y="110490"/>
                      </a:moveTo>
                      <a:lnTo>
                        <a:pt x="0" y="91440"/>
                      </a:lnTo>
                      <a:lnTo>
                        <a:pt x="94298" y="95250"/>
                      </a:lnTo>
                      <a:lnTo>
                        <a:pt x="90488" y="952"/>
                      </a:lnTo>
                      <a:lnTo>
                        <a:pt x="109538" y="0"/>
                      </a:lnTo>
                      <a:lnTo>
                        <a:pt x="114300" y="114300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28575" cap="flat">
                  <a:solidFill>
                    <a:srgbClr val="F1F3F3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315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4630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1945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92608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65760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3891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1206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8521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7315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47" name="Graphic 2">
                <a:extLst>
                  <a:ext uri="{FF2B5EF4-FFF2-40B4-BE49-F238E27FC236}">
                    <a16:creationId xmlns:a16="http://schemas.microsoft.com/office/drawing/2014/main" id="{95F961A4-2DF1-0388-FC3D-5D5458F0D22C}"/>
                  </a:ext>
                </a:extLst>
              </p:cNvPr>
              <p:cNvGrpSpPr/>
              <p:nvPr/>
            </p:nvGrpSpPr>
            <p:grpSpPr>
              <a:xfrm>
                <a:off x="11862676" y="3225148"/>
                <a:ext cx="444818" cy="443865"/>
                <a:chOff x="11862676" y="3225148"/>
                <a:chExt cx="444818" cy="443865"/>
              </a:xfrm>
              <a:solidFill>
                <a:srgbClr val="232F3E"/>
              </a:solidFill>
            </p:grpSpPr>
            <p:sp>
              <p:nvSpPr>
                <p:cNvPr id="248" name="Freeform 1040">
                  <a:extLst>
                    <a:ext uri="{FF2B5EF4-FFF2-40B4-BE49-F238E27FC236}">
                      <a16:creationId xmlns:a16="http://schemas.microsoft.com/office/drawing/2014/main" id="{FD7B56F9-2129-E2F8-09CC-79B0646316FC}"/>
                    </a:ext>
                  </a:extLst>
                </p:cNvPr>
                <p:cNvSpPr/>
                <p:nvPr/>
              </p:nvSpPr>
              <p:spPr>
                <a:xfrm>
                  <a:off x="11877917" y="3239436"/>
                  <a:ext cx="414337" cy="415290"/>
                </a:xfrm>
                <a:custGeom>
                  <a:avLst/>
                  <a:gdLst>
                    <a:gd name="connsiteX0" fmla="*/ 0 w 414337"/>
                    <a:gd name="connsiteY0" fmla="*/ 415290 h 415290"/>
                    <a:gd name="connsiteX1" fmla="*/ 414338 w 414337"/>
                    <a:gd name="connsiteY1" fmla="*/ 0 h 415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14337" h="415290">
                      <a:moveTo>
                        <a:pt x="0" y="415290"/>
                      </a:moveTo>
                      <a:lnTo>
                        <a:pt x="414338" y="0"/>
                      </a:lnTo>
                    </a:path>
                  </a:pathLst>
                </a:custGeom>
                <a:ln w="28575" cap="flat">
                  <a:solidFill>
                    <a:srgbClr val="F1F3F3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315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4630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1945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92608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65760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3891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1206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8521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7315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1041">
                  <a:extLst>
                    <a:ext uri="{FF2B5EF4-FFF2-40B4-BE49-F238E27FC236}">
                      <a16:creationId xmlns:a16="http://schemas.microsoft.com/office/drawing/2014/main" id="{C6546509-4D74-F938-2228-115436D0F171}"/>
                    </a:ext>
                  </a:extLst>
                </p:cNvPr>
                <p:cNvSpPr/>
                <p:nvPr/>
              </p:nvSpPr>
              <p:spPr>
                <a:xfrm>
                  <a:off x="11862676" y="3554713"/>
                  <a:ext cx="114300" cy="114300"/>
                </a:xfrm>
                <a:custGeom>
                  <a:avLst/>
                  <a:gdLst>
                    <a:gd name="connsiteX0" fmla="*/ 114300 w 114300"/>
                    <a:gd name="connsiteY0" fmla="*/ 110490 h 114300"/>
                    <a:gd name="connsiteX1" fmla="*/ 114300 w 114300"/>
                    <a:gd name="connsiteY1" fmla="*/ 91440 h 114300"/>
                    <a:gd name="connsiteX2" fmla="*/ 20003 w 114300"/>
                    <a:gd name="connsiteY2" fmla="*/ 95250 h 114300"/>
                    <a:gd name="connsiteX3" fmla="*/ 23813 w 114300"/>
                    <a:gd name="connsiteY3" fmla="*/ 952 h 114300"/>
                    <a:gd name="connsiteX4" fmla="*/ 4763 w 114300"/>
                    <a:gd name="connsiteY4" fmla="*/ 0 h 114300"/>
                    <a:gd name="connsiteX5" fmla="*/ 0 w 114300"/>
                    <a:gd name="connsiteY5" fmla="*/ 11430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114300" y="110490"/>
                      </a:moveTo>
                      <a:lnTo>
                        <a:pt x="114300" y="91440"/>
                      </a:lnTo>
                      <a:lnTo>
                        <a:pt x="20003" y="95250"/>
                      </a:lnTo>
                      <a:lnTo>
                        <a:pt x="23813" y="952"/>
                      </a:lnTo>
                      <a:lnTo>
                        <a:pt x="4763" y="0"/>
                      </a:lnTo>
                      <a:lnTo>
                        <a:pt x="0" y="114300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28575" cap="flat">
                  <a:solidFill>
                    <a:srgbClr val="F1F3F3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315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4630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1945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92608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65760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3891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1206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8521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7315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Freeform 1042">
                  <a:extLst>
                    <a:ext uri="{FF2B5EF4-FFF2-40B4-BE49-F238E27FC236}">
                      <a16:creationId xmlns:a16="http://schemas.microsoft.com/office/drawing/2014/main" id="{AC36BF0D-F3E7-5479-E448-4CF6DC8BBF54}"/>
                    </a:ext>
                  </a:extLst>
                </p:cNvPr>
                <p:cNvSpPr/>
                <p:nvPr/>
              </p:nvSpPr>
              <p:spPr>
                <a:xfrm>
                  <a:off x="12193194" y="3225148"/>
                  <a:ext cx="114300" cy="114300"/>
                </a:xfrm>
                <a:custGeom>
                  <a:avLst/>
                  <a:gdLst>
                    <a:gd name="connsiteX0" fmla="*/ 109538 w 114300"/>
                    <a:gd name="connsiteY0" fmla="*/ 114300 h 114300"/>
                    <a:gd name="connsiteX1" fmla="*/ 90488 w 114300"/>
                    <a:gd name="connsiteY1" fmla="*/ 113348 h 114300"/>
                    <a:gd name="connsiteX2" fmla="*/ 94298 w 114300"/>
                    <a:gd name="connsiteY2" fmla="*/ 20003 h 114300"/>
                    <a:gd name="connsiteX3" fmla="*/ 0 w 114300"/>
                    <a:gd name="connsiteY3" fmla="*/ 22860 h 114300"/>
                    <a:gd name="connsiteX4" fmla="*/ 0 w 114300"/>
                    <a:gd name="connsiteY4" fmla="*/ 3810 h 114300"/>
                    <a:gd name="connsiteX5" fmla="*/ 114300 w 114300"/>
                    <a:gd name="connsiteY5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300" h="114300">
                      <a:moveTo>
                        <a:pt x="109538" y="114300"/>
                      </a:moveTo>
                      <a:lnTo>
                        <a:pt x="90488" y="113348"/>
                      </a:lnTo>
                      <a:lnTo>
                        <a:pt x="94298" y="20003"/>
                      </a:lnTo>
                      <a:lnTo>
                        <a:pt x="0" y="22860"/>
                      </a:lnTo>
                      <a:lnTo>
                        <a:pt x="0" y="3810"/>
                      </a:lnTo>
                      <a:lnTo>
                        <a:pt x="114300" y="0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28575" cap="flat">
                  <a:solidFill>
                    <a:srgbClr val="F1F3F3"/>
                  </a:solidFill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315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4630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1945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92608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65760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438912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512064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5852160" algn="l" defTabSz="731520" rtl="0" eaLnBrk="1" latinLnBrk="0" hangingPunct="1">
                    <a:defRPr sz="288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73152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66" name="Google Shape;97;p19">
            <a:extLst>
              <a:ext uri="{FF2B5EF4-FFF2-40B4-BE49-F238E27FC236}">
                <a16:creationId xmlns:a16="http://schemas.microsoft.com/office/drawing/2014/main" id="{1E514771-BE53-E731-FEE2-BD7F6FF6CC9F}"/>
              </a:ext>
            </a:extLst>
          </p:cNvPr>
          <p:cNvSpPr txBox="1"/>
          <p:nvPr/>
        </p:nvSpPr>
        <p:spPr>
          <a:xfrm>
            <a:off x="9393067" y="3134081"/>
            <a:ext cx="2592000" cy="121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algn="ctr" defTabSz="731520">
              <a:lnSpc>
                <a:spcPct val="90000"/>
              </a:lnSpc>
              <a:buClr>
                <a:srgbClr val="000000"/>
              </a:buClr>
              <a:buSzPts val="1800"/>
              <a:defRPr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731520" defTabSz="731520">
              <a:defRPr sz="2880"/>
            </a:lvl2pPr>
            <a:lvl3pPr marL="1463040" defTabSz="731520">
              <a:defRPr sz="2880"/>
            </a:lvl3pPr>
            <a:lvl4pPr marL="2194560" defTabSz="731520">
              <a:defRPr sz="2880"/>
            </a:lvl4pPr>
            <a:lvl5pPr marL="2926080" defTabSz="731520">
              <a:defRPr sz="2880"/>
            </a:lvl5pPr>
            <a:lvl6pPr marL="3657600" defTabSz="731520">
              <a:defRPr sz="2880"/>
            </a:lvl6pPr>
            <a:lvl7pPr marL="4389120" defTabSz="731520">
              <a:defRPr sz="2880"/>
            </a:lvl7pPr>
            <a:lvl8pPr marL="5120640" defTabSz="731520">
              <a:defRPr sz="2880"/>
            </a:lvl8pPr>
            <a:lvl9pPr marL="5852160" defTabSz="731520">
              <a:defRPr sz="2880"/>
            </a:lvl9pPr>
          </a:lstStyle>
          <a:p>
            <a:pPr marL="0" marR="0" lvl="0" indent="0" algn="ctr" defTabSz="7315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Software agents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85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continuously observe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 actual system state and attempt to apply the desired state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F1F3F3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67" name="Google Shape;97;p19">
            <a:extLst>
              <a:ext uri="{FF2B5EF4-FFF2-40B4-BE49-F238E27FC236}">
                <a16:creationId xmlns:a16="http://schemas.microsoft.com/office/drawing/2014/main" id="{1170C0A1-9937-AB50-1166-C390A95CFCB9}"/>
              </a:ext>
            </a:extLst>
          </p:cNvPr>
          <p:cNvSpPr txBox="1"/>
          <p:nvPr/>
        </p:nvSpPr>
        <p:spPr>
          <a:xfrm>
            <a:off x="6427145" y="3134081"/>
            <a:ext cx="2592000" cy="1210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algn="ctr" defTabSz="731520">
              <a:lnSpc>
                <a:spcPct val="90000"/>
              </a:lnSpc>
              <a:buClr>
                <a:srgbClr val="000000"/>
              </a:buClr>
              <a:buSzPts val="1800"/>
              <a:defRPr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731520" defTabSz="731520">
              <a:defRPr sz="2880"/>
            </a:lvl2pPr>
            <a:lvl3pPr marL="1463040" defTabSz="731520">
              <a:defRPr sz="2880"/>
            </a:lvl3pPr>
            <a:lvl4pPr marL="2194560" defTabSz="731520">
              <a:defRPr sz="2880"/>
            </a:lvl4pPr>
            <a:lvl5pPr marL="2926080" defTabSz="731520">
              <a:defRPr sz="2880"/>
            </a:lvl5pPr>
            <a:lvl6pPr marL="3657600" defTabSz="731520">
              <a:defRPr sz="2880"/>
            </a:lvl6pPr>
            <a:lvl7pPr marL="4389120" defTabSz="731520">
              <a:defRPr sz="2880"/>
            </a:lvl7pPr>
            <a:lvl8pPr marL="5120640" defTabSz="731520">
              <a:defRPr sz="2880"/>
            </a:lvl8pPr>
            <a:lvl9pPr marL="5852160" defTabSz="731520">
              <a:defRPr sz="2880"/>
            </a:lvl9pPr>
          </a:lstStyle>
          <a:p>
            <a:pPr marL="0" marR="0" lvl="0" indent="0" algn="ctr" defTabSz="7315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Software agents automatically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85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pull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 the desired state declarations from the source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1F3F3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268" name="Graphic 16">
            <a:extLst>
              <a:ext uri="{FF2B5EF4-FFF2-40B4-BE49-F238E27FC236}">
                <a16:creationId xmlns:a16="http://schemas.microsoft.com/office/drawing/2014/main" id="{77688612-2B85-B205-631C-755A2AA3B7F3}"/>
              </a:ext>
            </a:extLst>
          </p:cNvPr>
          <p:cNvGrpSpPr/>
          <p:nvPr/>
        </p:nvGrpSpPr>
        <p:grpSpPr>
          <a:xfrm>
            <a:off x="7265945" y="1962608"/>
            <a:ext cx="914400" cy="731520"/>
            <a:chOff x="4801239" y="3248002"/>
            <a:chExt cx="1625917" cy="1116330"/>
          </a:xfrm>
          <a:noFill/>
        </p:grpSpPr>
        <p:grpSp>
          <p:nvGrpSpPr>
            <p:cNvPr id="269" name="Graphic 16">
              <a:extLst>
                <a:ext uri="{FF2B5EF4-FFF2-40B4-BE49-F238E27FC236}">
                  <a16:creationId xmlns:a16="http://schemas.microsoft.com/office/drawing/2014/main" id="{1E7C3CE6-1DC1-F062-E39D-4558F685DC3E}"/>
                </a:ext>
              </a:extLst>
            </p:cNvPr>
            <p:cNvGrpSpPr/>
            <p:nvPr/>
          </p:nvGrpSpPr>
          <p:grpSpPr>
            <a:xfrm>
              <a:off x="4966022" y="3248002"/>
              <a:ext cx="1461134" cy="959167"/>
              <a:chOff x="4966022" y="3248002"/>
              <a:chExt cx="1461134" cy="959167"/>
            </a:xfrm>
            <a:noFill/>
          </p:grpSpPr>
          <p:sp>
            <p:nvSpPr>
              <p:cNvPr id="274" name="Freeform 93">
                <a:extLst>
                  <a:ext uri="{FF2B5EF4-FFF2-40B4-BE49-F238E27FC236}">
                    <a16:creationId xmlns:a16="http://schemas.microsoft.com/office/drawing/2014/main" id="{8ADB5931-D426-554B-2468-67E46E6D8972}"/>
                  </a:ext>
                </a:extLst>
              </p:cNvPr>
              <p:cNvSpPr/>
              <p:nvPr/>
            </p:nvSpPr>
            <p:spPr>
              <a:xfrm>
                <a:off x="6013772" y="3746159"/>
                <a:ext cx="413384" cy="390525"/>
              </a:xfrm>
              <a:custGeom>
                <a:avLst/>
                <a:gdLst>
                  <a:gd name="connsiteX0" fmla="*/ 0 w 413384"/>
                  <a:gd name="connsiteY0" fmla="*/ 0 h 390525"/>
                  <a:gd name="connsiteX1" fmla="*/ 262890 w 413384"/>
                  <a:gd name="connsiteY1" fmla="*/ 0 h 390525"/>
                  <a:gd name="connsiteX2" fmla="*/ 413385 w 413384"/>
                  <a:gd name="connsiteY2" fmla="*/ 195263 h 390525"/>
                  <a:gd name="connsiteX3" fmla="*/ 413385 w 413384"/>
                  <a:gd name="connsiteY3" fmla="*/ 195263 h 390525"/>
                  <a:gd name="connsiteX4" fmla="*/ 262890 w 413384"/>
                  <a:gd name="connsiteY4" fmla="*/ 390525 h 390525"/>
                  <a:gd name="connsiteX5" fmla="*/ 207645 w 413384"/>
                  <a:gd name="connsiteY5" fmla="*/ 390525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3384" h="390525">
                    <a:moveTo>
                      <a:pt x="0" y="0"/>
                    </a:moveTo>
                    <a:lnTo>
                      <a:pt x="262890" y="0"/>
                    </a:lnTo>
                    <a:cubicBezTo>
                      <a:pt x="345758" y="0"/>
                      <a:pt x="413385" y="87630"/>
                      <a:pt x="413385" y="195263"/>
                    </a:cubicBezTo>
                    <a:lnTo>
                      <a:pt x="413385" y="195263"/>
                    </a:lnTo>
                    <a:cubicBezTo>
                      <a:pt x="413385" y="302895"/>
                      <a:pt x="345758" y="390525"/>
                      <a:pt x="262890" y="390525"/>
                    </a:cubicBezTo>
                    <a:lnTo>
                      <a:pt x="207645" y="390525"/>
                    </a:lnTo>
                  </a:path>
                </a:pathLst>
              </a:custGeom>
              <a:noFill/>
              <a:ln w="28575" cap="flat">
                <a:solidFill>
                  <a:srgbClr val="FF8500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75" name="Freeform 94">
                <a:extLst>
                  <a:ext uri="{FF2B5EF4-FFF2-40B4-BE49-F238E27FC236}">
                    <a16:creationId xmlns:a16="http://schemas.microsoft.com/office/drawing/2014/main" id="{822D4B95-1B05-0856-B50A-96F07871D77F}"/>
                  </a:ext>
                </a:extLst>
              </p:cNvPr>
              <p:cNvSpPr/>
              <p:nvPr/>
            </p:nvSpPr>
            <p:spPr>
              <a:xfrm>
                <a:off x="4966022" y="3313724"/>
                <a:ext cx="323850" cy="432434"/>
              </a:xfrm>
              <a:custGeom>
                <a:avLst/>
                <a:gdLst>
                  <a:gd name="connsiteX0" fmla="*/ 323850 w 323850"/>
                  <a:gd name="connsiteY0" fmla="*/ 0 h 432434"/>
                  <a:gd name="connsiteX1" fmla="*/ 166688 w 323850"/>
                  <a:gd name="connsiteY1" fmla="*/ 0 h 432434"/>
                  <a:gd name="connsiteX2" fmla="*/ 0 w 323850"/>
                  <a:gd name="connsiteY2" fmla="*/ 216218 h 432434"/>
                  <a:gd name="connsiteX3" fmla="*/ 0 w 323850"/>
                  <a:gd name="connsiteY3" fmla="*/ 216218 h 432434"/>
                  <a:gd name="connsiteX4" fmla="*/ 166688 w 323850"/>
                  <a:gd name="connsiteY4" fmla="*/ 432435 h 432434"/>
                  <a:gd name="connsiteX5" fmla="*/ 271463 w 323850"/>
                  <a:gd name="connsiteY5" fmla="*/ 432435 h 43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3850" h="432434">
                    <a:moveTo>
                      <a:pt x="323850" y="0"/>
                    </a:moveTo>
                    <a:lnTo>
                      <a:pt x="166688" y="0"/>
                    </a:lnTo>
                    <a:cubicBezTo>
                      <a:pt x="74295" y="0"/>
                      <a:pt x="0" y="97155"/>
                      <a:pt x="0" y="216218"/>
                    </a:cubicBezTo>
                    <a:lnTo>
                      <a:pt x="0" y="216218"/>
                    </a:lnTo>
                    <a:cubicBezTo>
                      <a:pt x="0" y="336233"/>
                      <a:pt x="74295" y="432435"/>
                      <a:pt x="166688" y="432435"/>
                    </a:cubicBezTo>
                    <a:lnTo>
                      <a:pt x="271463" y="432435"/>
                    </a:lnTo>
                  </a:path>
                </a:pathLst>
              </a:custGeom>
              <a:noFill/>
              <a:ln w="28575" cap="flat">
                <a:solidFill>
                  <a:srgbClr val="FF8500"/>
                </a:solidFill>
                <a:custDash>
                  <a:ds d="300000" sp="450000"/>
                </a:custDash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76" name="Freeform 95">
                <a:extLst>
                  <a:ext uri="{FF2B5EF4-FFF2-40B4-BE49-F238E27FC236}">
                    <a16:creationId xmlns:a16="http://schemas.microsoft.com/office/drawing/2014/main" id="{5DE7C234-2905-C100-E9F8-C0B5199CD4B4}"/>
                  </a:ext>
                </a:extLst>
              </p:cNvPr>
              <p:cNvSpPr/>
              <p:nvPr/>
            </p:nvSpPr>
            <p:spPr>
              <a:xfrm>
                <a:off x="6063302" y="4039529"/>
                <a:ext cx="167640" cy="167640"/>
              </a:xfrm>
              <a:custGeom>
                <a:avLst/>
                <a:gdLst>
                  <a:gd name="connsiteX0" fmla="*/ 167640 w 167640"/>
                  <a:gd name="connsiteY0" fmla="*/ 83820 h 167640"/>
                  <a:gd name="connsiteX1" fmla="*/ 83820 w 167640"/>
                  <a:gd name="connsiteY1" fmla="*/ 167640 h 167640"/>
                  <a:gd name="connsiteX2" fmla="*/ 0 w 167640"/>
                  <a:gd name="connsiteY2" fmla="*/ 83820 h 167640"/>
                  <a:gd name="connsiteX3" fmla="*/ 83820 w 167640"/>
                  <a:gd name="connsiteY3" fmla="*/ 0 h 167640"/>
                  <a:gd name="connsiteX4" fmla="*/ 167640 w 167640"/>
                  <a:gd name="connsiteY4" fmla="*/ 83820 h 167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0" h="167640">
                    <a:moveTo>
                      <a:pt x="167640" y="83820"/>
                    </a:moveTo>
                    <a:cubicBezTo>
                      <a:pt x="167640" y="130113"/>
                      <a:pt x="130113" y="167640"/>
                      <a:pt x="83820" y="167640"/>
                    </a:cubicBezTo>
                    <a:cubicBezTo>
                      <a:pt x="37527" y="167640"/>
                      <a:pt x="0" y="130113"/>
                      <a:pt x="0" y="83820"/>
                    </a:cubicBezTo>
                    <a:cubicBezTo>
                      <a:pt x="0" y="37528"/>
                      <a:pt x="37527" y="0"/>
                      <a:pt x="83820" y="0"/>
                    </a:cubicBezTo>
                    <a:cubicBezTo>
                      <a:pt x="130113" y="0"/>
                      <a:pt x="167640" y="37528"/>
                      <a:pt x="167640" y="8382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FF8500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77" name="Freeform 96">
                <a:extLst>
                  <a:ext uri="{FF2B5EF4-FFF2-40B4-BE49-F238E27FC236}">
                    <a16:creationId xmlns:a16="http://schemas.microsoft.com/office/drawing/2014/main" id="{CE0841E2-B562-F8CA-8F9D-E6E413B8375E}"/>
                  </a:ext>
                </a:extLst>
              </p:cNvPr>
              <p:cNvSpPr/>
              <p:nvPr/>
            </p:nvSpPr>
            <p:spPr>
              <a:xfrm>
                <a:off x="5298445" y="3248002"/>
                <a:ext cx="131445" cy="131444"/>
              </a:xfrm>
              <a:custGeom>
                <a:avLst/>
                <a:gdLst>
                  <a:gd name="connsiteX0" fmla="*/ 131445 w 131445"/>
                  <a:gd name="connsiteY0" fmla="*/ 65722 h 131444"/>
                  <a:gd name="connsiteX1" fmla="*/ 65722 w 131445"/>
                  <a:gd name="connsiteY1" fmla="*/ 131445 h 131444"/>
                  <a:gd name="connsiteX2" fmla="*/ 0 w 131445"/>
                  <a:gd name="connsiteY2" fmla="*/ 65722 h 131444"/>
                  <a:gd name="connsiteX3" fmla="*/ 65722 w 131445"/>
                  <a:gd name="connsiteY3" fmla="*/ 0 h 131444"/>
                  <a:gd name="connsiteX4" fmla="*/ 131445 w 131445"/>
                  <a:gd name="connsiteY4" fmla="*/ 65722 h 131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445" h="131444">
                    <a:moveTo>
                      <a:pt x="131445" y="65722"/>
                    </a:moveTo>
                    <a:cubicBezTo>
                      <a:pt x="131445" y="102020"/>
                      <a:pt x="102020" y="131445"/>
                      <a:pt x="65722" y="131445"/>
                    </a:cubicBezTo>
                    <a:cubicBezTo>
                      <a:pt x="29425" y="131445"/>
                      <a:pt x="0" y="102020"/>
                      <a:pt x="0" y="65722"/>
                    </a:cubicBezTo>
                    <a:cubicBezTo>
                      <a:pt x="0" y="29425"/>
                      <a:pt x="29425" y="0"/>
                      <a:pt x="65722" y="0"/>
                    </a:cubicBezTo>
                    <a:cubicBezTo>
                      <a:pt x="102020" y="0"/>
                      <a:pt x="131445" y="29425"/>
                      <a:pt x="131445" y="65722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FF8500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270" name="Graphic 16">
              <a:extLst>
                <a:ext uri="{FF2B5EF4-FFF2-40B4-BE49-F238E27FC236}">
                  <a16:creationId xmlns:a16="http://schemas.microsoft.com/office/drawing/2014/main" id="{4F5F0EEE-035A-C68B-890C-CC8F269D1830}"/>
                </a:ext>
              </a:extLst>
            </p:cNvPr>
            <p:cNvGrpSpPr/>
            <p:nvPr/>
          </p:nvGrpSpPr>
          <p:grpSpPr>
            <a:xfrm>
              <a:off x="4801239" y="3367064"/>
              <a:ext cx="1181099" cy="997268"/>
              <a:chOff x="4801239" y="3367064"/>
              <a:chExt cx="1181099" cy="997268"/>
            </a:xfrm>
            <a:noFill/>
          </p:grpSpPr>
          <p:sp>
            <p:nvSpPr>
              <p:cNvPr id="271" name="Freeform 90">
                <a:extLst>
                  <a:ext uri="{FF2B5EF4-FFF2-40B4-BE49-F238E27FC236}">
                    <a16:creationId xmlns:a16="http://schemas.microsoft.com/office/drawing/2014/main" id="{E6978363-C93D-AE3B-216B-7575740424BB}"/>
                  </a:ext>
                </a:extLst>
              </p:cNvPr>
              <p:cNvSpPr/>
              <p:nvPr/>
            </p:nvSpPr>
            <p:spPr>
              <a:xfrm>
                <a:off x="4974595" y="3857602"/>
                <a:ext cx="95250" cy="9525"/>
              </a:xfrm>
              <a:custGeom>
                <a:avLst/>
                <a:gdLst>
                  <a:gd name="connsiteX0" fmla="*/ 95250 w 95250"/>
                  <a:gd name="connsiteY0" fmla="*/ 0 h 9525"/>
                  <a:gd name="connsiteX1" fmla="*/ 0 w 952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9525">
                    <a:moveTo>
                      <a:pt x="95250" y="0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72" name="Freeform 91">
                <a:extLst>
                  <a:ext uri="{FF2B5EF4-FFF2-40B4-BE49-F238E27FC236}">
                    <a16:creationId xmlns:a16="http://schemas.microsoft.com/office/drawing/2014/main" id="{C4BDB7C3-99DD-D1AE-E8FB-8B4D375E8947}"/>
                  </a:ext>
                </a:extLst>
              </p:cNvPr>
              <p:cNvSpPr/>
              <p:nvPr/>
            </p:nvSpPr>
            <p:spPr>
              <a:xfrm>
                <a:off x="4801239" y="3857602"/>
                <a:ext cx="1181099" cy="506730"/>
              </a:xfrm>
              <a:custGeom>
                <a:avLst/>
                <a:gdLst>
                  <a:gd name="connsiteX0" fmla="*/ 140970 w 1181099"/>
                  <a:gd name="connsiteY0" fmla="*/ 0 h 506730"/>
                  <a:gd name="connsiteX1" fmla="*/ 42863 w 1181099"/>
                  <a:gd name="connsiteY1" fmla="*/ 0 h 506730"/>
                  <a:gd name="connsiteX2" fmla="*/ 0 w 1181099"/>
                  <a:gd name="connsiteY2" fmla="*/ 42863 h 506730"/>
                  <a:gd name="connsiteX3" fmla="*/ 42863 w 1181099"/>
                  <a:gd name="connsiteY3" fmla="*/ 85725 h 506730"/>
                  <a:gd name="connsiteX4" fmla="*/ 499110 w 1181099"/>
                  <a:gd name="connsiteY4" fmla="*/ 85725 h 506730"/>
                  <a:gd name="connsiteX5" fmla="*/ 688658 w 1181099"/>
                  <a:gd name="connsiteY5" fmla="*/ 288607 h 506730"/>
                  <a:gd name="connsiteX6" fmla="*/ 741045 w 1181099"/>
                  <a:gd name="connsiteY6" fmla="*/ 311468 h 506730"/>
                  <a:gd name="connsiteX7" fmla="*/ 1044893 w 1181099"/>
                  <a:gd name="connsiteY7" fmla="*/ 312420 h 506730"/>
                  <a:gd name="connsiteX8" fmla="*/ 942023 w 1181099"/>
                  <a:gd name="connsiteY8" fmla="*/ 435293 h 506730"/>
                  <a:gd name="connsiteX9" fmla="*/ 947738 w 1181099"/>
                  <a:gd name="connsiteY9" fmla="*/ 496253 h 506730"/>
                  <a:gd name="connsiteX10" fmla="*/ 975360 w 1181099"/>
                  <a:gd name="connsiteY10" fmla="*/ 506730 h 506730"/>
                  <a:gd name="connsiteX11" fmla="*/ 1008698 w 1181099"/>
                  <a:gd name="connsiteY11" fmla="*/ 491490 h 506730"/>
                  <a:gd name="connsiteX12" fmla="*/ 1170623 w 1181099"/>
                  <a:gd name="connsiteY12" fmla="*/ 298132 h 506730"/>
                  <a:gd name="connsiteX13" fmla="*/ 1172528 w 1181099"/>
                  <a:gd name="connsiteY13" fmla="*/ 295275 h 506730"/>
                  <a:gd name="connsiteX14" fmla="*/ 1173480 w 1181099"/>
                  <a:gd name="connsiteY14" fmla="*/ 293370 h 506730"/>
                  <a:gd name="connsiteX15" fmla="*/ 1177290 w 1181099"/>
                  <a:gd name="connsiteY15" fmla="*/ 286703 h 506730"/>
                  <a:gd name="connsiteX16" fmla="*/ 1178243 w 1181099"/>
                  <a:gd name="connsiteY16" fmla="*/ 285750 h 506730"/>
                  <a:gd name="connsiteX17" fmla="*/ 1180148 w 1181099"/>
                  <a:gd name="connsiteY17" fmla="*/ 280035 h 506730"/>
                  <a:gd name="connsiteX18" fmla="*/ 1180148 w 1181099"/>
                  <a:gd name="connsiteY18" fmla="*/ 278130 h 506730"/>
                  <a:gd name="connsiteX19" fmla="*/ 1181100 w 1181099"/>
                  <a:gd name="connsiteY19" fmla="*/ 272415 h 506730"/>
                  <a:gd name="connsiteX20" fmla="*/ 1181100 w 1181099"/>
                  <a:gd name="connsiteY20" fmla="*/ 270510 h 506730"/>
                  <a:gd name="connsiteX21" fmla="*/ 1180148 w 1181099"/>
                  <a:gd name="connsiteY21" fmla="*/ 262890 h 506730"/>
                  <a:gd name="connsiteX22" fmla="*/ 1180148 w 1181099"/>
                  <a:gd name="connsiteY22" fmla="*/ 260985 h 506730"/>
                  <a:gd name="connsiteX23" fmla="*/ 1178243 w 1181099"/>
                  <a:gd name="connsiteY23" fmla="*/ 255270 h 506730"/>
                  <a:gd name="connsiteX24" fmla="*/ 1177290 w 1181099"/>
                  <a:gd name="connsiteY24" fmla="*/ 253365 h 506730"/>
                  <a:gd name="connsiteX25" fmla="*/ 1176338 w 1181099"/>
                  <a:gd name="connsiteY25" fmla="*/ 251460 h 506730"/>
                  <a:gd name="connsiteX26" fmla="*/ 1174433 w 1181099"/>
                  <a:gd name="connsiteY26" fmla="*/ 247650 h 506730"/>
                  <a:gd name="connsiteX27" fmla="*/ 1173480 w 1181099"/>
                  <a:gd name="connsiteY27" fmla="*/ 246698 h 506730"/>
                  <a:gd name="connsiteX28" fmla="*/ 1168718 w 1181099"/>
                  <a:gd name="connsiteY28" fmla="*/ 240982 h 506730"/>
                  <a:gd name="connsiteX29" fmla="*/ 1167765 w 1181099"/>
                  <a:gd name="connsiteY29" fmla="*/ 240030 h 506730"/>
                  <a:gd name="connsiteX30" fmla="*/ 996315 w 1181099"/>
                  <a:gd name="connsiteY30" fmla="*/ 64770 h 506730"/>
                  <a:gd name="connsiteX31" fmla="*/ 935355 w 1181099"/>
                  <a:gd name="connsiteY31" fmla="*/ 63817 h 506730"/>
                  <a:gd name="connsiteX32" fmla="*/ 934403 w 1181099"/>
                  <a:gd name="connsiteY32" fmla="*/ 124777 h 506730"/>
                  <a:gd name="connsiteX33" fmla="*/ 1033463 w 1181099"/>
                  <a:gd name="connsiteY33" fmla="*/ 226695 h 506730"/>
                  <a:gd name="connsiteX34" fmla="*/ 745808 w 1181099"/>
                  <a:gd name="connsiteY34" fmla="*/ 225743 h 506730"/>
                  <a:gd name="connsiteX35" fmla="*/ 556260 w 1181099"/>
                  <a:gd name="connsiteY35" fmla="*/ 22860 h 506730"/>
                  <a:gd name="connsiteX36" fmla="*/ 503873 w 1181099"/>
                  <a:gd name="connsiteY36" fmla="*/ 0 h 506730"/>
                  <a:gd name="connsiteX37" fmla="*/ 320040 w 1181099"/>
                  <a:gd name="connsiteY37" fmla="*/ 0 h 50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81099" h="506730">
                    <a:moveTo>
                      <a:pt x="140970" y="0"/>
                    </a:moveTo>
                    <a:lnTo>
                      <a:pt x="42863" y="0"/>
                    </a:lnTo>
                    <a:cubicBezTo>
                      <a:pt x="19050" y="0"/>
                      <a:pt x="0" y="19050"/>
                      <a:pt x="0" y="42863"/>
                    </a:cubicBezTo>
                    <a:cubicBezTo>
                      <a:pt x="0" y="66675"/>
                      <a:pt x="19050" y="85725"/>
                      <a:pt x="42863" y="85725"/>
                    </a:cubicBezTo>
                    <a:lnTo>
                      <a:pt x="499110" y="85725"/>
                    </a:lnTo>
                    <a:lnTo>
                      <a:pt x="688658" y="288607"/>
                    </a:lnTo>
                    <a:cubicBezTo>
                      <a:pt x="701993" y="302895"/>
                      <a:pt x="721043" y="311468"/>
                      <a:pt x="741045" y="311468"/>
                    </a:cubicBezTo>
                    <a:lnTo>
                      <a:pt x="1044893" y="312420"/>
                    </a:lnTo>
                    <a:lnTo>
                      <a:pt x="942023" y="435293"/>
                    </a:lnTo>
                    <a:cubicBezTo>
                      <a:pt x="926783" y="453390"/>
                      <a:pt x="928688" y="481012"/>
                      <a:pt x="947738" y="496253"/>
                    </a:cubicBezTo>
                    <a:cubicBezTo>
                      <a:pt x="955358" y="502920"/>
                      <a:pt x="965835" y="506730"/>
                      <a:pt x="975360" y="506730"/>
                    </a:cubicBezTo>
                    <a:cubicBezTo>
                      <a:pt x="987743" y="506730"/>
                      <a:pt x="1000125" y="501015"/>
                      <a:pt x="1008698" y="491490"/>
                    </a:cubicBezTo>
                    <a:lnTo>
                      <a:pt x="1170623" y="298132"/>
                    </a:lnTo>
                    <a:cubicBezTo>
                      <a:pt x="1171575" y="297180"/>
                      <a:pt x="1171575" y="296228"/>
                      <a:pt x="1172528" y="295275"/>
                    </a:cubicBezTo>
                    <a:cubicBezTo>
                      <a:pt x="1172528" y="294323"/>
                      <a:pt x="1173480" y="294323"/>
                      <a:pt x="1173480" y="293370"/>
                    </a:cubicBezTo>
                    <a:cubicBezTo>
                      <a:pt x="1174433" y="291465"/>
                      <a:pt x="1176338" y="289560"/>
                      <a:pt x="1177290" y="286703"/>
                    </a:cubicBezTo>
                    <a:cubicBezTo>
                      <a:pt x="1177290" y="286703"/>
                      <a:pt x="1177290" y="285750"/>
                      <a:pt x="1178243" y="285750"/>
                    </a:cubicBezTo>
                    <a:cubicBezTo>
                      <a:pt x="1179195" y="283845"/>
                      <a:pt x="1179195" y="281940"/>
                      <a:pt x="1180148" y="280035"/>
                    </a:cubicBezTo>
                    <a:cubicBezTo>
                      <a:pt x="1180148" y="279082"/>
                      <a:pt x="1180148" y="278130"/>
                      <a:pt x="1180148" y="278130"/>
                    </a:cubicBezTo>
                    <a:cubicBezTo>
                      <a:pt x="1180148" y="276225"/>
                      <a:pt x="1181100" y="274320"/>
                      <a:pt x="1181100" y="272415"/>
                    </a:cubicBezTo>
                    <a:cubicBezTo>
                      <a:pt x="1181100" y="271462"/>
                      <a:pt x="1181100" y="271462"/>
                      <a:pt x="1181100" y="270510"/>
                    </a:cubicBezTo>
                    <a:cubicBezTo>
                      <a:pt x="1181100" y="267653"/>
                      <a:pt x="1181100" y="265748"/>
                      <a:pt x="1180148" y="262890"/>
                    </a:cubicBezTo>
                    <a:cubicBezTo>
                      <a:pt x="1180148" y="261937"/>
                      <a:pt x="1180148" y="261937"/>
                      <a:pt x="1180148" y="260985"/>
                    </a:cubicBezTo>
                    <a:cubicBezTo>
                      <a:pt x="1180148" y="259080"/>
                      <a:pt x="1179195" y="257175"/>
                      <a:pt x="1178243" y="255270"/>
                    </a:cubicBezTo>
                    <a:cubicBezTo>
                      <a:pt x="1178243" y="254318"/>
                      <a:pt x="1177290" y="253365"/>
                      <a:pt x="1177290" y="253365"/>
                    </a:cubicBezTo>
                    <a:cubicBezTo>
                      <a:pt x="1177290" y="252412"/>
                      <a:pt x="1177290" y="252412"/>
                      <a:pt x="1176338" y="251460"/>
                    </a:cubicBezTo>
                    <a:cubicBezTo>
                      <a:pt x="1175385" y="249555"/>
                      <a:pt x="1174433" y="248602"/>
                      <a:pt x="1174433" y="247650"/>
                    </a:cubicBezTo>
                    <a:cubicBezTo>
                      <a:pt x="1174433" y="247650"/>
                      <a:pt x="1174433" y="246698"/>
                      <a:pt x="1173480" y="246698"/>
                    </a:cubicBezTo>
                    <a:cubicBezTo>
                      <a:pt x="1172528" y="244793"/>
                      <a:pt x="1170623" y="242887"/>
                      <a:pt x="1168718" y="240982"/>
                    </a:cubicBezTo>
                    <a:cubicBezTo>
                      <a:pt x="1168718" y="240982"/>
                      <a:pt x="1168718" y="240982"/>
                      <a:pt x="1167765" y="240030"/>
                    </a:cubicBezTo>
                    <a:lnTo>
                      <a:pt x="996315" y="64770"/>
                    </a:lnTo>
                    <a:cubicBezTo>
                      <a:pt x="980123" y="47625"/>
                      <a:pt x="952500" y="47625"/>
                      <a:pt x="935355" y="63817"/>
                    </a:cubicBezTo>
                    <a:cubicBezTo>
                      <a:pt x="918210" y="80010"/>
                      <a:pt x="918210" y="107632"/>
                      <a:pt x="934403" y="124777"/>
                    </a:cubicBezTo>
                    <a:lnTo>
                      <a:pt x="1033463" y="226695"/>
                    </a:lnTo>
                    <a:lnTo>
                      <a:pt x="745808" y="225743"/>
                    </a:lnTo>
                    <a:lnTo>
                      <a:pt x="556260" y="22860"/>
                    </a:lnTo>
                    <a:cubicBezTo>
                      <a:pt x="542925" y="8573"/>
                      <a:pt x="523875" y="0"/>
                      <a:pt x="503873" y="0"/>
                    </a:cubicBezTo>
                    <a:lnTo>
                      <a:pt x="320040" y="0"/>
                    </a:lnTo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273" name="Freeform 92">
                <a:extLst>
                  <a:ext uri="{FF2B5EF4-FFF2-40B4-BE49-F238E27FC236}">
                    <a16:creationId xmlns:a16="http://schemas.microsoft.com/office/drawing/2014/main" id="{AE800406-3E37-9329-3414-15E103ACF490}"/>
                  </a:ext>
                </a:extLst>
              </p:cNvPr>
              <p:cNvSpPr/>
              <p:nvPr/>
            </p:nvSpPr>
            <p:spPr>
              <a:xfrm>
                <a:off x="5289872" y="3367064"/>
                <a:ext cx="691515" cy="462914"/>
              </a:xfrm>
              <a:custGeom>
                <a:avLst/>
                <a:gdLst>
                  <a:gd name="connsiteX0" fmla="*/ 0 w 691515"/>
                  <a:gd name="connsiteY0" fmla="*/ 430530 h 462914"/>
                  <a:gd name="connsiteX1" fmla="*/ 199073 w 691515"/>
                  <a:gd name="connsiteY1" fmla="*/ 218123 h 462914"/>
                  <a:gd name="connsiteX2" fmla="*/ 251460 w 691515"/>
                  <a:gd name="connsiteY2" fmla="*/ 195263 h 462914"/>
                  <a:gd name="connsiteX3" fmla="*/ 555308 w 691515"/>
                  <a:gd name="connsiteY3" fmla="*/ 194310 h 462914"/>
                  <a:gd name="connsiteX4" fmla="*/ 452438 w 691515"/>
                  <a:gd name="connsiteY4" fmla="*/ 71438 h 462914"/>
                  <a:gd name="connsiteX5" fmla="*/ 458153 w 691515"/>
                  <a:gd name="connsiteY5" fmla="*/ 10477 h 462914"/>
                  <a:gd name="connsiteX6" fmla="*/ 485775 w 691515"/>
                  <a:gd name="connsiteY6" fmla="*/ 0 h 462914"/>
                  <a:gd name="connsiteX7" fmla="*/ 519113 w 691515"/>
                  <a:gd name="connsiteY7" fmla="*/ 15240 h 462914"/>
                  <a:gd name="connsiteX8" fmla="*/ 681038 w 691515"/>
                  <a:gd name="connsiteY8" fmla="*/ 208598 h 462914"/>
                  <a:gd name="connsiteX9" fmla="*/ 682943 w 691515"/>
                  <a:gd name="connsiteY9" fmla="*/ 211455 h 462914"/>
                  <a:gd name="connsiteX10" fmla="*/ 683895 w 691515"/>
                  <a:gd name="connsiteY10" fmla="*/ 213360 h 462914"/>
                  <a:gd name="connsiteX11" fmla="*/ 687705 w 691515"/>
                  <a:gd name="connsiteY11" fmla="*/ 220027 h 462914"/>
                  <a:gd name="connsiteX12" fmla="*/ 688658 w 691515"/>
                  <a:gd name="connsiteY12" fmla="*/ 220980 h 462914"/>
                  <a:gd name="connsiteX13" fmla="*/ 690563 w 691515"/>
                  <a:gd name="connsiteY13" fmla="*/ 226695 h 462914"/>
                  <a:gd name="connsiteX14" fmla="*/ 690563 w 691515"/>
                  <a:gd name="connsiteY14" fmla="*/ 228600 h 462914"/>
                  <a:gd name="connsiteX15" fmla="*/ 691515 w 691515"/>
                  <a:gd name="connsiteY15" fmla="*/ 234315 h 462914"/>
                  <a:gd name="connsiteX16" fmla="*/ 691515 w 691515"/>
                  <a:gd name="connsiteY16" fmla="*/ 236220 h 462914"/>
                  <a:gd name="connsiteX17" fmla="*/ 690563 w 691515"/>
                  <a:gd name="connsiteY17" fmla="*/ 243840 h 462914"/>
                  <a:gd name="connsiteX18" fmla="*/ 690563 w 691515"/>
                  <a:gd name="connsiteY18" fmla="*/ 245745 h 462914"/>
                  <a:gd name="connsiteX19" fmla="*/ 688658 w 691515"/>
                  <a:gd name="connsiteY19" fmla="*/ 251460 h 462914"/>
                  <a:gd name="connsiteX20" fmla="*/ 687705 w 691515"/>
                  <a:gd name="connsiteY20" fmla="*/ 253365 h 462914"/>
                  <a:gd name="connsiteX21" fmla="*/ 686753 w 691515"/>
                  <a:gd name="connsiteY21" fmla="*/ 255270 h 462914"/>
                  <a:gd name="connsiteX22" fmla="*/ 684847 w 691515"/>
                  <a:gd name="connsiteY22" fmla="*/ 259080 h 462914"/>
                  <a:gd name="connsiteX23" fmla="*/ 683895 w 691515"/>
                  <a:gd name="connsiteY23" fmla="*/ 260032 h 462914"/>
                  <a:gd name="connsiteX24" fmla="*/ 679133 w 691515"/>
                  <a:gd name="connsiteY24" fmla="*/ 265748 h 462914"/>
                  <a:gd name="connsiteX25" fmla="*/ 678180 w 691515"/>
                  <a:gd name="connsiteY25" fmla="*/ 266700 h 462914"/>
                  <a:gd name="connsiteX26" fmla="*/ 506730 w 691515"/>
                  <a:gd name="connsiteY26" fmla="*/ 441960 h 462914"/>
                  <a:gd name="connsiteX27" fmla="*/ 445770 w 691515"/>
                  <a:gd name="connsiteY27" fmla="*/ 442913 h 462914"/>
                  <a:gd name="connsiteX28" fmla="*/ 444817 w 691515"/>
                  <a:gd name="connsiteY28" fmla="*/ 381953 h 462914"/>
                  <a:gd name="connsiteX29" fmla="*/ 543878 w 691515"/>
                  <a:gd name="connsiteY29" fmla="*/ 280035 h 462914"/>
                  <a:gd name="connsiteX30" fmla="*/ 256223 w 691515"/>
                  <a:gd name="connsiteY30" fmla="*/ 280988 h 462914"/>
                  <a:gd name="connsiteX31" fmla="*/ 86677 w 691515"/>
                  <a:gd name="connsiteY31" fmla="*/ 462915 h 462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91515" h="462914">
                    <a:moveTo>
                      <a:pt x="0" y="430530"/>
                    </a:moveTo>
                    <a:lnTo>
                      <a:pt x="199073" y="218123"/>
                    </a:lnTo>
                    <a:cubicBezTo>
                      <a:pt x="212408" y="203835"/>
                      <a:pt x="231458" y="195263"/>
                      <a:pt x="251460" y="195263"/>
                    </a:cubicBezTo>
                    <a:lnTo>
                      <a:pt x="555308" y="194310"/>
                    </a:lnTo>
                    <a:lnTo>
                      <a:pt x="452438" y="71438"/>
                    </a:lnTo>
                    <a:cubicBezTo>
                      <a:pt x="437198" y="53340"/>
                      <a:pt x="439103" y="25717"/>
                      <a:pt x="458153" y="10477"/>
                    </a:cubicBezTo>
                    <a:cubicBezTo>
                      <a:pt x="465773" y="3810"/>
                      <a:pt x="476250" y="0"/>
                      <a:pt x="485775" y="0"/>
                    </a:cubicBezTo>
                    <a:cubicBezTo>
                      <a:pt x="498158" y="0"/>
                      <a:pt x="510540" y="5715"/>
                      <a:pt x="519113" y="15240"/>
                    </a:cubicBezTo>
                    <a:lnTo>
                      <a:pt x="681038" y="208598"/>
                    </a:lnTo>
                    <a:cubicBezTo>
                      <a:pt x="681990" y="209550"/>
                      <a:pt x="681990" y="210502"/>
                      <a:pt x="682943" y="211455"/>
                    </a:cubicBezTo>
                    <a:cubicBezTo>
                      <a:pt x="682943" y="212407"/>
                      <a:pt x="683895" y="212407"/>
                      <a:pt x="683895" y="213360"/>
                    </a:cubicBezTo>
                    <a:cubicBezTo>
                      <a:pt x="684847" y="215265"/>
                      <a:pt x="686753" y="217170"/>
                      <a:pt x="687705" y="220027"/>
                    </a:cubicBezTo>
                    <a:cubicBezTo>
                      <a:pt x="687705" y="220027"/>
                      <a:pt x="687705" y="220980"/>
                      <a:pt x="688658" y="220980"/>
                    </a:cubicBezTo>
                    <a:cubicBezTo>
                      <a:pt x="689610" y="222885"/>
                      <a:pt x="689610" y="224790"/>
                      <a:pt x="690563" y="226695"/>
                    </a:cubicBezTo>
                    <a:cubicBezTo>
                      <a:pt x="690563" y="227648"/>
                      <a:pt x="690563" y="228600"/>
                      <a:pt x="690563" y="228600"/>
                    </a:cubicBezTo>
                    <a:cubicBezTo>
                      <a:pt x="690563" y="230505"/>
                      <a:pt x="691515" y="232410"/>
                      <a:pt x="691515" y="234315"/>
                    </a:cubicBezTo>
                    <a:cubicBezTo>
                      <a:pt x="691515" y="235267"/>
                      <a:pt x="691515" y="235267"/>
                      <a:pt x="691515" y="236220"/>
                    </a:cubicBezTo>
                    <a:cubicBezTo>
                      <a:pt x="691515" y="239077"/>
                      <a:pt x="691515" y="240982"/>
                      <a:pt x="690563" y="243840"/>
                    </a:cubicBezTo>
                    <a:cubicBezTo>
                      <a:pt x="690563" y="244792"/>
                      <a:pt x="690563" y="244792"/>
                      <a:pt x="690563" y="245745"/>
                    </a:cubicBezTo>
                    <a:cubicBezTo>
                      <a:pt x="690563" y="247650"/>
                      <a:pt x="689610" y="249555"/>
                      <a:pt x="688658" y="251460"/>
                    </a:cubicBezTo>
                    <a:cubicBezTo>
                      <a:pt x="688658" y="252413"/>
                      <a:pt x="687705" y="253365"/>
                      <a:pt x="687705" y="253365"/>
                    </a:cubicBezTo>
                    <a:cubicBezTo>
                      <a:pt x="687705" y="254317"/>
                      <a:pt x="687705" y="254317"/>
                      <a:pt x="686753" y="255270"/>
                    </a:cubicBezTo>
                    <a:cubicBezTo>
                      <a:pt x="685800" y="257175"/>
                      <a:pt x="684847" y="258127"/>
                      <a:pt x="684847" y="259080"/>
                    </a:cubicBezTo>
                    <a:cubicBezTo>
                      <a:pt x="684847" y="259080"/>
                      <a:pt x="684847" y="260032"/>
                      <a:pt x="683895" y="260032"/>
                    </a:cubicBezTo>
                    <a:cubicBezTo>
                      <a:pt x="682943" y="261938"/>
                      <a:pt x="681038" y="263842"/>
                      <a:pt x="679133" y="265748"/>
                    </a:cubicBezTo>
                    <a:cubicBezTo>
                      <a:pt x="679133" y="265748"/>
                      <a:pt x="679133" y="265748"/>
                      <a:pt x="678180" y="266700"/>
                    </a:cubicBezTo>
                    <a:lnTo>
                      <a:pt x="506730" y="441960"/>
                    </a:lnTo>
                    <a:cubicBezTo>
                      <a:pt x="490538" y="459105"/>
                      <a:pt x="462915" y="459105"/>
                      <a:pt x="445770" y="442913"/>
                    </a:cubicBezTo>
                    <a:cubicBezTo>
                      <a:pt x="428625" y="426720"/>
                      <a:pt x="428625" y="399098"/>
                      <a:pt x="444817" y="381953"/>
                    </a:cubicBezTo>
                    <a:lnTo>
                      <a:pt x="543878" y="280035"/>
                    </a:lnTo>
                    <a:lnTo>
                      <a:pt x="256223" y="280988"/>
                    </a:lnTo>
                    <a:lnTo>
                      <a:pt x="86677" y="462915"/>
                    </a:lnTo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315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4630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1945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92608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60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38912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12064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852160" algn="l" defTabSz="731520" rtl="0" eaLnBrk="1" latinLnBrk="0" hangingPunct="1">
                  <a:defRPr sz="28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315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74690FA-A585-759C-BD8F-4E07D28BBD94}"/>
              </a:ext>
            </a:extLst>
          </p:cNvPr>
          <p:cNvCxnSpPr>
            <a:cxnSpLocks/>
            <a:stCxn id="223" idx="2"/>
          </p:cNvCxnSpPr>
          <p:nvPr/>
        </p:nvCxnSpPr>
        <p:spPr>
          <a:xfrm>
            <a:off x="1791299" y="4344087"/>
            <a:ext cx="0" cy="731520"/>
          </a:xfrm>
          <a:prstGeom prst="straightConnector1">
            <a:avLst/>
          </a:prstGeom>
          <a:noFill/>
          <a:ln w="76200" cap="rnd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459ED1-70AB-1B0F-BF34-7596761BA414}"/>
              </a:ext>
            </a:extLst>
          </p:cNvPr>
          <p:cNvCxnSpPr>
            <a:cxnSpLocks/>
            <a:stCxn id="237" idx="2"/>
          </p:cNvCxnSpPr>
          <p:nvPr/>
        </p:nvCxnSpPr>
        <p:spPr>
          <a:xfrm>
            <a:off x="4757222" y="4344087"/>
            <a:ext cx="0" cy="731520"/>
          </a:xfrm>
          <a:prstGeom prst="straightConnector1">
            <a:avLst/>
          </a:prstGeom>
          <a:noFill/>
          <a:ln w="76200" cap="rnd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40C4EB-BC61-F8DD-0017-288207BAC40E}"/>
              </a:ext>
            </a:extLst>
          </p:cNvPr>
          <p:cNvCxnSpPr>
            <a:cxnSpLocks/>
            <a:stCxn id="267" idx="2"/>
          </p:cNvCxnSpPr>
          <p:nvPr/>
        </p:nvCxnSpPr>
        <p:spPr>
          <a:xfrm flipH="1">
            <a:off x="7723144" y="4344087"/>
            <a:ext cx="1" cy="731520"/>
          </a:xfrm>
          <a:prstGeom prst="straightConnector1">
            <a:avLst/>
          </a:prstGeom>
          <a:noFill/>
          <a:ln w="76200" cap="rnd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0114CE-8879-0F6A-52E9-0E5C509D856F}"/>
              </a:ext>
            </a:extLst>
          </p:cNvPr>
          <p:cNvCxnSpPr>
            <a:cxnSpLocks/>
            <a:stCxn id="266" idx="2"/>
          </p:cNvCxnSpPr>
          <p:nvPr/>
        </p:nvCxnSpPr>
        <p:spPr>
          <a:xfrm>
            <a:off x="10689067" y="4344087"/>
            <a:ext cx="0" cy="731520"/>
          </a:xfrm>
          <a:prstGeom prst="straightConnector1">
            <a:avLst/>
          </a:prstGeom>
          <a:noFill/>
          <a:ln w="76200" cap="rnd" cmpd="sng" algn="ctr">
            <a:solidFill>
              <a:sysClr val="window" lastClr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Google Shape;97;p19">
            <a:extLst>
              <a:ext uri="{FF2B5EF4-FFF2-40B4-BE49-F238E27FC236}">
                <a16:creationId xmlns:a16="http://schemas.microsoft.com/office/drawing/2014/main" id="{5AC99A20-B06D-F4AC-DE62-6D478A4FF868}"/>
              </a:ext>
            </a:extLst>
          </p:cNvPr>
          <p:cNvSpPr txBox="1"/>
          <p:nvPr/>
        </p:nvSpPr>
        <p:spPr>
          <a:xfrm>
            <a:off x="9423838" y="5254560"/>
            <a:ext cx="2592000" cy="69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algn="ctr" defTabSz="731520">
              <a:lnSpc>
                <a:spcPct val="90000"/>
              </a:lnSpc>
              <a:buClr>
                <a:srgbClr val="000000"/>
              </a:buClr>
              <a:buSzPts val="1800"/>
              <a:defRPr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731520" defTabSz="731520">
              <a:defRPr sz="2880"/>
            </a:lvl2pPr>
            <a:lvl3pPr marL="1463040" defTabSz="731520">
              <a:defRPr sz="2880"/>
            </a:lvl3pPr>
            <a:lvl4pPr marL="2194560" defTabSz="731520">
              <a:defRPr sz="2880"/>
            </a:lvl4pPr>
            <a:lvl5pPr marL="2926080" defTabSz="731520">
              <a:defRPr sz="2880"/>
            </a:lvl5pPr>
            <a:lvl6pPr marL="3657600" defTabSz="731520">
              <a:defRPr sz="2880"/>
            </a:lvl6pPr>
            <a:lvl7pPr marL="4389120" defTabSz="731520">
              <a:defRPr sz="2880"/>
            </a:lvl7pPr>
            <a:lvl8pPr marL="5120640" defTabSz="731520">
              <a:defRPr sz="2880"/>
            </a:lvl8pPr>
            <a:lvl9pPr marL="5852160" defTabSz="731520">
              <a:defRPr sz="2880"/>
            </a:lvl9pPr>
          </a:lstStyle>
          <a:p>
            <a:pPr marL="0" marR="0" lvl="0" indent="0" algn="ctr" defTabSz="7315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Enforces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Consistency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8" name="Google Shape;97;p19">
            <a:extLst>
              <a:ext uri="{FF2B5EF4-FFF2-40B4-BE49-F238E27FC236}">
                <a16:creationId xmlns:a16="http://schemas.microsoft.com/office/drawing/2014/main" id="{84CCB71D-8077-5B64-7D04-146C09147D10}"/>
              </a:ext>
            </a:extLst>
          </p:cNvPr>
          <p:cNvSpPr txBox="1"/>
          <p:nvPr/>
        </p:nvSpPr>
        <p:spPr>
          <a:xfrm>
            <a:off x="537412" y="5349939"/>
            <a:ext cx="2592000" cy="60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algn="ctr" defTabSz="731520">
              <a:lnSpc>
                <a:spcPct val="90000"/>
              </a:lnSpc>
              <a:buClr>
                <a:srgbClr val="000000"/>
              </a:buClr>
              <a:buSzPts val="1800"/>
              <a:defRPr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731520" defTabSz="731520">
              <a:defRPr sz="2880"/>
            </a:lvl2pPr>
            <a:lvl3pPr marL="1463040" defTabSz="731520">
              <a:defRPr sz="2880"/>
            </a:lvl3pPr>
            <a:lvl4pPr marL="2194560" defTabSz="731520">
              <a:defRPr sz="2880"/>
            </a:lvl4pPr>
            <a:lvl5pPr marL="2926080" defTabSz="731520">
              <a:defRPr sz="2880"/>
            </a:lvl5pPr>
            <a:lvl6pPr marL="3657600" defTabSz="731520">
              <a:defRPr sz="2880"/>
            </a:lvl6pPr>
            <a:lvl7pPr marL="4389120" defTabSz="731520">
              <a:defRPr sz="2880"/>
            </a:lvl7pPr>
            <a:lvl8pPr marL="5120640" defTabSz="731520">
              <a:defRPr sz="2880"/>
            </a:lvl8pPr>
            <a:lvl9pPr marL="5852160" defTabSz="731520">
              <a:defRPr sz="2880"/>
            </a:lvl9pPr>
          </a:lstStyle>
          <a:p>
            <a:pPr marL="0" marR="0" lvl="0" indent="0" algn="ctr" defTabSz="7315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Reduces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Business Risk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9" name="Google Shape;97;p19">
            <a:extLst>
              <a:ext uri="{FF2B5EF4-FFF2-40B4-BE49-F238E27FC236}">
                <a16:creationId xmlns:a16="http://schemas.microsoft.com/office/drawing/2014/main" id="{8DD9FC76-A45F-5EFE-F52D-5181A04854AE}"/>
              </a:ext>
            </a:extLst>
          </p:cNvPr>
          <p:cNvSpPr txBox="1"/>
          <p:nvPr/>
        </p:nvSpPr>
        <p:spPr>
          <a:xfrm>
            <a:off x="3449842" y="5334979"/>
            <a:ext cx="2592000" cy="60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algn="ctr" defTabSz="731520">
              <a:lnSpc>
                <a:spcPct val="90000"/>
              </a:lnSpc>
              <a:buClr>
                <a:srgbClr val="000000"/>
              </a:buClr>
              <a:buSzPts val="1800"/>
              <a:defRPr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731520" defTabSz="731520">
              <a:defRPr sz="2880"/>
            </a:lvl2pPr>
            <a:lvl3pPr marL="1463040" defTabSz="731520">
              <a:defRPr sz="2880"/>
            </a:lvl3pPr>
            <a:lvl4pPr marL="2194560" defTabSz="731520">
              <a:defRPr sz="2880"/>
            </a:lvl4pPr>
            <a:lvl5pPr marL="2926080" defTabSz="731520">
              <a:defRPr sz="2880"/>
            </a:lvl5pPr>
            <a:lvl6pPr marL="3657600" defTabSz="731520">
              <a:defRPr sz="2880"/>
            </a:lvl6pPr>
            <a:lvl7pPr marL="4389120" defTabSz="731520">
              <a:defRPr sz="2880"/>
            </a:lvl7pPr>
            <a:lvl8pPr marL="5120640" defTabSz="731520">
              <a:defRPr sz="2880"/>
            </a:lvl8pPr>
            <a:lvl9pPr marL="5852160" defTabSz="731520">
              <a:defRPr sz="2880"/>
            </a:lvl9pPr>
          </a:lstStyle>
          <a:p>
            <a:pPr marL="0" marR="0" lvl="0" indent="0" algn="ctr" defTabSz="7315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Enhances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Auditability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0" name="Google Shape;97;p19">
            <a:extLst>
              <a:ext uri="{FF2B5EF4-FFF2-40B4-BE49-F238E27FC236}">
                <a16:creationId xmlns:a16="http://schemas.microsoft.com/office/drawing/2014/main" id="{EF24932F-9970-0A3F-FB0F-21FC09948DBC}"/>
              </a:ext>
            </a:extLst>
          </p:cNvPr>
          <p:cNvSpPr txBox="1"/>
          <p:nvPr/>
        </p:nvSpPr>
        <p:spPr>
          <a:xfrm>
            <a:off x="6436840" y="5297266"/>
            <a:ext cx="2592000" cy="60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algn="ctr" defTabSz="731520">
              <a:lnSpc>
                <a:spcPct val="90000"/>
              </a:lnSpc>
              <a:buClr>
                <a:srgbClr val="000000"/>
              </a:buClr>
              <a:buSzPts val="1800"/>
              <a:defRPr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731520" defTabSz="731520">
              <a:defRPr sz="2880"/>
            </a:lvl2pPr>
            <a:lvl3pPr marL="1463040" defTabSz="731520">
              <a:defRPr sz="2880"/>
            </a:lvl3pPr>
            <a:lvl4pPr marL="2194560" defTabSz="731520">
              <a:defRPr sz="2880"/>
            </a:lvl4pPr>
            <a:lvl5pPr marL="2926080" defTabSz="731520">
              <a:defRPr sz="2880"/>
            </a:lvl5pPr>
            <a:lvl6pPr marL="3657600" defTabSz="731520">
              <a:defRPr sz="2880"/>
            </a:lvl6pPr>
            <a:lvl7pPr marL="4389120" defTabSz="731520">
              <a:defRPr sz="2880"/>
            </a:lvl7pPr>
            <a:lvl8pPr marL="5120640" defTabSz="731520">
              <a:defRPr sz="2880"/>
            </a:lvl8pPr>
            <a:lvl9pPr marL="5852160" defTabSz="731520">
              <a:defRPr sz="2880"/>
            </a:lvl9pPr>
          </a:lstStyle>
          <a:p>
            <a:pPr marL="0" marR="0" lvl="0" indent="0" algn="ctr" defTabSz="73152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Boosts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Proxima Nova"/>
              </a:rPr>
              <a:t>Security</a:t>
            </a:r>
            <a:endParaRPr kumimoji="0" sz="1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3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B7462B-9473-C544-9A90-08407D80934E}"/>
              </a:ext>
            </a:extLst>
          </p:cNvPr>
          <p:cNvCxnSpPr>
            <a:cxnSpLocks/>
          </p:cNvCxnSpPr>
          <p:nvPr/>
        </p:nvCxnSpPr>
        <p:spPr>
          <a:xfrm>
            <a:off x="4053285" y="1311129"/>
            <a:ext cx="0" cy="37504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518D43B7-803D-2949-8474-BF525A2E0F1C}"/>
              </a:ext>
            </a:extLst>
          </p:cNvPr>
          <p:cNvCxnSpPr>
            <a:cxnSpLocks/>
            <a:stCxn id="28" idx="1"/>
            <a:endCxn id="29" idx="1"/>
          </p:cNvCxnSpPr>
          <p:nvPr/>
        </p:nvCxnSpPr>
        <p:spPr>
          <a:xfrm rot="10800000">
            <a:off x="4657219" y="2109747"/>
            <a:ext cx="10584" cy="2113685"/>
          </a:xfrm>
          <a:prstGeom prst="curvedConnector3">
            <a:avLst>
              <a:gd name="adj1" fmla="val 5769228"/>
            </a:avLst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EA57C5D-BC39-0C49-99B4-479FFCBEBEDA}"/>
              </a:ext>
            </a:extLst>
          </p:cNvPr>
          <p:cNvCxnSpPr>
            <a:cxnSpLocks/>
            <a:stCxn id="26" idx="3"/>
            <a:endCxn id="5" idx="3"/>
          </p:cNvCxnSpPr>
          <p:nvPr/>
        </p:nvCxnSpPr>
        <p:spPr>
          <a:xfrm>
            <a:off x="3438768" y="2109746"/>
            <a:ext cx="10584" cy="2113685"/>
          </a:xfrm>
          <a:prstGeom prst="curvedConnector3">
            <a:avLst>
              <a:gd name="adj1" fmla="val 6046150"/>
            </a:avLst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5DAFBC-F467-7345-819D-3EB295E60752}"/>
              </a:ext>
            </a:extLst>
          </p:cNvPr>
          <p:cNvSpPr/>
          <p:nvPr/>
        </p:nvSpPr>
        <p:spPr>
          <a:xfrm>
            <a:off x="3333895" y="2831279"/>
            <a:ext cx="1438781" cy="67061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D838E4-BD93-3F41-894D-C133848F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GitOps</a:t>
            </a:r>
            <a:r>
              <a:rPr lang="en-US" dirty="0">
                <a:solidFill>
                  <a:schemeClr val="tx1"/>
                </a:solidFill>
              </a:rPr>
              <a:t> Continuously Reconcile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254486-D5C9-D94B-A41C-2FEE4CC993D2}"/>
              </a:ext>
            </a:extLst>
          </p:cNvPr>
          <p:cNvSpPr/>
          <p:nvPr/>
        </p:nvSpPr>
        <p:spPr>
          <a:xfrm>
            <a:off x="1875692" y="3981528"/>
            <a:ext cx="1563077" cy="483809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Build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0501A8-7B61-2E41-BD61-519569C830CD}"/>
              </a:ext>
            </a:extLst>
          </p:cNvPr>
          <p:cNvSpPr/>
          <p:nvPr/>
        </p:nvSpPr>
        <p:spPr>
          <a:xfrm>
            <a:off x="491391" y="2923329"/>
            <a:ext cx="1563077" cy="483809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Test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206242-69A6-5E48-A40F-FFD06240991B}"/>
              </a:ext>
            </a:extLst>
          </p:cNvPr>
          <p:cNvSpPr/>
          <p:nvPr/>
        </p:nvSpPr>
        <p:spPr>
          <a:xfrm>
            <a:off x="1875692" y="1867841"/>
            <a:ext cx="1563077" cy="483809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Scan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49C475-5009-6341-BB73-58EE6CC5BA76}"/>
              </a:ext>
            </a:extLst>
          </p:cNvPr>
          <p:cNvSpPr/>
          <p:nvPr/>
        </p:nvSpPr>
        <p:spPr>
          <a:xfrm>
            <a:off x="4657219" y="3981528"/>
            <a:ext cx="1563077" cy="4838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Operate/Fix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33FE60-A926-5F48-8D21-DC0A204DE6C0}"/>
              </a:ext>
            </a:extLst>
          </p:cNvPr>
          <p:cNvSpPr/>
          <p:nvPr/>
        </p:nvSpPr>
        <p:spPr>
          <a:xfrm>
            <a:off x="4657219" y="1867841"/>
            <a:ext cx="1563077" cy="4838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Deploy/Verify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1540B-B0E9-3146-9CD5-8C226194C6A3}"/>
              </a:ext>
            </a:extLst>
          </p:cNvPr>
          <p:cNvSpPr/>
          <p:nvPr/>
        </p:nvSpPr>
        <p:spPr>
          <a:xfrm>
            <a:off x="6052103" y="2923329"/>
            <a:ext cx="1563077" cy="4838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/>
              <a:t>Observe/Alert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468DB993-A992-754E-ACED-8EB28E42405B}"/>
              </a:ext>
            </a:extLst>
          </p:cNvPr>
          <p:cNvCxnSpPr>
            <a:stCxn id="25" idx="0"/>
            <a:endCxn id="26" idx="1"/>
          </p:cNvCxnSpPr>
          <p:nvPr/>
        </p:nvCxnSpPr>
        <p:spPr>
          <a:xfrm rot="5400000" flipH="1" flipV="1">
            <a:off x="1167521" y="2215156"/>
            <a:ext cx="813583" cy="602763"/>
          </a:xfrm>
          <a:prstGeom prst="curvedConnector2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382E6A4-D8DB-1C4E-AC4D-CD8564EACDC5}"/>
              </a:ext>
            </a:extLst>
          </p:cNvPr>
          <p:cNvCxnSpPr>
            <a:cxnSpLocks/>
            <a:stCxn id="5" idx="1"/>
            <a:endCxn id="25" idx="2"/>
          </p:cNvCxnSpPr>
          <p:nvPr/>
        </p:nvCxnSpPr>
        <p:spPr>
          <a:xfrm rot="10800000">
            <a:off x="1272931" y="3407138"/>
            <a:ext cx="602763" cy="816295"/>
          </a:xfrm>
          <a:prstGeom prst="curvedConnector2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6C079CB-58DA-0044-B2A1-E33329851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70" y="2948157"/>
            <a:ext cx="1039676" cy="434151"/>
          </a:xfrm>
          <a:prstGeom prst="rect">
            <a:avLst/>
          </a:prstGeom>
        </p:spPr>
      </p:pic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BACA757A-5949-5E4D-8D30-514DB5DC3451}"/>
              </a:ext>
            </a:extLst>
          </p:cNvPr>
          <p:cNvCxnSpPr>
            <a:cxnSpLocks/>
            <a:stCxn id="29" idx="3"/>
            <a:endCxn id="30" idx="0"/>
          </p:cNvCxnSpPr>
          <p:nvPr/>
        </p:nvCxnSpPr>
        <p:spPr>
          <a:xfrm>
            <a:off x="6220297" y="2109746"/>
            <a:ext cx="613345" cy="813583"/>
          </a:xfrm>
          <a:prstGeom prst="curvedConnector2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F8571340-5EA6-924F-9B2A-EF8C2BCDF322}"/>
              </a:ext>
            </a:extLst>
          </p:cNvPr>
          <p:cNvCxnSpPr>
            <a:cxnSpLocks/>
            <a:stCxn id="30" idx="2"/>
            <a:endCxn id="28" idx="3"/>
          </p:cNvCxnSpPr>
          <p:nvPr/>
        </p:nvCxnSpPr>
        <p:spPr>
          <a:xfrm rot="5400000">
            <a:off x="6118822" y="3508612"/>
            <a:ext cx="816295" cy="613345"/>
          </a:xfrm>
          <a:prstGeom prst="curvedConnector2">
            <a:avLst/>
          </a:prstGeom>
          <a:ln w="3810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02BF163-FCD9-094B-9CAF-9F5F785DAF2D}"/>
              </a:ext>
            </a:extLst>
          </p:cNvPr>
          <p:cNvSpPr txBox="1"/>
          <p:nvPr/>
        </p:nvSpPr>
        <p:spPr>
          <a:xfrm>
            <a:off x="2960739" y="5239095"/>
            <a:ext cx="21435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Immutability Firewall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B42357A-6ECD-E643-A83E-98F1122001B9}"/>
              </a:ext>
            </a:extLst>
          </p:cNvPr>
          <p:cNvSpPr txBox="1"/>
          <p:nvPr/>
        </p:nvSpPr>
        <p:spPr>
          <a:xfrm>
            <a:off x="8069385" y="1793370"/>
            <a:ext cx="4004321" cy="2605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33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 becomes the </a:t>
            </a:r>
            <a:r>
              <a:rPr lang="en-US" sz="2333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single source of truth</a:t>
            </a:r>
            <a:r>
              <a:rPr lang="en-US" sz="233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for the system’s desired state, enabling </a:t>
            </a:r>
            <a:r>
              <a:rPr lang="en-US" sz="2333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reproducible automated deployments</a:t>
            </a:r>
            <a:r>
              <a:rPr lang="en-US" sz="2333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cluster management, and monitoring.</a:t>
            </a:r>
          </a:p>
        </p:txBody>
      </p:sp>
    </p:spTree>
    <p:extLst>
      <p:ext uri="{BB962C8B-B14F-4D97-AF65-F5344CB8AC3E}">
        <p14:creationId xmlns:p14="http://schemas.microsoft.com/office/powerpoint/2010/main" val="312872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EC1F-4B36-464C-85F2-4B98037C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/>
              <a:t>Secure environments</a:t>
            </a:r>
          </a:p>
        </p:txBody>
      </p:sp>
    </p:spTree>
    <p:extLst>
      <p:ext uri="{BB962C8B-B14F-4D97-AF65-F5344CB8AC3E}">
        <p14:creationId xmlns:p14="http://schemas.microsoft.com/office/powerpoint/2010/main" val="75744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193B-F7AB-8EC2-30F0-0C5A91DD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environments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4A1D0-9B3E-D8AF-B4A6-0360FCBDC61D}"/>
              </a:ext>
            </a:extLst>
          </p:cNvPr>
          <p:cNvSpPr/>
          <p:nvPr/>
        </p:nvSpPr>
        <p:spPr>
          <a:xfrm>
            <a:off x="7211833" y="3127332"/>
            <a:ext cx="4522967" cy="2928766"/>
          </a:xfrm>
          <a:prstGeom prst="rect">
            <a:avLst/>
          </a:prstGeom>
          <a:noFill/>
          <a:ln w="19050">
            <a:solidFill>
              <a:srgbClr val="8FA7C4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Corporate datacenter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0EF37A-41C2-CA3F-747C-73F91CD51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14674" y="3106143"/>
            <a:ext cx="381000" cy="381000"/>
          </a:xfrm>
          <a:prstGeom prst="rect">
            <a:avLst/>
          </a:prstGeom>
        </p:spPr>
      </p:pic>
      <p:pic>
        <p:nvPicPr>
          <p:cNvPr id="8" name="Shape 205">
            <a:extLst>
              <a:ext uri="{FF2B5EF4-FFF2-40B4-BE49-F238E27FC236}">
                <a16:creationId xmlns:a16="http://schemas.microsoft.com/office/drawing/2014/main" id="{B0B9173C-E170-288D-FC47-49608F9CCEF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5797" y="4111758"/>
            <a:ext cx="9350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92D4B-83E2-6EEF-185D-A6193F4722ED}"/>
              </a:ext>
            </a:extLst>
          </p:cNvPr>
          <p:cNvSpPr/>
          <p:nvPr/>
        </p:nvSpPr>
        <p:spPr>
          <a:xfrm>
            <a:off x="8590666" y="3619830"/>
            <a:ext cx="1765300" cy="189825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Kubernetes Cluster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E789D1-2D34-99E2-BE62-22B4BFE5A6E8}"/>
              </a:ext>
            </a:extLst>
          </p:cNvPr>
          <p:cNvGrpSpPr/>
          <p:nvPr/>
        </p:nvGrpSpPr>
        <p:grpSpPr>
          <a:xfrm>
            <a:off x="2251165" y="4111758"/>
            <a:ext cx="1220224" cy="780639"/>
            <a:chOff x="10205868" y="3278724"/>
            <a:chExt cx="1220224" cy="780639"/>
          </a:xfrm>
        </p:grpSpPr>
        <p:grpSp>
          <p:nvGrpSpPr>
            <p:cNvPr id="33" name="Graphic 19">
              <a:extLst>
                <a:ext uri="{FF2B5EF4-FFF2-40B4-BE49-F238E27FC236}">
                  <a16:creationId xmlns:a16="http://schemas.microsoft.com/office/drawing/2014/main" id="{E2BF33A4-8FF1-BA63-5ADD-287C0C8E1D2C}"/>
                </a:ext>
              </a:extLst>
            </p:cNvPr>
            <p:cNvGrpSpPr/>
            <p:nvPr/>
          </p:nvGrpSpPr>
          <p:grpSpPr>
            <a:xfrm>
              <a:off x="10787394" y="3413391"/>
              <a:ext cx="154593" cy="372448"/>
              <a:chOff x="9885449" y="3314372"/>
              <a:chExt cx="154593" cy="372448"/>
            </a:xfrm>
            <a:noFill/>
          </p:grpSpPr>
          <p:sp>
            <p:nvSpPr>
              <p:cNvPr id="41" name="Freeform: Shape 8">
                <a:extLst>
                  <a:ext uri="{FF2B5EF4-FFF2-40B4-BE49-F238E27FC236}">
                    <a16:creationId xmlns:a16="http://schemas.microsoft.com/office/drawing/2014/main" id="{82C5F563-9B49-FA35-1F46-D7F3B7552436}"/>
                  </a:ext>
                </a:extLst>
              </p:cNvPr>
              <p:cNvSpPr/>
              <p:nvPr/>
            </p:nvSpPr>
            <p:spPr>
              <a:xfrm rot="-10800000">
                <a:off x="9885449" y="3314372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Freeform: Shape 9">
                <a:extLst>
                  <a:ext uri="{FF2B5EF4-FFF2-40B4-BE49-F238E27FC236}">
                    <a16:creationId xmlns:a16="http://schemas.microsoft.com/office/drawing/2014/main" id="{665A2EAA-93F6-45A0-7E6A-144775B7BF17}"/>
                  </a:ext>
                </a:extLst>
              </p:cNvPr>
              <p:cNvSpPr/>
              <p:nvPr/>
            </p:nvSpPr>
            <p:spPr>
              <a:xfrm rot="-10800000">
                <a:off x="9885449" y="3532227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34" name="Freeform: Shape 10">
              <a:extLst>
                <a:ext uri="{FF2B5EF4-FFF2-40B4-BE49-F238E27FC236}">
                  <a16:creationId xmlns:a16="http://schemas.microsoft.com/office/drawing/2014/main" id="{2708FEC0-A509-6575-4833-E1F02C839AEF}"/>
                </a:ext>
              </a:extLst>
            </p:cNvPr>
            <p:cNvSpPr/>
            <p:nvPr/>
          </p:nvSpPr>
          <p:spPr>
            <a:xfrm rot="10800000">
              <a:off x="10566930" y="3413391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reeform: Shape 11">
              <a:extLst>
                <a:ext uri="{FF2B5EF4-FFF2-40B4-BE49-F238E27FC236}">
                  <a16:creationId xmlns:a16="http://schemas.microsoft.com/office/drawing/2014/main" id="{B76AE379-C86A-D7CF-186E-94045AE48422}"/>
                </a:ext>
              </a:extLst>
            </p:cNvPr>
            <p:cNvSpPr/>
            <p:nvPr/>
          </p:nvSpPr>
          <p:spPr>
            <a:xfrm rot="10800000">
              <a:off x="10566930" y="3631246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reeform: Shape 12">
              <a:extLst>
                <a:ext uri="{FF2B5EF4-FFF2-40B4-BE49-F238E27FC236}">
                  <a16:creationId xmlns:a16="http://schemas.microsoft.com/office/drawing/2014/main" id="{AEB158CB-0E84-3C25-D0E7-D501A8F8C495}"/>
                </a:ext>
              </a:extLst>
            </p:cNvPr>
            <p:cNvSpPr/>
            <p:nvPr/>
          </p:nvSpPr>
          <p:spPr>
            <a:xfrm>
              <a:off x="10358169" y="3330677"/>
              <a:ext cx="793291" cy="543253"/>
            </a:xfrm>
            <a:custGeom>
              <a:avLst/>
              <a:gdLst>
                <a:gd name="connsiteX0" fmla="*/ 793292 w 793291"/>
                <a:gd name="connsiteY0" fmla="*/ 182271 h 543253"/>
                <a:gd name="connsiteX1" fmla="*/ 793292 w 793291"/>
                <a:gd name="connsiteY1" fmla="*/ 22062 h 543253"/>
                <a:gd name="connsiteX2" fmla="*/ 771230 w 793291"/>
                <a:gd name="connsiteY2" fmla="*/ 0 h 543253"/>
                <a:gd name="connsiteX3" fmla="*/ 22062 w 793291"/>
                <a:gd name="connsiteY3" fmla="*/ 0 h 543253"/>
                <a:gd name="connsiteX4" fmla="*/ 0 w 793291"/>
                <a:gd name="connsiteY4" fmla="*/ 22062 h 543253"/>
                <a:gd name="connsiteX5" fmla="*/ 0 w 793291"/>
                <a:gd name="connsiteY5" fmla="*/ 521191 h 543253"/>
                <a:gd name="connsiteX6" fmla="*/ 22062 w 793291"/>
                <a:gd name="connsiteY6" fmla="*/ 543253 h 543253"/>
                <a:gd name="connsiteX7" fmla="*/ 626362 w 793291"/>
                <a:gd name="connsiteY7" fmla="*/ 543253 h 54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3291" h="543253">
                  <a:moveTo>
                    <a:pt x="793292" y="182271"/>
                  </a:moveTo>
                  <a:lnTo>
                    <a:pt x="793292" y="22062"/>
                  </a:lnTo>
                  <a:cubicBezTo>
                    <a:pt x="793292" y="9877"/>
                    <a:pt x="783415" y="0"/>
                    <a:pt x="771230" y="0"/>
                  </a:cubicBezTo>
                  <a:lnTo>
                    <a:pt x="22062" y="0"/>
                  </a:lnTo>
                  <a:cubicBezTo>
                    <a:pt x="9877" y="0"/>
                    <a:pt x="0" y="9877"/>
                    <a:pt x="0" y="22062"/>
                  </a:cubicBezTo>
                  <a:lnTo>
                    <a:pt x="0" y="521191"/>
                  </a:lnTo>
                  <a:cubicBezTo>
                    <a:pt x="0" y="533377"/>
                    <a:pt x="9877" y="543253"/>
                    <a:pt x="22062" y="543253"/>
                  </a:cubicBezTo>
                  <a:lnTo>
                    <a:pt x="626362" y="543253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7E80C511-0B09-CD2D-9561-DAD091C8166D}"/>
                </a:ext>
              </a:extLst>
            </p:cNvPr>
            <p:cNvSpPr/>
            <p:nvPr/>
          </p:nvSpPr>
          <p:spPr>
            <a:xfrm>
              <a:off x="10301155" y="3278724"/>
              <a:ext cx="903682" cy="658625"/>
            </a:xfrm>
            <a:custGeom>
              <a:avLst/>
              <a:gdLst>
                <a:gd name="connsiteX0" fmla="*/ 903682 w 903682"/>
                <a:gd name="connsiteY0" fmla="*/ 237149 h 658625"/>
                <a:gd name="connsiteX1" fmla="*/ 903682 w 903682"/>
                <a:gd name="connsiteY1" fmla="*/ 22062 h 658625"/>
                <a:gd name="connsiteX2" fmla="*/ 881778 w 903682"/>
                <a:gd name="connsiteY2" fmla="*/ 0 h 658625"/>
                <a:gd name="connsiteX3" fmla="*/ 881699 w 903682"/>
                <a:gd name="connsiteY3" fmla="*/ 0 h 658625"/>
                <a:gd name="connsiteX4" fmla="*/ 21983 w 903682"/>
                <a:gd name="connsiteY4" fmla="*/ 0 h 658625"/>
                <a:gd name="connsiteX5" fmla="*/ 0 w 903682"/>
                <a:gd name="connsiteY5" fmla="*/ 22062 h 658625"/>
                <a:gd name="connsiteX6" fmla="*/ 0 w 903682"/>
                <a:gd name="connsiteY6" fmla="*/ 636563 h 658625"/>
                <a:gd name="connsiteX7" fmla="*/ 21983 w 903682"/>
                <a:gd name="connsiteY7" fmla="*/ 658625 h 658625"/>
                <a:gd name="connsiteX8" fmla="*/ 651034 w 903682"/>
                <a:gd name="connsiteY8" fmla="*/ 658625 h 65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682" h="658625">
                  <a:moveTo>
                    <a:pt x="903682" y="237149"/>
                  </a:moveTo>
                  <a:lnTo>
                    <a:pt x="903682" y="22062"/>
                  </a:lnTo>
                  <a:cubicBezTo>
                    <a:pt x="903730" y="9922"/>
                    <a:pt x="893916" y="43"/>
                    <a:pt x="881778" y="0"/>
                  </a:cubicBezTo>
                  <a:cubicBezTo>
                    <a:pt x="881754" y="0"/>
                    <a:pt x="881723" y="0"/>
                    <a:pt x="881699" y="0"/>
                  </a:cubicBezTo>
                  <a:lnTo>
                    <a:pt x="21983" y="0"/>
                  </a:lnTo>
                  <a:cubicBezTo>
                    <a:pt x="9829" y="43"/>
                    <a:pt x="0" y="9908"/>
                    <a:pt x="0" y="22062"/>
                  </a:cubicBezTo>
                  <a:lnTo>
                    <a:pt x="0" y="636563"/>
                  </a:lnTo>
                  <a:cubicBezTo>
                    <a:pt x="0" y="648717"/>
                    <a:pt x="9829" y="658578"/>
                    <a:pt x="21983" y="658625"/>
                  </a:cubicBezTo>
                  <a:lnTo>
                    <a:pt x="651034" y="658625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FDB1BBAD-2B27-4DB3-C87E-3F69AF8167CE}"/>
                </a:ext>
              </a:extLst>
            </p:cNvPr>
            <p:cNvSpPr/>
            <p:nvPr/>
          </p:nvSpPr>
          <p:spPr>
            <a:xfrm>
              <a:off x="10205868" y="3937349"/>
              <a:ext cx="718723" cy="80262"/>
            </a:xfrm>
            <a:custGeom>
              <a:avLst/>
              <a:gdLst>
                <a:gd name="connsiteX0" fmla="*/ 718723 w 718723"/>
                <a:gd name="connsiteY0" fmla="*/ 80262 h 80262"/>
                <a:gd name="connsiteX1" fmla="*/ 64605 w 718723"/>
                <a:gd name="connsiteY1" fmla="*/ 80262 h 80262"/>
                <a:gd name="connsiteX2" fmla="*/ 0 w 718723"/>
                <a:gd name="connsiteY2" fmla="*/ 52269 h 80262"/>
                <a:gd name="connsiteX3" fmla="*/ 0 w 718723"/>
                <a:gd name="connsiteY3" fmla="*/ 0 h 80262"/>
                <a:gd name="connsiteX4" fmla="*/ 105171 w 718723"/>
                <a:gd name="connsiteY4" fmla="*/ 0 h 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723" h="80262">
                  <a:moveTo>
                    <a:pt x="718723" y="80262"/>
                  </a:moveTo>
                  <a:lnTo>
                    <a:pt x="64605" y="80262"/>
                  </a:lnTo>
                  <a:cubicBezTo>
                    <a:pt x="64605" y="80262"/>
                    <a:pt x="17871" y="80737"/>
                    <a:pt x="0" y="52269"/>
                  </a:cubicBezTo>
                  <a:lnTo>
                    <a:pt x="0" y="0"/>
                  </a:lnTo>
                  <a:lnTo>
                    <a:pt x="105171" y="0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2EE43DAF-A8D0-D245-5572-7D5CEF2DFA3B}"/>
                </a:ext>
              </a:extLst>
            </p:cNvPr>
            <p:cNvSpPr/>
            <p:nvPr/>
          </p:nvSpPr>
          <p:spPr>
            <a:xfrm>
              <a:off x="11078948" y="3570910"/>
              <a:ext cx="251778" cy="251778"/>
            </a:xfrm>
            <a:custGeom>
              <a:avLst/>
              <a:gdLst>
                <a:gd name="connsiteX0" fmla="*/ 251778 w 251778"/>
                <a:gd name="connsiteY0" fmla="*/ 125968 h 251778"/>
                <a:gd name="connsiteX1" fmla="*/ 125968 w 251778"/>
                <a:gd name="connsiteY1" fmla="*/ 0 h 251778"/>
                <a:gd name="connsiteX2" fmla="*/ 0 w 251778"/>
                <a:gd name="connsiteY2" fmla="*/ 125810 h 251778"/>
                <a:gd name="connsiteX3" fmla="*/ 125810 w 251778"/>
                <a:gd name="connsiteY3" fmla="*/ 251779 h 251778"/>
                <a:gd name="connsiteX4" fmla="*/ 125889 w 251778"/>
                <a:gd name="connsiteY4" fmla="*/ 251779 h 251778"/>
                <a:gd name="connsiteX5" fmla="*/ 251778 w 251778"/>
                <a:gd name="connsiteY5" fmla="*/ 125968 h 25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778" h="251778">
                  <a:moveTo>
                    <a:pt x="251778" y="125968"/>
                  </a:moveTo>
                  <a:cubicBezTo>
                    <a:pt x="251826" y="56441"/>
                    <a:pt x="195492" y="44"/>
                    <a:pt x="125968" y="0"/>
                  </a:cubicBezTo>
                  <a:cubicBezTo>
                    <a:pt x="56445" y="-43"/>
                    <a:pt x="47" y="56283"/>
                    <a:pt x="0" y="125810"/>
                  </a:cubicBezTo>
                  <a:cubicBezTo>
                    <a:pt x="-48" y="195334"/>
                    <a:pt x="56286" y="251731"/>
                    <a:pt x="125810" y="251779"/>
                  </a:cubicBezTo>
                  <a:cubicBezTo>
                    <a:pt x="125834" y="251779"/>
                    <a:pt x="125865" y="251779"/>
                    <a:pt x="125889" y="251779"/>
                  </a:cubicBezTo>
                  <a:cubicBezTo>
                    <a:pt x="195381" y="251779"/>
                    <a:pt x="251731" y="195460"/>
                    <a:pt x="251778" y="125968"/>
                  </a:cubicBezTo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FB168F89-1BC2-9010-684E-E7E3912882CD}"/>
                </a:ext>
              </a:extLst>
            </p:cNvPr>
            <p:cNvSpPr/>
            <p:nvPr/>
          </p:nvSpPr>
          <p:spPr>
            <a:xfrm>
              <a:off x="10983656" y="3830043"/>
              <a:ext cx="442436" cy="229320"/>
            </a:xfrm>
            <a:custGeom>
              <a:avLst/>
              <a:gdLst>
                <a:gd name="connsiteX0" fmla="*/ 442436 w 442436"/>
                <a:gd name="connsiteY0" fmla="*/ 229321 h 229320"/>
                <a:gd name="connsiteX1" fmla="*/ 5 w 442436"/>
                <a:gd name="connsiteY1" fmla="*/ 229321 h 229320"/>
                <a:gd name="connsiteX2" fmla="*/ 107865 w 442436"/>
                <a:gd name="connsiteY2" fmla="*/ 32342 h 229320"/>
                <a:gd name="connsiteX3" fmla="*/ 221181 w 442436"/>
                <a:gd name="connsiteY3" fmla="*/ 0 h 229320"/>
                <a:gd name="connsiteX4" fmla="*/ 442436 w 442436"/>
                <a:gd name="connsiteY4" fmla="*/ 229321 h 22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36" h="229320">
                  <a:moveTo>
                    <a:pt x="442436" y="229321"/>
                  </a:moveTo>
                  <a:lnTo>
                    <a:pt x="5" y="229321"/>
                  </a:lnTo>
                  <a:cubicBezTo>
                    <a:pt x="-540" y="149422"/>
                    <a:pt x="40255" y="74917"/>
                    <a:pt x="107865" y="32342"/>
                  </a:cubicBezTo>
                  <a:cubicBezTo>
                    <a:pt x="141868" y="11181"/>
                    <a:pt x="181129" y="-24"/>
                    <a:pt x="221181" y="0"/>
                  </a:cubicBezTo>
                  <a:cubicBezTo>
                    <a:pt x="343433" y="0"/>
                    <a:pt x="442436" y="102641"/>
                    <a:pt x="442436" y="229321"/>
                  </a:cubicBezTo>
                  <a:close/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7B40FF-8704-8BEF-B012-5F372A503481}"/>
              </a:ext>
            </a:extLst>
          </p:cNvPr>
          <p:cNvSpPr txBox="1"/>
          <p:nvPr/>
        </p:nvSpPr>
        <p:spPr>
          <a:xfrm>
            <a:off x="2530591" y="4914064"/>
            <a:ext cx="53540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Build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8E1A3D-02BE-3FF8-424A-F58473E6786B}"/>
              </a:ext>
            </a:extLst>
          </p:cNvPr>
          <p:cNvSpPr txBox="1"/>
          <p:nvPr/>
        </p:nvSpPr>
        <p:spPr>
          <a:xfrm>
            <a:off x="4220717" y="4194975"/>
            <a:ext cx="2146421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 deployment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8A38D9-414C-A349-A4C5-D8C86D1B5D9D}"/>
              </a:ext>
            </a:extLst>
          </p:cNvPr>
          <p:cNvSpPr/>
          <p:nvPr/>
        </p:nvSpPr>
        <p:spPr>
          <a:xfrm>
            <a:off x="1224501" y="2665708"/>
            <a:ext cx="10622941" cy="3474550"/>
          </a:xfrm>
          <a:prstGeom prst="rect">
            <a:avLst/>
          </a:prstGeom>
          <a:noFill/>
          <a:ln w="12700">
            <a:solidFill>
              <a:srgbClr val="A165FF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8425"/>
                      <a:gd name="connsiteY0" fmla="*/ 0 h 903724"/>
                      <a:gd name="connsiteX1" fmla="*/ 642822 w 2678425"/>
                      <a:gd name="connsiteY1" fmla="*/ 0 h 903724"/>
                      <a:gd name="connsiteX2" fmla="*/ 1232076 w 2678425"/>
                      <a:gd name="connsiteY2" fmla="*/ 0 h 903724"/>
                      <a:gd name="connsiteX3" fmla="*/ 1955250 w 2678425"/>
                      <a:gd name="connsiteY3" fmla="*/ 0 h 903724"/>
                      <a:gd name="connsiteX4" fmla="*/ 2678425 w 2678425"/>
                      <a:gd name="connsiteY4" fmla="*/ 0 h 903724"/>
                      <a:gd name="connsiteX5" fmla="*/ 2678425 w 2678425"/>
                      <a:gd name="connsiteY5" fmla="*/ 442825 h 903724"/>
                      <a:gd name="connsiteX6" fmla="*/ 2678425 w 2678425"/>
                      <a:gd name="connsiteY6" fmla="*/ 903724 h 903724"/>
                      <a:gd name="connsiteX7" fmla="*/ 2008819 w 2678425"/>
                      <a:gd name="connsiteY7" fmla="*/ 903724 h 903724"/>
                      <a:gd name="connsiteX8" fmla="*/ 1285644 w 2678425"/>
                      <a:gd name="connsiteY8" fmla="*/ 903724 h 903724"/>
                      <a:gd name="connsiteX9" fmla="*/ 696391 w 2678425"/>
                      <a:gd name="connsiteY9" fmla="*/ 903724 h 903724"/>
                      <a:gd name="connsiteX10" fmla="*/ 0 w 2678425"/>
                      <a:gd name="connsiteY10" fmla="*/ 903724 h 903724"/>
                      <a:gd name="connsiteX11" fmla="*/ 0 w 2678425"/>
                      <a:gd name="connsiteY11" fmla="*/ 451862 h 903724"/>
                      <a:gd name="connsiteX12" fmla="*/ 0 w 2678425"/>
                      <a:gd name="connsiteY12" fmla="*/ 0 h 90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78425" h="903724" extrusionOk="0">
                        <a:moveTo>
                          <a:pt x="0" y="0"/>
                        </a:moveTo>
                        <a:cubicBezTo>
                          <a:pt x="153237" y="25035"/>
                          <a:pt x="483211" y="30017"/>
                          <a:pt x="642822" y="0"/>
                        </a:cubicBezTo>
                        <a:cubicBezTo>
                          <a:pt x="802433" y="-30017"/>
                          <a:pt x="1073009" y="11634"/>
                          <a:pt x="1232076" y="0"/>
                        </a:cubicBezTo>
                        <a:cubicBezTo>
                          <a:pt x="1391143" y="-11634"/>
                          <a:pt x="1704237" y="-16081"/>
                          <a:pt x="1955250" y="0"/>
                        </a:cubicBezTo>
                        <a:cubicBezTo>
                          <a:pt x="2206263" y="16081"/>
                          <a:pt x="2418529" y="22982"/>
                          <a:pt x="2678425" y="0"/>
                        </a:cubicBezTo>
                        <a:cubicBezTo>
                          <a:pt x="2658351" y="126817"/>
                          <a:pt x="2685873" y="310361"/>
                          <a:pt x="2678425" y="442825"/>
                        </a:cubicBezTo>
                        <a:cubicBezTo>
                          <a:pt x="2670977" y="575290"/>
                          <a:pt x="2684951" y="734375"/>
                          <a:pt x="2678425" y="903724"/>
                        </a:cubicBezTo>
                        <a:cubicBezTo>
                          <a:pt x="2502516" y="936873"/>
                          <a:pt x="2228709" y="878612"/>
                          <a:pt x="2008819" y="903724"/>
                        </a:cubicBezTo>
                        <a:cubicBezTo>
                          <a:pt x="1788929" y="928836"/>
                          <a:pt x="1450598" y="896516"/>
                          <a:pt x="1285644" y="903724"/>
                        </a:cubicBezTo>
                        <a:cubicBezTo>
                          <a:pt x="1120691" y="910932"/>
                          <a:pt x="885149" y="921903"/>
                          <a:pt x="696391" y="903724"/>
                        </a:cubicBezTo>
                        <a:cubicBezTo>
                          <a:pt x="507633" y="885545"/>
                          <a:pt x="238152" y="925343"/>
                          <a:pt x="0" y="903724"/>
                        </a:cubicBezTo>
                        <a:cubicBezTo>
                          <a:pt x="-8174" y="789214"/>
                          <a:pt x="-18311" y="629014"/>
                          <a:pt x="0" y="451862"/>
                        </a:cubicBezTo>
                        <a:cubicBezTo>
                          <a:pt x="18311" y="274710"/>
                          <a:pt x="20468" y="942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A16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Network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F949E6-B13E-07AA-7105-5F4DEFE015C5}"/>
              </a:ext>
            </a:extLst>
          </p:cNvPr>
          <p:cNvCxnSpPr>
            <a:cxnSpLocks/>
          </p:cNvCxnSpPr>
          <p:nvPr/>
        </p:nvCxnSpPr>
        <p:spPr>
          <a:xfrm>
            <a:off x="3745842" y="4529833"/>
            <a:ext cx="3244736" cy="117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20">
            <a:extLst>
              <a:ext uri="{FF2B5EF4-FFF2-40B4-BE49-F238E27FC236}">
                <a16:creationId xmlns:a16="http://schemas.microsoft.com/office/drawing/2014/main" id="{AA8854F9-722F-BBBB-BA76-B77567CE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224501" y="2665708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18">
            <a:extLst>
              <a:ext uri="{FF2B5EF4-FFF2-40B4-BE49-F238E27FC236}">
                <a16:creationId xmlns:a16="http://schemas.microsoft.com/office/drawing/2014/main" id="{85F6A315-BF60-A23E-313E-16D354F45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08" y="3619830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50">
            <a:extLst>
              <a:ext uri="{FF2B5EF4-FFF2-40B4-BE49-F238E27FC236}">
                <a16:creationId xmlns:a16="http://schemas.microsoft.com/office/drawing/2014/main" id="{99FDE3E8-AF69-9DF3-5B75-8623BC4FD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650" y="43631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14">
            <a:extLst>
              <a:ext uri="{FF2B5EF4-FFF2-40B4-BE49-F238E27FC236}">
                <a16:creationId xmlns:a16="http://schemas.microsoft.com/office/drawing/2014/main" id="{89AA85FA-DB96-B170-995E-BA219D59F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7674509" y="50969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989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193B-F7AB-8EC2-30F0-0C5A91DD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repositories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4A1D0-9B3E-D8AF-B4A6-0360FCBDC61D}"/>
              </a:ext>
            </a:extLst>
          </p:cNvPr>
          <p:cNvSpPr/>
          <p:nvPr/>
        </p:nvSpPr>
        <p:spPr>
          <a:xfrm>
            <a:off x="7211833" y="3127332"/>
            <a:ext cx="4522967" cy="2928766"/>
          </a:xfrm>
          <a:prstGeom prst="rect">
            <a:avLst/>
          </a:prstGeom>
          <a:noFill/>
          <a:ln w="19050">
            <a:solidFill>
              <a:srgbClr val="8FA7C4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Corporate datacenter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0EF37A-41C2-CA3F-747C-73F91CD51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14674" y="3106143"/>
            <a:ext cx="381000" cy="381000"/>
          </a:xfrm>
          <a:prstGeom prst="rect">
            <a:avLst/>
          </a:prstGeom>
        </p:spPr>
      </p:pic>
      <p:pic>
        <p:nvPicPr>
          <p:cNvPr id="8" name="Shape 205">
            <a:extLst>
              <a:ext uri="{FF2B5EF4-FFF2-40B4-BE49-F238E27FC236}">
                <a16:creationId xmlns:a16="http://schemas.microsoft.com/office/drawing/2014/main" id="{B0B9173C-E170-288D-FC47-49608F9CCEF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5797" y="4111758"/>
            <a:ext cx="9350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92D4B-83E2-6EEF-185D-A6193F4722ED}"/>
              </a:ext>
            </a:extLst>
          </p:cNvPr>
          <p:cNvSpPr/>
          <p:nvPr/>
        </p:nvSpPr>
        <p:spPr>
          <a:xfrm>
            <a:off x="8590666" y="3619830"/>
            <a:ext cx="1765300" cy="189825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Kubernetes Cluster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6E789D1-2D34-99E2-BE62-22B4BFE5A6E8}"/>
              </a:ext>
            </a:extLst>
          </p:cNvPr>
          <p:cNvGrpSpPr/>
          <p:nvPr/>
        </p:nvGrpSpPr>
        <p:grpSpPr>
          <a:xfrm>
            <a:off x="2251165" y="4111758"/>
            <a:ext cx="1220224" cy="780639"/>
            <a:chOff x="10205868" y="3278724"/>
            <a:chExt cx="1220224" cy="780639"/>
          </a:xfrm>
        </p:grpSpPr>
        <p:grpSp>
          <p:nvGrpSpPr>
            <p:cNvPr id="33" name="Graphic 19">
              <a:extLst>
                <a:ext uri="{FF2B5EF4-FFF2-40B4-BE49-F238E27FC236}">
                  <a16:creationId xmlns:a16="http://schemas.microsoft.com/office/drawing/2014/main" id="{E2BF33A4-8FF1-BA63-5ADD-287C0C8E1D2C}"/>
                </a:ext>
              </a:extLst>
            </p:cNvPr>
            <p:cNvGrpSpPr/>
            <p:nvPr/>
          </p:nvGrpSpPr>
          <p:grpSpPr>
            <a:xfrm>
              <a:off x="10787394" y="3413391"/>
              <a:ext cx="154593" cy="372448"/>
              <a:chOff x="9885449" y="3314372"/>
              <a:chExt cx="154593" cy="372448"/>
            </a:xfrm>
            <a:noFill/>
          </p:grpSpPr>
          <p:sp>
            <p:nvSpPr>
              <p:cNvPr id="41" name="Freeform: Shape 8">
                <a:extLst>
                  <a:ext uri="{FF2B5EF4-FFF2-40B4-BE49-F238E27FC236}">
                    <a16:creationId xmlns:a16="http://schemas.microsoft.com/office/drawing/2014/main" id="{82C5F563-9B49-FA35-1F46-D7F3B7552436}"/>
                  </a:ext>
                </a:extLst>
              </p:cNvPr>
              <p:cNvSpPr/>
              <p:nvPr/>
            </p:nvSpPr>
            <p:spPr>
              <a:xfrm rot="-10800000">
                <a:off x="9885449" y="3314372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Freeform: Shape 9">
                <a:extLst>
                  <a:ext uri="{FF2B5EF4-FFF2-40B4-BE49-F238E27FC236}">
                    <a16:creationId xmlns:a16="http://schemas.microsoft.com/office/drawing/2014/main" id="{665A2EAA-93F6-45A0-7E6A-144775B7BF17}"/>
                  </a:ext>
                </a:extLst>
              </p:cNvPr>
              <p:cNvSpPr/>
              <p:nvPr/>
            </p:nvSpPr>
            <p:spPr>
              <a:xfrm rot="-10800000">
                <a:off x="9885449" y="3532227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34" name="Freeform: Shape 10">
              <a:extLst>
                <a:ext uri="{FF2B5EF4-FFF2-40B4-BE49-F238E27FC236}">
                  <a16:creationId xmlns:a16="http://schemas.microsoft.com/office/drawing/2014/main" id="{2708FEC0-A509-6575-4833-E1F02C839AEF}"/>
                </a:ext>
              </a:extLst>
            </p:cNvPr>
            <p:cNvSpPr/>
            <p:nvPr/>
          </p:nvSpPr>
          <p:spPr>
            <a:xfrm rot="10800000">
              <a:off x="10566930" y="3413391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reeform: Shape 11">
              <a:extLst>
                <a:ext uri="{FF2B5EF4-FFF2-40B4-BE49-F238E27FC236}">
                  <a16:creationId xmlns:a16="http://schemas.microsoft.com/office/drawing/2014/main" id="{B76AE379-C86A-D7CF-186E-94045AE48422}"/>
                </a:ext>
              </a:extLst>
            </p:cNvPr>
            <p:cNvSpPr/>
            <p:nvPr/>
          </p:nvSpPr>
          <p:spPr>
            <a:xfrm rot="10800000">
              <a:off x="10566930" y="3631246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reeform: Shape 12">
              <a:extLst>
                <a:ext uri="{FF2B5EF4-FFF2-40B4-BE49-F238E27FC236}">
                  <a16:creationId xmlns:a16="http://schemas.microsoft.com/office/drawing/2014/main" id="{AEB158CB-0E84-3C25-D0E7-D501A8F8C495}"/>
                </a:ext>
              </a:extLst>
            </p:cNvPr>
            <p:cNvSpPr/>
            <p:nvPr/>
          </p:nvSpPr>
          <p:spPr>
            <a:xfrm>
              <a:off x="10358169" y="3330677"/>
              <a:ext cx="793291" cy="543253"/>
            </a:xfrm>
            <a:custGeom>
              <a:avLst/>
              <a:gdLst>
                <a:gd name="connsiteX0" fmla="*/ 793292 w 793291"/>
                <a:gd name="connsiteY0" fmla="*/ 182271 h 543253"/>
                <a:gd name="connsiteX1" fmla="*/ 793292 w 793291"/>
                <a:gd name="connsiteY1" fmla="*/ 22062 h 543253"/>
                <a:gd name="connsiteX2" fmla="*/ 771230 w 793291"/>
                <a:gd name="connsiteY2" fmla="*/ 0 h 543253"/>
                <a:gd name="connsiteX3" fmla="*/ 22062 w 793291"/>
                <a:gd name="connsiteY3" fmla="*/ 0 h 543253"/>
                <a:gd name="connsiteX4" fmla="*/ 0 w 793291"/>
                <a:gd name="connsiteY4" fmla="*/ 22062 h 543253"/>
                <a:gd name="connsiteX5" fmla="*/ 0 w 793291"/>
                <a:gd name="connsiteY5" fmla="*/ 521191 h 543253"/>
                <a:gd name="connsiteX6" fmla="*/ 22062 w 793291"/>
                <a:gd name="connsiteY6" fmla="*/ 543253 h 543253"/>
                <a:gd name="connsiteX7" fmla="*/ 626362 w 793291"/>
                <a:gd name="connsiteY7" fmla="*/ 543253 h 54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3291" h="543253">
                  <a:moveTo>
                    <a:pt x="793292" y="182271"/>
                  </a:moveTo>
                  <a:lnTo>
                    <a:pt x="793292" y="22062"/>
                  </a:lnTo>
                  <a:cubicBezTo>
                    <a:pt x="793292" y="9877"/>
                    <a:pt x="783415" y="0"/>
                    <a:pt x="771230" y="0"/>
                  </a:cubicBezTo>
                  <a:lnTo>
                    <a:pt x="22062" y="0"/>
                  </a:lnTo>
                  <a:cubicBezTo>
                    <a:pt x="9877" y="0"/>
                    <a:pt x="0" y="9877"/>
                    <a:pt x="0" y="22062"/>
                  </a:cubicBezTo>
                  <a:lnTo>
                    <a:pt x="0" y="521191"/>
                  </a:lnTo>
                  <a:cubicBezTo>
                    <a:pt x="0" y="533377"/>
                    <a:pt x="9877" y="543253"/>
                    <a:pt x="22062" y="543253"/>
                  </a:cubicBezTo>
                  <a:lnTo>
                    <a:pt x="626362" y="543253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7E80C511-0B09-CD2D-9561-DAD091C8166D}"/>
                </a:ext>
              </a:extLst>
            </p:cNvPr>
            <p:cNvSpPr/>
            <p:nvPr/>
          </p:nvSpPr>
          <p:spPr>
            <a:xfrm>
              <a:off x="10301155" y="3278724"/>
              <a:ext cx="903682" cy="658625"/>
            </a:xfrm>
            <a:custGeom>
              <a:avLst/>
              <a:gdLst>
                <a:gd name="connsiteX0" fmla="*/ 903682 w 903682"/>
                <a:gd name="connsiteY0" fmla="*/ 237149 h 658625"/>
                <a:gd name="connsiteX1" fmla="*/ 903682 w 903682"/>
                <a:gd name="connsiteY1" fmla="*/ 22062 h 658625"/>
                <a:gd name="connsiteX2" fmla="*/ 881778 w 903682"/>
                <a:gd name="connsiteY2" fmla="*/ 0 h 658625"/>
                <a:gd name="connsiteX3" fmla="*/ 881699 w 903682"/>
                <a:gd name="connsiteY3" fmla="*/ 0 h 658625"/>
                <a:gd name="connsiteX4" fmla="*/ 21983 w 903682"/>
                <a:gd name="connsiteY4" fmla="*/ 0 h 658625"/>
                <a:gd name="connsiteX5" fmla="*/ 0 w 903682"/>
                <a:gd name="connsiteY5" fmla="*/ 22062 h 658625"/>
                <a:gd name="connsiteX6" fmla="*/ 0 w 903682"/>
                <a:gd name="connsiteY6" fmla="*/ 636563 h 658625"/>
                <a:gd name="connsiteX7" fmla="*/ 21983 w 903682"/>
                <a:gd name="connsiteY7" fmla="*/ 658625 h 658625"/>
                <a:gd name="connsiteX8" fmla="*/ 651034 w 903682"/>
                <a:gd name="connsiteY8" fmla="*/ 658625 h 65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682" h="658625">
                  <a:moveTo>
                    <a:pt x="903682" y="237149"/>
                  </a:moveTo>
                  <a:lnTo>
                    <a:pt x="903682" y="22062"/>
                  </a:lnTo>
                  <a:cubicBezTo>
                    <a:pt x="903730" y="9922"/>
                    <a:pt x="893916" y="43"/>
                    <a:pt x="881778" y="0"/>
                  </a:cubicBezTo>
                  <a:cubicBezTo>
                    <a:pt x="881754" y="0"/>
                    <a:pt x="881723" y="0"/>
                    <a:pt x="881699" y="0"/>
                  </a:cubicBezTo>
                  <a:lnTo>
                    <a:pt x="21983" y="0"/>
                  </a:lnTo>
                  <a:cubicBezTo>
                    <a:pt x="9829" y="43"/>
                    <a:pt x="0" y="9908"/>
                    <a:pt x="0" y="22062"/>
                  </a:cubicBezTo>
                  <a:lnTo>
                    <a:pt x="0" y="636563"/>
                  </a:lnTo>
                  <a:cubicBezTo>
                    <a:pt x="0" y="648717"/>
                    <a:pt x="9829" y="658578"/>
                    <a:pt x="21983" y="658625"/>
                  </a:cubicBezTo>
                  <a:lnTo>
                    <a:pt x="651034" y="658625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FDB1BBAD-2B27-4DB3-C87E-3F69AF8167CE}"/>
                </a:ext>
              </a:extLst>
            </p:cNvPr>
            <p:cNvSpPr/>
            <p:nvPr/>
          </p:nvSpPr>
          <p:spPr>
            <a:xfrm>
              <a:off x="10205868" y="3937349"/>
              <a:ext cx="718723" cy="80262"/>
            </a:xfrm>
            <a:custGeom>
              <a:avLst/>
              <a:gdLst>
                <a:gd name="connsiteX0" fmla="*/ 718723 w 718723"/>
                <a:gd name="connsiteY0" fmla="*/ 80262 h 80262"/>
                <a:gd name="connsiteX1" fmla="*/ 64605 w 718723"/>
                <a:gd name="connsiteY1" fmla="*/ 80262 h 80262"/>
                <a:gd name="connsiteX2" fmla="*/ 0 w 718723"/>
                <a:gd name="connsiteY2" fmla="*/ 52269 h 80262"/>
                <a:gd name="connsiteX3" fmla="*/ 0 w 718723"/>
                <a:gd name="connsiteY3" fmla="*/ 0 h 80262"/>
                <a:gd name="connsiteX4" fmla="*/ 105171 w 718723"/>
                <a:gd name="connsiteY4" fmla="*/ 0 h 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723" h="80262">
                  <a:moveTo>
                    <a:pt x="718723" y="80262"/>
                  </a:moveTo>
                  <a:lnTo>
                    <a:pt x="64605" y="80262"/>
                  </a:lnTo>
                  <a:cubicBezTo>
                    <a:pt x="64605" y="80262"/>
                    <a:pt x="17871" y="80737"/>
                    <a:pt x="0" y="52269"/>
                  </a:cubicBezTo>
                  <a:lnTo>
                    <a:pt x="0" y="0"/>
                  </a:lnTo>
                  <a:lnTo>
                    <a:pt x="105171" y="0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2EE43DAF-A8D0-D245-5572-7D5CEF2DFA3B}"/>
                </a:ext>
              </a:extLst>
            </p:cNvPr>
            <p:cNvSpPr/>
            <p:nvPr/>
          </p:nvSpPr>
          <p:spPr>
            <a:xfrm>
              <a:off x="11078948" y="3570910"/>
              <a:ext cx="251778" cy="251778"/>
            </a:xfrm>
            <a:custGeom>
              <a:avLst/>
              <a:gdLst>
                <a:gd name="connsiteX0" fmla="*/ 251778 w 251778"/>
                <a:gd name="connsiteY0" fmla="*/ 125968 h 251778"/>
                <a:gd name="connsiteX1" fmla="*/ 125968 w 251778"/>
                <a:gd name="connsiteY1" fmla="*/ 0 h 251778"/>
                <a:gd name="connsiteX2" fmla="*/ 0 w 251778"/>
                <a:gd name="connsiteY2" fmla="*/ 125810 h 251778"/>
                <a:gd name="connsiteX3" fmla="*/ 125810 w 251778"/>
                <a:gd name="connsiteY3" fmla="*/ 251779 h 251778"/>
                <a:gd name="connsiteX4" fmla="*/ 125889 w 251778"/>
                <a:gd name="connsiteY4" fmla="*/ 251779 h 251778"/>
                <a:gd name="connsiteX5" fmla="*/ 251778 w 251778"/>
                <a:gd name="connsiteY5" fmla="*/ 125968 h 25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778" h="251778">
                  <a:moveTo>
                    <a:pt x="251778" y="125968"/>
                  </a:moveTo>
                  <a:cubicBezTo>
                    <a:pt x="251826" y="56441"/>
                    <a:pt x="195492" y="44"/>
                    <a:pt x="125968" y="0"/>
                  </a:cubicBezTo>
                  <a:cubicBezTo>
                    <a:pt x="56445" y="-43"/>
                    <a:pt x="47" y="56283"/>
                    <a:pt x="0" y="125810"/>
                  </a:cubicBezTo>
                  <a:cubicBezTo>
                    <a:pt x="-48" y="195334"/>
                    <a:pt x="56286" y="251731"/>
                    <a:pt x="125810" y="251779"/>
                  </a:cubicBezTo>
                  <a:cubicBezTo>
                    <a:pt x="125834" y="251779"/>
                    <a:pt x="125865" y="251779"/>
                    <a:pt x="125889" y="251779"/>
                  </a:cubicBezTo>
                  <a:cubicBezTo>
                    <a:pt x="195381" y="251779"/>
                    <a:pt x="251731" y="195460"/>
                    <a:pt x="251778" y="125968"/>
                  </a:cubicBezTo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FB168F89-1BC2-9010-684E-E7E3912882CD}"/>
                </a:ext>
              </a:extLst>
            </p:cNvPr>
            <p:cNvSpPr/>
            <p:nvPr/>
          </p:nvSpPr>
          <p:spPr>
            <a:xfrm>
              <a:off x="10983656" y="3830043"/>
              <a:ext cx="442436" cy="229320"/>
            </a:xfrm>
            <a:custGeom>
              <a:avLst/>
              <a:gdLst>
                <a:gd name="connsiteX0" fmla="*/ 442436 w 442436"/>
                <a:gd name="connsiteY0" fmla="*/ 229321 h 229320"/>
                <a:gd name="connsiteX1" fmla="*/ 5 w 442436"/>
                <a:gd name="connsiteY1" fmla="*/ 229321 h 229320"/>
                <a:gd name="connsiteX2" fmla="*/ 107865 w 442436"/>
                <a:gd name="connsiteY2" fmla="*/ 32342 h 229320"/>
                <a:gd name="connsiteX3" fmla="*/ 221181 w 442436"/>
                <a:gd name="connsiteY3" fmla="*/ 0 h 229320"/>
                <a:gd name="connsiteX4" fmla="*/ 442436 w 442436"/>
                <a:gd name="connsiteY4" fmla="*/ 229321 h 22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36" h="229320">
                  <a:moveTo>
                    <a:pt x="442436" y="229321"/>
                  </a:moveTo>
                  <a:lnTo>
                    <a:pt x="5" y="229321"/>
                  </a:lnTo>
                  <a:cubicBezTo>
                    <a:pt x="-540" y="149422"/>
                    <a:pt x="40255" y="74917"/>
                    <a:pt x="107865" y="32342"/>
                  </a:cubicBezTo>
                  <a:cubicBezTo>
                    <a:pt x="141868" y="11181"/>
                    <a:pt x="181129" y="-24"/>
                    <a:pt x="221181" y="0"/>
                  </a:cubicBezTo>
                  <a:cubicBezTo>
                    <a:pt x="343433" y="0"/>
                    <a:pt x="442436" y="102641"/>
                    <a:pt x="442436" y="229321"/>
                  </a:cubicBezTo>
                  <a:close/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7B40FF-8704-8BEF-B012-5F372A503481}"/>
              </a:ext>
            </a:extLst>
          </p:cNvPr>
          <p:cNvSpPr txBox="1"/>
          <p:nvPr/>
        </p:nvSpPr>
        <p:spPr>
          <a:xfrm>
            <a:off x="2530591" y="4914064"/>
            <a:ext cx="53540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Build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AFF4C24-3D10-7036-668B-F3A1FE5CD730}"/>
              </a:ext>
            </a:extLst>
          </p:cNvPr>
          <p:cNvCxnSpPr>
            <a:cxnSpLocks/>
          </p:cNvCxnSpPr>
          <p:nvPr/>
        </p:nvCxnSpPr>
        <p:spPr>
          <a:xfrm rot="5400000">
            <a:off x="8821580" y="2954768"/>
            <a:ext cx="1047603" cy="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48E1A3D-02BE-3FF8-424A-F58473E6786B}"/>
              </a:ext>
            </a:extLst>
          </p:cNvPr>
          <p:cNvSpPr txBox="1"/>
          <p:nvPr/>
        </p:nvSpPr>
        <p:spPr>
          <a:xfrm>
            <a:off x="9441553" y="2750626"/>
            <a:ext cx="570669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8A38D9-414C-A349-A4C5-D8C86D1B5D9D}"/>
              </a:ext>
            </a:extLst>
          </p:cNvPr>
          <p:cNvSpPr/>
          <p:nvPr/>
        </p:nvSpPr>
        <p:spPr>
          <a:xfrm>
            <a:off x="1224501" y="2665708"/>
            <a:ext cx="10622941" cy="3474550"/>
          </a:xfrm>
          <a:prstGeom prst="rect">
            <a:avLst/>
          </a:prstGeom>
          <a:noFill/>
          <a:ln w="12700">
            <a:solidFill>
              <a:srgbClr val="A165FF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8425"/>
                      <a:gd name="connsiteY0" fmla="*/ 0 h 903724"/>
                      <a:gd name="connsiteX1" fmla="*/ 642822 w 2678425"/>
                      <a:gd name="connsiteY1" fmla="*/ 0 h 903724"/>
                      <a:gd name="connsiteX2" fmla="*/ 1232076 w 2678425"/>
                      <a:gd name="connsiteY2" fmla="*/ 0 h 903724"/>
                      <a:gd name="connsiteX3" fmla="*/ 1955250 w 2678425"/>
                      <a:gd name="connsiteY3" fmla="*/ 0 h 903724"/>
                      <a:gd name="connsiteX4" fmla="*/ 2678425 w 2678425"/>
                      <a:gd name="connsiteY4" fmla="*/ 0 h 903724"/>
                      <a:gd name="connsiteX5" fmla="*/ 2678425 w 2678425"/>
                      <a:gd name="connsiteY5" fmla="*/ 442825 h 903724"/>
                      <a:gd name="connsiteX6" fmla="*/ 2678425 w 2678425"/>
                      <a:gd name="connsiteY6" fmla="*/ 903724 h 903724"/>
                      <a:gd name="connsiteX7" fmla="*/ 2008819 w 2678425"/>
                      <a:gd name="connsiteY7" fmla="*/ 903724 h 903724"/>
                      <a:gd name="connsiteX8" fmla="*/ 1285644 w 2678425"/>
                      <a:gd name="connsiteY8" fmla="*/ 903724 h 903724"/>
                      <a:gd name="connsiteX9" fmla="*/ 696391 w 2678425"/>
                      <a:gd name="connsiteY9" fmla="*/ 903724 h 903724"/>
                      <a:gd name="connsiteX10" fmla="*/ 0 w 2678425"/>
                      <a:gd name="connsiteY10" fmla="*/ 903724 h 903724"/>
                      <a:gd name="connsiteX11" fmla="*/ 0 w 2678425"/>
                      <a:gd name="connsiteY11" fmla="*/ 451862 h 903724"/>
                      <a:gd name="connsiteX12" fmla="*/ 0 w 2678425"/>
                      <a:gd name="connsiteY12" fmla="*/ 0 h 90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78425" h="903724" extrusionOk="0">
                        <a:moveTo>
                          <a:pt x="0" y="0"/>
                        </a:moveTo>
                        <a:cubicBezTo>
                          <a:pt x="153237" y="25035"/>
                          <a:pt x="483211" y="30017"/>
                          <a:pt x="642822" y="0"/>
                        </a:cubicBezTo>
                        <a:cubicBezTo>
                          <a:pt x="802433" y="-30017"/>
                          <a:pt x="1073009" y="11634"/>
                          <a:pt x="1232076" y="0"/>
                        </a:cubicBezTo>
                        <a:cubicBezTo>
                          <a:pt x="1391143" y="-11634"/>
                          <a:pt x="1704237" y="-16081"/>
                          <a:pt x="1955250" y="0"/>
                        </a:cubicBezTo>
                        <a:cubicBezTo>
                          <a:pt x="2206263" y="16081"/>
                          <a:pt x="2418529" y="22982"/>
                          <a:pt x="2678425" y="0"/>
                        </a:cubicBezTo>
                        <a:cubicBezTo>
                          <a:pt x="2658351" y="126817"/>
                          <a:pt x="2685873" y="310361"/>
                          <a:pt x="2678425" y="442825"/>
                        </a:cubicBezTo>
                        <a:cubicBezTo>
                          <a:pt x="2670977" y="575290"/>
                          <a:pt x="2684951" y="734375"/>
                          <a:pt x="2678425" y="903724"/>
                        </a:cubicBezTo>
                        <a:cubicBezTo>
                          <a:pt x="2502516" y="936873"/>
                          <a:pt x="2228709" y="878612"/>
                          <a:pt x="2008819" y="903724"/>
                        </a:cubicBezTo>
                        <a:cubicBezTo>
                          <a:pt x="1788929" y="928836"/>
                          <a:pt x="1450598" y="896516"/>
                          <a:pt x="1285644" y="903724"/>
                        </a:cubicBezTo>
                        <a:cubicBezTo>
                          <a:pt x="1120691" y="910932"/>
                          <a:pt x="885149" y="921903"/>
                          <a:pt x="696391" y="903724"/>
                        </a:cubicBezTo>
                        <a:cubicBezTo>
                          <a:pt x="507633" y="885545"/>
                          <a:pt x="238152" y="925343"/>
                          <a:pt x="0" y="903724"/>
                        </a:cubicBezTo>
                        <a:cubicBezTo>
                          <a:pt x="-8174" y="789214"/>
                          <a:pt x="-18311" y="629014"/>
                          <a:pt x="0" y="451862"/>
                        </a:cubicBezTo>
                        <a:cubicBezTo>
                          <a:pt x="18311" y="274710"/>
                          <a:pt x="20468" y="942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A16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Network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86CEF2E-9E66-27E6-D1CB-219E41CB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728" y="-420737"/>
            <a:ext cx="3382771" cy="352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B67AC8-DC26-4F1D-BC2E-2BF9D0A81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236" y="1414859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A509CF7-8A34-8E78-C03A-48AC5662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213" y="608651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297D2FD-CD68-DB87-EF1B-C6741BF2F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380" y="1414859"/>
            <a:ext cx="97504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CF949E6-B13E-07AA-7105-5F4DEFE015C5}"/>
              </a:ext>
            </a:extLst>
          </p:cNvPr>
          <p:cNvCxnSpPr>
            <a:cxnSpLocks/>
          </p:cNvCxnSpPr>
          <p:nvPr/>
        </p:nvCxnSpPr>
        <p:spPr>
          <a:xfrm>
            <a:off x="3745842" y="4529833"/>
            <a:ext cx="3244736" cy="11743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20">
            <a:extLst>
              <a:ext uri="{FF2B5EF4-FFF2-40B4-BE49-F238E27FC236}">
                <a16:creationId xmlns:a16="http://schemas.microsoft.com/office/drawing/2014/main" id="{AA8854F9-722F-BBBB-BA76-B77567CE3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1224501" y="2665708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CA8AB-504E-6246-E4C7-45EB4EE9B73B}"/>
              </a:ext>
            </a:extLst>
          </p:cNvPr>
          <p:cNvSpPr txBox="1"/>
          <p:nvPr/>
        </p:nvSpPr>
        <p:spPr>
          <a:xfrm>
            <a:off x="4220717" y="4194975"/>
            <a:ext cx="2146421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 deployment</a:t>
            </a:r>
          </a:p>
        </p:txBody>
      </p:sp>
    </p:spTree>
    <p:extLst>
      <p:ext uri="{BB962C8B-B14F-4D97-AF65-F5344CB8AC3E}">
        <p14:creationId xmlns:p14="http://schemas.microsoft.com/office/powerpoint/2010/main" val="844319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193B-F7AB-8EC2-30F0-0C5A91DD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repositories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4A1D0-9B3E-D8AF-B4A6-0360FCBDC61D}"/>
              </a:ext>
            </a:extLst>
          </p:cNvPr>
          <p:cNvSpPr/>
          <p:nvPr/>
        </p:nvSpPr>
        <p:spPr>
          <a:xfrm>
            <a:off x="7211833" y="1555514"/>
            <a:ext cx="4522967" cy="4500584"/>
          </a:xfrm>
          <a:prstGeom prst="rect">
            <a:avLst/>
          </a:prstGeom>
          <a:noFill/>
          <a:ln w="19050">
            <a:solidFill>
              <a:srgbClr val="8FA7C4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Corporate datacenter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0EF37A-41C2-CA3F-747C-73F91CD5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211833" y="1555514"/>
            <a:ext cx="381000" cy="381000"/>
          </a:xfrm>
          <a:prstGeom prst="rect">
            <a:avLst/>
          </a:prstGeom>
        </p:spPr>
      </p:pic>
      <p:pic>
        <p:nvPicPr>
          <p:cNvPr id="8" name="Shape 205">
            <a:extLst>
              <a:ext uri="{FF2B5EF4-FFF2-40B4-BE49-F238E27FC236}">
                <a16:creationId xmlns:a16="http://schemas.microsoft.com/office/drawing/2014/main" id="{B0B9173C-E170-288D-FC47-49608F9CCEF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5797" y="4111758"/>
            <a:ext cx="9350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92D4B-83E2-6EEF-185D-A6193F4722ED}"/>
              </a:ext>
            </a:extLst>
          </p:cNvPr>
          <p:cNvSpPr/>
          <p:nvPr/>
        </p:nvSpPr>
        <p:spPr>
          <a:xfrm>
            <a:off x="8590666" y="3619830"/>
            <a:ext cx="1765300" cy="189825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Kubernetes Cluster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0BFCEF-5844-9159-42D2-8E3C9938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01" y="2530159"/>
            <a:ext cx="689997" cy="6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04EDFF-936C-B178-21F9-BB6B983EA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1" y="2530158"/>
            <a:ext cx="529480" cy="6903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2DCFBB-C700-A0C1-A9F0-5264958592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627" y="2505776"/>
            <a:ext cx="626429" cy="6899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C38334-6C24-30C1-0A11-4123167F03DC}"/>
              </a:ext>
            </a:extLst>
          </p:cNvPr>
          <p:cNvSpPr/>
          <p:nvPr/>
        </p:nvSpPr>
        <p:spPr>
          <a:xfrm>
            <a:off x="7592833" y="2149120"/>
            <a:ext cx="1765300" cy="1406327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Repository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59FF6B-512A-A7D3-8627-EFC620049B42}"/>
              </a:ext>
            </a:extLst>
          </p:cNvPr>
          <p:cNvCxnSpPr>
            <a:cxnSpLocks/>
          </p:cNvCxnSpPr>
          <p:nvPr/>
        </p:nvCxnSpPr>
        <p:spPr>
          <a:xfrm flipH="1">
            <a:off x="9473316" y="2852284"/>
            <a:ext cx="1054211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CC3D62-E1A2-CD1D-AA67-5D28E4AEEDC1}"/>
              </a:ext>
            </a:extLst>
          </p:cNvPr>
          <p:cNvSpPr txBox="1"/>
          <p:nvPr/>
        </p:nvSpPr>
        <p:spPr>
          <a:xfrm>
            <a:off x="9835850" y="2524794"/>
            <a:ext cx="386324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799318C-7763-9380-BEEE-20E69C39B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24" y="4063423"/>
            <a:ext cx="567303" cy="68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E0895E-4F2D-6F00-2150-A3E82DCF69E3}"/>
              </a:ext>
            </a:extLst>
          </p:cNvPr>
          <p:cNvCxnSpPr>
            <a:cxnSpLocks/>
          </p:cNvCxnSpPr>
          <p:nvPr/>
        </p:nvCxnSpPr>
        <p:spPr>
          <a:xfrm flipV="1">
            <a:off x="3564006" y="4508921"/>
            <a:ext cx="990094" cy="7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F8E1322-431D-E9FD-6AEA-1E7A7A04730F}"/>
              </a:ext>
            </a:extLst>
          </p:cNvPr>
          <p:cNvSpPr txBox="1"/>
          <p:nvPr/>
        </p:nvSpPr>
        <p:spPr>
          <a:xfrm>
            <a:off x="3788718" y="4201144"/>
            <a:ext cx="386324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Scan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C9010A12-E800-9EB2-0FD8-FDDAF3BE3BB9}"/>
              </a:ext>
            </a:extLst>
          </p:cNvPr>
          <p:cNvCxnSpPr>
            <a:cxnSpLocks/>
          </p:cNvCxnSpPr>
          <p:nvPr/>
        </p:nvCxnSpPr>
        <p:spPr>
          <a:xfrm flipV="1">
            <a:off x="5468570" y="2961568"/>
            <a:ext cx="1985641" cy="1553400"/>
          </a:xfrm>
          <a:prstGeom prst="bentConnector3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058ED6-C8F5-536E-8466-47C7091BFDFD}"/>
              </a:ext>
            </a:extLst>
          </p:cNvPr>
          <p:cNvSpPr txBox="1"/>
          <p:nvPr/>
        </p:nvSpPr>
        <p:spPr>
          <a:xfrm>
            <a:off x="5698826" y="4184329"/>
            <a:ext cx="43762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Store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AFF4C24-3D10-7036-668B-F3A1FE5CD7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06841" y="3824617"/>
            <a:ext cx="906842" cy="581840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48E1A3D-02BE-3FF8-424A-F58473E6786B}"/>
              </a:ext>
            </a:extLst>
          </p:cNvPr>
          <p:cNvSpPr txBox="1"/>
          <p:nvPr/>
        </p:nvSpPr>
        <p:spPr>
          <a:xfrm>
            <a:off x="7777011" y="4568957"/>
            <a:ext cx="570669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8A38D9-414C-A349-A4C5-D8C86D1B5D9D}"/>
              </a:ext>
            </a:extLst>
          </p:cNvPr>
          <p:cNvSpPr/>
          <p:nvPr/>
        </p:nvSpPr>
        <p:spPr>
          <a:xfrm>
            <a:off x="1969826" y="1465161"/>
            <a:ext cx="9877616" cy="4675097"/>
          </a:xfrm>
          <a:prstGeom prst="rect">
            <a:avLst/>
          </a:prstGeom>
          <a:noFill/>
          <a:ln w="12700">
            <a:solidFill>
              <a:srgbClr val="A165FF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8425"/>
                      <a:gd name="connsiteY0" fmla="*/ 0 h 903724"/>
                      <a:gd name="connsiteX1" fmla="*/ 642822 w 2678425"/>
                      <a:gd name="connsiteY1" fmla="*/ 0 h 903724"/>
                      <a:gd name="connsiteX2" fmla="*/ 1232076 w 2678425"/>
                      <a:gd name="connsiteY2" fmla="*/ 0 h 903724"/>
                      <a:gd name="connsiteX3" fmla="*/ 1955250 w 2678425"/>
                      <a:gd name="connsiteY3" fmla="*/ 0 h 903724"/>
                      <a:gd name="connsiteX4" fmla="*/ 2678425 w 2678425"/>
                      <a:gd name="connsiteY4" fmla="*/ 0 h 903724"/>
                      <a:gd name="connsiteX5" fmla="*/ 2678425 w 2678425"/>
                      <a:gd name="connsiteY5" fmla="*/ 442825 h 903724"/>
                      <a:gd name="connsiteX6" fmla="*/ 2678425 w 2678425"/>
                      <a:gd name="connsiteY6" fmla="*/ 903724 h 903724"/>
                      <a:gd name="connsiteX7" fmla="*/ 2008819 w 2678425"/>
                      <a:gd name="connsiteY7" fmla="*/ 903724 h 903724"/>
                      <a:gd name="connsiteX8" fmla="*/ 1285644 w 2678425"/>
                      <a:gd name="connsiteY8" fmla="*/ 903724 h 903724"/>
                      <a:gd name="connsiteX9" fmla="*/ 696391 w 2678425"/>
                      <a:gd name="connsiteY9" fmla="*/ 903724 h 903724"/>
                      <a:gd name="connsiteX10" fmla="*/ 0 w 2678425"/>
                      <a:gd name="connsiteY10" fmla="*/ 903724 h 903724"/>
                      <a:gd name="connsiteX11" fmla="*/ 0 w 2678425"/>
                      <a:gd name="connsiteY11" fmla="*/ 451862 h 903724"/>
                      <a:gd name="connsiteX12" fmla="*/ 0 w 2678425"/>
                      <a:gd name="connsiteY12" fmla="*/ 0 h 90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78425" h="903724" extrusionOk="0">
                        <a:moveTo>
                          <a:pt x="0" y="0"/>
                        </a:moveTo>
                        <a:cubicBezTo>
                          <a:pt x="153237" y="25035"/>
                          <a:pt x="483211" y="30017"/>
                          <a:pt x="642822" y="0"/>
                        </a:cubicBezTo>
                        <a:cubicBezTo>
                          <a:pt x="802433" y="-30017"/>
                          <a:pt x="1073009" y="11634"/>
                          <a:pt x="1232076" y="0"/>
                        </a:cubicBezTo>
                        <a:cubicBezTo>
                          <a:pt x="1391143" y="-11634"/>
                          <a:pt x="1704237" y="-16081"/>
                          <a:pt x="1955250" y="0"/>
                        </a:cubicBezTo>
                        <a:cubicBezTo>
                          <a:pt x="2206263" y="16081"/>
                          <a:pt x="2418529" y="22982"/>
                          <a:pt x="2678425" y="0"/>
                        </a:cubicBezTo>
                        <a:cubicBezTo>
                          <a:pt x="2658351" y="126817"/>
                          <a:pt x="2685873" y="310361"/>
                          <a:pt x="2678425" y="442825"/>
                        </a:cubicBezTo>
                        <a:cubicBezTo>
                          <a:pt x="2670977" y="575290"/>
                          <a:pt x="2684951" y="734375"/>
                          <a:pt x="2678425" y="903724"/>
                        </a:cubicBezTo>
                        <a:cubicBezTo>
                          <a:pt x="2502516" y="936873"/>
                          <a:pt x="2228709" y="878612"/>
                          <a:pt x="2008819" y="903724"/>
                        </a:cubicBezTo>
                        <a:cubicBezTo>
                          <a:pt x="1788929" y="928836"/>
                          <a:pt x="1450598" y="896516"/>
                          <a:pt x="1285644" y="903724"/>
                        </a:cubicBezTo>
                        <a:cubicBezTo>
                          <a:pt x="1120691" y="910932"/>
                          <a:pt x="885149" y="921903"/>
                          <a:pt x="696391" y="903724"/>
                        </a:cubicBezTo>
                        <a:cubicBezTo>
                          <a:pt x="507633" y="885545"/>
                          <a:pt x="238152" y="925343"/>
                          <a:pt x="0" y="903724"/>
                        </a:cubicBezTo>
                        <a:cubicBezTo>
                          <a:pt x="-8174" y="789214"/>
                          <a:pt x="-18311" y="629014"/>
                          <a:pt x="0" y="451862"/>
                        </a:cubicBezTo>
                        <a:cubicBezTo>
                          <a:pt x="18311" y="274710"/>
                          <a:pt x="20468" y="942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A16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Network</a:t>
            </a:r>
          </a:p>
        </p:txBody>
      </p:sp>
      <p:pic>
        <p:nvPicPr>
          <p:cNvPr id="3" name="Graphic 20">
            <a:extLst>
              <a:ext uri="{FF2B5EF4-FFF2-40B4-BE49-F238E27FC236}">
                <a16:creationId xmlns:a16="http://schemas.microsoft.com/office/drawing/2014/main" id="{9CE2FF4D-1A1B-B879-08C3-13C0C9933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1982306" y="1468477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3860B5-6F1B-0065-215F-70FAD760440C}"/>
              </a:ext>
            </a:extLst>
          </p:cNvPr>
          <p:cNvGrpSpPr/>
          <p:nvPr/>
        </p:nvGrpSpPr>
        <p:grpSpPr>
          <a:xfrm>
            <a:off x="2251165" y="4111758"/>
            <a:ext cx="1220224" cy="780639"/>
            <a:chOff x="10205868" y="3278724"/>
            <a:chExt cx="1220224" cy="780639"/>
          </a:xfrm>
        </p:grpSpPr>
        <p:grpSp>
          <p:nvGrpSpPr>
            <p:cNvPr id="7" name="Graphic 19">
              <a:extLst>
                <a:ext uri="{FF2B5EF4-FFF2-40B4-BE49-F238E27FC236}">
                  <a16:creationId xmlns:a16="http://schemas.microsoft.com/office/drawing/2014/main" id="{1360EE52-5C7D-744D-850E-E5FA2ED12D19}"/>
                </a:ext>
              </a:extLst>
            </p:cNvPr>
            <p:cNvGrpSpPr/>
            <p:nvPr/>
          </p:nvGrpSpPr>
          <p:grpSpPr>
            <a:xfrm>
              <a:off x="10787394" y="3413391"/>
              <a:ext cx="154593" cy="372448"/>
              <a:chOff x="9885449" y="3314372"/>
              <a:chExt cx="154593" cy="372448"/>
            </a:xfrm>
            <a:noFill/>
          </p:grpSpPr>
          <p:sp>
            <p:nvSpPr>
              <p:cNvPr id="22" name="Freeform: Shape 8">
                <a:extLst>
                  <a:ext uri="{FF2B5EF4-FFF2-40B4-BE49-F238E27FC236}">
                    <a16:creationId xmlns:a16="http://schemas.microsoft.com/office/drawing/2014/main" id="{D031F458-4C40-071C-AD40-005A51C26F6E}"/>
                  </a:ext>
                </a:extLst>
              </p:cNvPr>
              <p:cNvSpPr/>
              <p:nvPr/>
            </p:nvSpPr>
            <p:spPr>
              <a:xfrm rot="-10800000">
                <a:off x="9885449" y="3314372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" name="Freeform: Shape 9">
                <a:extLst>
                  <a:ext uri="{FF2B5EF4-FFF2-40B4-BE49-F238E27FC236}">
                    <a16:creationId xmlns:a16="http://schemas.microsoft.com/office/drawing/2014/main" id="{83B17BEF-FC51-E1C0-FD08-87B8A74FF4EF}"/>
                  </a:ext>
                </a:extLst>
              </p:cNvPr>
              <p:cNvSpPr/>
              <p:nvPr/>
            </p:nvSpPr>
            <p:spPr>
              <a:xfrm rot="-10800000">
                <a:off x="9885449" y="3532227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50F60296-A948-44E6-7035-13E90078CF52}"/>
                </a:ext>
              </a:extLst>
            </p:cNvPr>
            <p:cNvSpPr/>
            <p:nvPr/>
          </p:nvSpPr>
          <p:spPr>
            <a:xfrm rot="10800000">
              <a:off x="10566930" y="3413391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reeform: Shape 11">
              <a:extLst>
                <a:ext uri="{FF2B5EF4-FFF2-40B4-BE49-F238E27FC236}">
                  <a16:creationId xmlns:a16="http://schemas.microsoft.com/office/drawing/2014/main" id="{721C92E9-244C-F0F8-70D1-401D9524F488}"/>
                </a:ext>
              </a:extLst>
            </p:cNvPr>
            <p:cNvSpPr/>
            <p:nvPr/>
          </p:nvSpPr>
          <p:spPr>
            <a:xfrm rot="10800000">
              <a:off x="10566930" y="3631246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F97601DE-DAA0-360C-A057-26AD27B9CFBF}"/>
                </a:ext>
              </a:extLst>
            </p:cNvPr>
            <p:cNvSpPr/>
            <p:nvPr/>
          </p:nvSpPr>
          <p:spPr>
            <a:xfrm>
              <a:off x="10358169" y="3330677"/>
              <a:ext cx="793291" cy="543253"/>
            </a:xfrm>
            <a:custGeom>
              <a:avLst/>
              <a:gdLst>
                <a:gd name="connsiteX0" fmla="*/ 793292 w 793291"/>
                <a:gd name="connsiteY0" fmla="*/ 182271 h 543253"/>
                <a:gd name="connsiteX1" fmla="*/ 793292 w 793291"/>
                <a:gd name="connsiteY1" fmla="*/ 22062 h 543253"/>
                <a:gd name="connsiteX2" fmla="*/ 771230 w 793291"/>
                <a:gd name="connsiteY2" fmla="*/ 0 h 543253"/>
                <a:gd name="connsiteX3" fmla="*/ 22062 w 793291"/>
                <a:gd name="connsiteY3" fmla="*/ 0 h 543253"/>
                <a:gd name="connsiteX4" fmla="*/ 0 w 793291"/>
                <a:gd name="connsiteY4" fmla="*/ 22062 h 543253"/>
                <a:gd name="connsiteX5" fmla="*/ 0 w 793291"/>
                <a:gd name="connsiteY5" fmla="*/ 521191 h 543253"/>
                <a:gd name="connsiteX6" fmla="*/ 22062 w 793291"/>
                <a:gd name="connsiteY6" fmla="*/ 543253 h 543253"/>
                <a:gd name="connsiteX7" fmla="*/ 626362 w 793291"/>
                <a:gd name="connsiteY7" fmla="*/ 543253 h 54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3291" h="543253">
                  <a:moveTo>
                    <a:pt x="793292" y="182271"/>
                  </a:moveTo>
                  <a:lnTo>
                    <a:pt x="793292" y="22062"/>
                  </a:lnTo>
                  <a:cubicBezTo>
                    <a:pt x="793292" y="9877"/>
                    <a:pt x="783415" y="0"/>
                    <a:pt x="771230" y="0"/>
                  </a:cubicBezTo>
                  <a:lnTo>
                    <a:pt x="22062" y="0"/>
                  </a:lnTo>
                  <a:cubicBezTo>
                    <a:pt x="9877" y="0"/>
                    <a:pt x="0" y="9877"/>
                    <a:pt x="0" y="22062"/>
                  </a:cubicBezTo>
                  <a:lnTo>
                    <a:pt x="0" y="521191"/>
                  </a:lnTo>
                  <a:cubicBezTo>
                    <a:pt x="0" y="533377"/>
                    <a:pt x="9877" y="543253"/>
                    <a:pt x="22062" y="543253"/>
                  </a:cubicBezTo>
                  <a:lnTo>
                    <a:pt x="626362" y="543253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D95558-673B-E15A-4290-E7E4EF47FCC4}"/>
                </a:ext>
              </a:extLst>
            </p:cNvPr>
            <p:cNvSpPr/>
            <p:nvPr/>
          </p:nvSpPr>
          <p:spPr>
            <a:xfrm>
              <a:off x="10301155" y="3278724"/>
              <a:ext cx="903682" cy="658625"/>
            </a:xfrm>
            <a:custGeom>
              <a:avLst/>
              <a:gdLst>
                <a:gd name="connsiteX0" fmla="*/ 903682 w 903682"/>
                <a:gd name="connsiteY0" fmla="*/ 237149 h 658625"/>
                <a:gd name="connsiteX1" fmla="*/ 903682 w 903682"/>
                <a:gd name="connsiteY1" fmla="*/ 22062 h 658625"/>
                <a:gd name="connsiteX2" fmla="*/ 881778 w 903682"/>
                <a:gd name="connsiteY2" fmla="*/ 0 h 658625"/>
                <a:gd name="connsiteX3" fmla="*/ 881699 w 903682"/>
                <a:gd name="connsiteY3" fmla="*/ 0 h 658625"/>
                <a:gd name="connsiteX4" fmla="*/ 21983 w 903682"/>
                <a:gd name="connsiteY4" fmla="*/ 0 h 658625"/>
                <a:gd name="connsiteX5" fmla="*/ 0 w 903682"/>
                <a:gd name="connsiteY5" fmla="*/ 22062 h 658625"/>
                <a:gd name="connsiteX6" fmla="*/ 0 w 903682"/>
                <a:gd name="connsiteY6" fmla="*/ 636563 h 658625"/>
                <a:gd name="connsiteX7" fmla="*/ 21983 w 903682"/>
                <a:gd name="connsiteY7" fmla="*/ 658625 h 658625"/>
                <a:gd name="connsiteX8" fmla="*/ 651034 w 903682"/>
                <a:gd name="connsiteY8" fmla="*/ 658625 h 65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682" h="658625">
                  <a:moveTo>
                    <a:pt x="903682" y="237149"/>
                  </a:moveTo>
                  <a:lnTo>
                    <a:pt x="903682" y="22062"/>
                  </a:lnTo>
                  <a:cubicBezTo>
                    <a:pt x="903730" y="9922"/>
                    <a:pt x="893916" y="43"/>
                    <a:pt x="881778" y="0"/>
                  </a:cubicBezTo>
                  <a:cubicBezTo>
                    <a:pt x="881754" y="0"/>
                    <a:pt x="881723" y="0"/>
                    <a:pt x="881699" y="0"/>
                  </a:cubicBezTo>
                  <a:lnTo>
                    <a:pt x="21983" y="0"/>
                  </a:lnTo>
                  <a:cubicBezTo>
                    <a:pt x="9829" y="43"/>
                    <a:pt x="0" y="9908"/>
                    <a:pt x="0" y="22062"/>
                  </a:cubicBezTo>
                  <a:lnTo>
                    <a:pt x="0" y="636563"/>
                  </a:lnTo>
                  <a:cubicBezTo>
                    <a:pt x="0" y="648717"/>
                    <a:pt x="9829" y="658578"/>
                    <a:pt x="21983" y="658625"/>
                  </a:cubicBezTo>
                  <a:lnTo>
                    <a:pt x="651034" y="658625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C64F46FB-EC41-67E2-E115-EAE6C4D81BF6}"/>
                </a:ext>
              </a:extLst>
            </p:cNvPr>
            <p:cNvSpPr/>
            <p:nvPr/>
          </p:nvSpPr>
          <p:spPr>
            <a:xfrm>
              <a:off x="10205868" y="3937349"/>
              <a:ext cx="718723" cy="80262"/>
            </a:xfrm>
            <a:custGeom>
              <a:avLst/>
              <a:gdLst>
                <a:gd name="connsiteX0" fmla="*/ 718723 w 718723"/>
                <a:gd name="connsiteY0" fmla="*/ 80262 h 80262"/>
                <a:gd name="connsiteX1" fmla="*/ 64605 w 718723"/>
                <a:gd name="connsiteY1" fmla="*/ 80262 h 80262"/>
                <a:gd name="connsiteX2" fmla="*/ 0 w 718723"/>
                <a:gd name="connsiteY2" fmla="*/ 52269 h 80262"/>
                <a:gd name="connsiteX3" fmla="*/ 0 w 718723"/>
                <a:gd name="connsiteY3" fmla="*/ 0 h 80262"/>
                <a:gd name="connsiteX4" fmla="*/ 105171 w 718723"/>
                <a:gd name="connsiteY4" fmla="*/ 0 h 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723" h="80262">
                  <a:moveTo>
                    <a:pt x="718723" y="80262"/>
                  </a:moveTo>
                  <a:lnTo>
                    <a:pt x="64605" y="80262"/>
                  </a:lnTo>
                  <a:cubicBezTo>
                    <a:pt x="64605" y="80262"/>
                    <a:pt x="17871" y="80737"/>
                    <a:pt x="0" y="52269"/>
                  </a:cubicBezTo>
                  <a:lnTo>
                    <a:pt x="0" y="0"/>
                  </a:lnTo>
                  <a:lnTo>
                    <a:pt x="105171" y="0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reeform: Shape 15">
              <a:extLst>
                <a:ext uri="{FF2B5EF4-FFF2-40B4-BE49-F238E27FC236}">
                  <a16:creationId xmlns:a16="http://schemas.microsoft.com/office/drawing/2014/main" id="{A7142C74-6DAF-50FB-AB65-B75320067839}"/>
                </a:ext>
              </a:extLst>
            </p:cNvPr>
            <p:cNvSpPr/>
            <p:nvPr/>
          </p:nvSpPr>
          <p:spPr>
            <a:xfrm>
              <a:off x="11078948" y="3570910"/>
              <a:ext cx="251778" cy="251778"/>
            </a:xfrm>
            <a:custGeom>
              <a:avLst/>
              <a:gdLst>
                <a:gd name="connsiteX0" fmla="*/ 251778 w 251778"/>
                <a:gd name="connsiteY0" fmla="*/ 125968 h 251778"/>
                <a:gd name="connsiteX1" fmla="*/ 125968 w 251778"/>
                <a:gd name="connsiteY1" fmla="*/ 0 h 251778"/>
                <a:gd name="connsiteX2" fmla="*/ 0 w 251778"/>
                <a:gd name="connsiteY2" fmla="*/ 125810 h 251778"/>
                <a:gd name="connsiteX3" fmla="*/ 125810 w 251778"/>
                <a:gd name="connsiteY3" fmla="*/ 251779 h 251778"/>
                <a:gd name="connsiteX4" fmla="*/ 125889 w 251778"/>
                <a:gd name="connsiteY4" fmla="*/ 251779 h 251778"/>
                <a:gd name="connsiteX5" fmla="*/ 251778 w 251778"/>
                <a:gd name="connsiteY5" fmla="*/ 125968 h 25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778" h="251778">
                  <a:moveTo>
                    <a:pt x="251778" y="125968"/>
                  </a:moveTo>
                  <a:cubicBezTo>
                    <a:pt x="251826" y="56441"/>
                    <a:pt x="195492" y="44"/>
                    <a:pt x="125968" y="0"/>
                  </a:cubicBezTo>
                  <a:cubicBezTo>
                    <a:pt x="56445" y="-43"/>
                    <a:pt x="47" y="56283"/>
                    <a:pt x="0" y="125810"/>
                  </a:cubicBezTo>
                  <a:cubicBezTo>
                    <a:pt x="-48" y="195334"/>
                    <a:pt x="56286" y="251731"/>
                    <a:pt x="125810" y="251779"/>
                  </a:cubicBezTo>
                  <a:cubicBezTo>
                    <a:pt x="125834" y="251779"/>
                    <a:pt x="125865" y="251779"/>
                    <a:pt x="125889" y="251779"/>
                  </a:cubicBezTo>
                  <a:cubicBezTo>
                    <a:pt x="195381" y="251779"/>
                    <a:pt x="251731" y="195460"/>
                    <a:pt x="251778" y="125968"/>
                  </a:cubicBezTo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reeform: Shape 16">
              <a:extLst>
                <a:ext uri="{FF2B5EF4-FFF2-40B4-BE49-F238E27FC236}">
                  <a16:creationId xmlns:a16="http://schemas.microsoft.com/office/drawing/2014/main" id="{17DD569A-4D4F-D791-3E70-28585C34254F}"/>
                </a:ext>
              </a:extLst>
            </p:cNvPr>
            <p:cNvSpPr/>
            <p:nvPr/>
          </p:nvSpPr>
          <p:spPr>
            <a:xfrm>
              <a:off x="10983656" y="3830043"/>
              <a:ext cx="442436" cy="229320"/>
            </a:xfrm>
            <a:custGeom>
              <a:avLst/>
              <a:gdLst>
                <a:gd name="connsiteX0" fmla="*/ 442436 w 442436"/>
                <a:gd name="connsiteY0" fmla="*/ 229321 h 229320"/>
                <a:gd name="connsiteX1" fmla="*/ 5 w 442436"/>
                <a:gd name="connsiteY1" fmla="*/ 229321 h 229320"/>
                <a:gd name="connsiteX2" fmla="*/ 107865 w 442436"/>
                <a:gd name="connsiteY2" fmla="*/ 32342 h 229320"/>
                <a:gd name="connsiteX3" fmla="*/ 221181 w 442436"/>
                <a:gd name="connsiteY3" fmla="*/ 0 h 229320"/>
                <a:gd name="connsiteX4" fmla="*/ 442436 w 442436"/>
                <a:gd name="connsiteY4" fmla="*/ 229321 h 22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36" h="229320">
                  <a:moveTo>
                    <a:pt x="442436" y="229321"/>
                  </a:moveTo>
                  <a:lnTo>
                    <a:pt x="5" y="229321"/>
                  </a:lnTo>
                  <a:cubicBezTo>
                    <a:pt x="-540" y="149422"/>
                    <a:pt x="40255" y="74917"/>
                    <a:pt x="107865" y="32342"/>
                  </a:cubicBezTo>
                  <a:cubicBezTo>
                    <a:pt x="141868" y="11181"/>
                    <a:pt x="181129" y="-24"/>
                    <a:pt x="221181" y="0"/>
                  </a:cubicBezTo>
                  <a:cubicBezTo>
                    <a:pt x="343433" y="0"/>
                    <a:pt x="442436" y="102641"/>
                    <a:pt x="442436" y="229321"/>
                  </a:cubicBezTo>
                  <a:close/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59CA1A6-F86B-FC07-7FBB-0393806D572E}"/>
              </a:ext>
            </a:extLst>
          </p:cNvPr>
          <p:cNvSpPr txBox="1"/>
          <p:nvPr/>
        </p:nvSpPr>
        <p:spPr>
          <a:xfrm>
            <a:off x="2530591" y="4914064"/>
            <a:ext cx="53540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Build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0EE4F4-9D3F-6786-07DA-BAB6F18065AA}"/>
              </a:ext>
            </a:extLst>
          </p:cNvPr>
          <p:cNvGrpSpPr/>
          <p:nvPr/>
        </p:nvGrpSpPr>
        <p:grpSpPr>
          <a:xfrm>
            <a:off x="342997" y="1689793"/>
            <a:ext cx="1581165" cy="1645920"/>
            <a:chOff x="344558" y="2230048"/>
            <a:chExt cx="1581165" cy="1645920"/>
          </a:xfrm>
        </p:grpSpPr>
        <p:pic>
          <p:nvPicPr>
            <p:cNvPr id="28" name="Picture 16">
              <a:extLst>
                <a:ext uri="{FF2B5EF4-FFF2-40B4-BE49-F238E27FC236}">
                  <a16:creationId xmlns:a16="http://schemas.microsoft.com/office/drawing/2014/main" id="{B5700057-FF16-7B1B-12EE-B112F26CE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558" y="2230048"/>
              <a:ext cx="1581165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E3C14E93-5ADC-6A6C-15C8-5C4572340C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359" y="3102035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>
              <a:extLst>
                <a:ext uri="{FF2B5EF4-FFF2-40B4-BE49-F238E27FC236}">
                  <a16:creationId xmlns:a16="http://schemas.microsoft.com/office/drawing/2014/main" id="{9339C0DD-BFAF-39C5-F92F-50D9C59B6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558" y="2702549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2">
              <a:extLst>
                <a:ext uri="{FF2B5EF4-FFF2-40B4-BE49-F238E27FC236}">
                  <a16:creationId xmlns:a16="http://schemas.microsoft.com/office/drawing/2014/main" id="{011D39D2-B304-4518-C5F8-338461E84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529" y="3063520"/>
              <a:ext cx="520022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E6F37B8-B1F3-2D2F-DA78-98699F048DDB}"/>
              </a:ext>
            </a:extLst>
          </p:cNvPr>
          <p:cNvCxnSpPr>
            <a:cxnSpLocks/>
          </p:cNvCxnSpPr>
          <p:nvPr/>
        </p:nvCxnSpPr>
        <p:spPr>
          <a:xfrm>
            <a:off x="1924162" y="2880740"/>
            <a:ext cx="874130" cy="1126576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A543DD2-62F8-5387-F168-6999FA593CEE}"/>
              </a:ext>
            </a:extLst>
          </p:cNvPr>
          <p:cNvSpPr txBox="1"/>
          <p:nvPr/>
        </p:nvSpPr>
        <p:spPr>
          <a:xfrm>
            <a:off x="2900739" y="3172993"/>
            <a:ext cx="312586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Pull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71A51D-6211-52A5-0D4E-9E58A5032018}"/>
              </a:ext>
            </a:extLst>
          </p:cNvPr>
          <p:cNvSpPr txBox="1"/>
          <p:nvPr/>
        </p:nvSpPr>
        <p:spPr>
          <a:xfrm>
            <a:off x="4736122" y="3707454"/>
            <a:ext cx="484107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Grype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29E4CE-7445-6FB9-7B78-D696AE0CC46A}"/>
              </a:ext>
            </a:extLst>
          </p:cNvPr>
          <p:cNvSpPr txBox="1"/>
          <p:nvPr/>
        </p:nvSpPr>
        <p:spPr>
          <a:xfrm>
            <a:off x="10825964" y="3220156"/>
            <a:ext cx="368691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Clair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20C7F8-2C9A-9422-7BE8-76272A86AFE3}"/>
              </a:ext>
            </a:extLst>
          </p:cNvPr>
          <p:cNvSpPr txBox="1"/>
          <p:nvPr/>
        </p:nvSpPr>
        <p:spPr>
          <a:xfrm>
            <a:off x="3990513" y="5513027"/>
            <a:ext cx="2146421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 deployment</a:t>
            </a:r>
          </a:p>
        </p:txBody>
      </p:sp>
      <p:cxnSp>
        <p:nvCxnSpPr>
          <p:cNvPr id="2048" name="Elbow Connector 2047">
            <a:extLst>
              <a:ext uri="{FF2B5EF4-FFF2-40B4-BE49-F238E27FC236}">
                <a16:creationId xmlns:a16="http://schemas.microsoft.com/office/drawing/2014/main" id="{50EAC83F-DD81-DB41-B851-7D1F5F4C4A0A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4853731" y="3227958"/>
            <a:ext cx="190023" cy="4300898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644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193B-F7AB-8EC2-30F0-0C5A91DD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repositories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94A1D0-9B3E-D8AF-B4A6-0360FCBDC61D}"/>
              </a:ext>
            </a:extLst>
          </p:cNvPr>
          <p:cNvSpPr/>
          <p:nvPr/>
        </p:nvSpPr>
        <p:spPr>
          <a:xfrm>
            <a:off x="7211833" y="1555514"/>
            <a:ext cx="4522967" cy="4500584"/>
          </a:xfrm>
          <a:prstGeom prst="rect">
            <a:avLst/>
          </a:prstGeom>
          <a:noFill/>
          <a:ln w="19050">
            <a:solidFill>
              <a:srgbClr val="8FA7C4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Corporate datacenter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0EF37A-41C2-CA3F-747C-73F91CD51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11833" y="1555514"/>
            <a:ext cx="381000" cy="381000"/>
          </a:xfrm>
          <a:prstGeom prst="rect">
            <a:avLst/>
          </a:prstGeom>
        </p:spPr>
      </p:pic>
      <p:pic>
        <p:nvPicPr>
          <p:cNvPr id="8" name="Shape 205">
            <a:extLst>
              <a:ext uri="{FF2B5EF4-FFF2-40B4-BE49-F238E27FC236}">
                <a16:creationId xmlns:a16="http://schemas.microsoft.com/office/drawing/2014/main" id="{B0B9173C-E170-288D-FC47-49608F9CCEF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5797" y="4111758"/>
            <a:ext cx="9350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92D4B-83E2-6EEF-185D-A6193F4722ED}"/>
              </a:ext>
            </a:extLst>
          </p:cNvPr>
          <p:cNvSpPr/>
          <p:nvPr/>
        </p:nvSpPr>
        <p:spPr>
          <a:xfrm>
            <a:off x="8590666" y="3619830"/>
            <a:ext cx="1765300" cy="1898255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Kubernetes Cluster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0BFCEF-5844-9159-42D2-8E3C9938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01" y="2530159"/>
            <a:ext cx="689997" cy="6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04EDFF-936C-B178-21F9-BB6B983EA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51" y="2530158"/>
            <a:ext cx="529480" cy="6903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2DCFBB-C700-A0C1-A9F0-526495859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627" y="2505776"/>
            <a:ext cx="626429" cy="6899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C38334-6C24-30C1-0A11-4123167F03DC}"/>
              </a:ext>
            </a:extLst>
          </p:cNvPr>
          <p:cNvSpPr/>
          <p:nvPr/>
        </p:nvSpPr>
        <p:spPr>
          <a:xfrm>
            <a:off x="7592833" y="2149120"/>
            <a:ext cx="1765300" cy="1406327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Repository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59FF6B-512A-A7D3-8627-EFC620049B42}"/>
              </a:ext>
            </a:extLst>
          </p:cNvPr>
          <p:cNvCxnSpPr>
            <a:cxnSpLocks/>
          </p:cNvCxnSpPr>
          <p:nvPr/>
        </p:nvCxnSpPr>
        <p:spPr>
          <a:xfrm flipH="1">
            <a:off x="9473316" y="2852284"/>
            <a:ext cx="1054211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3CC3D62-E1A2-CD1D-AA67-5D28E4AEEDC1}"/>
              </a:ext>
            </a:extLst>
          </p:cNvPr>
          <p:cNvSpPr txBox="1"/>
          <p:nvPr/>
        </p:nvSpPr>
        <p:spPr>
          <a:xfrm>
            <a:off x="9835850" y="2524794"/>
            <a:ext cx="386324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Scan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799318C-7763-9380-BEEE-20E69C39B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24" y="4063423"/>
            <a:ext cx="567303" cy="68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4E0895E-4F2D-6F00-2150-A3E82DCF69E3}"/>
              </a:ext>
            </a:extLst>
          </p:cNvPr>
          <p:cNvCxnSpPr>
            <a:cxnSpLocks/>
          </p:cNvCxnSpPr>
          <p:nvPr/>
        </p:nvCxnSpPr>
        <p:spPr>
          <a:xfrm flipV="1">
            <a:off x="3564006" y="4508921"/>
            <a:ext cx="990094" cy="79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F8E1322-431D-E9FD-6AEA-1E7A7A04730F}"/>
              </a:ext>
            </a:extLst>
          </p:cNvPr>
          <p:cNvSpPr txBox="1"/>
          <p:nvPr/>
        </p:nvSpPr>
        <p:spPr>
          <a:xfrm>
            <a:off x="3788718" y="4201144"/>
            <a:ext cx="386324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Scan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C9010A12-E800-9EB2-0FD8-FDDAF3BE3BB9}"/>
              </a:ext>
            </a:extLst>
          </p:cNvPr>
          <p:cNvCxnSpPr>
            <a:cxnSpLocks/>
          </p:cNvCxnSpPr>
          <p:nvPr/>
        </p:nvCxnSpPr>
        <p:spPr>
          <a:xfrm flipV="1">
            <a:off x="5468570" y="2961568"/>
            <a:ext cx="1985641" cy="1553400"/>
          </a:xfrm>
          <a:prstGeom prst="bentConnector3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6058ED6-C8F5-536E-8466-47C7091BFDFD}"/>
              </a:ext>
            </a:extLst>
          </p:cNvPr>
          <p:cNvSpPr txBox="1"/>
          <p:nvPr/>
        </p:nvSpPr>
        <p:spPr>
          <a:xfrm>
            <a:off x="5698826" y="4184329"/>
            <a:ext cx="43762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Store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AFF4C24-3D10-7036-668B-F3A1FE5CD7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06841" y="3824617"/>
            <a:ext cx="906842" cy="581840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48E1A3D-02BE-3FF8-424A-F58473E6786B}"/>
              </a:ext>
            </a:extLst>
          </p:cNvPr>
          <p:cNvSpPr txBox="1"/>
          <p:nvPr/>
        </p:nvSpPr>
        <p:spPr>
          <a:xfrm>
            <a:off x="7777011" y="4568957"/>
            <a:ext cx="570669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8A38D9-414C-A349-A4C5-D8C86D1B5D9D}"/>
              </a:ext>
            </a:extLst>
          </p:cNvPr>
          <p:cNvSpPr/>
          <p:nvPr/>
        </p:nvSpPr>
        <p:spPr>
          <a:xfrm>
            <a:off x="1969826" y="1465161"/>
            <a:ext cx="9877616" cy="4675097"/>
          </a:xfrm>
          <a:prstGeom prst="rect">
            <a:avLst/>
          </a:prstGeom>
          <a:noFill/>
          <a:ln w="12700">
            <a:solidFill>
              <a:srgbClr val="A165FF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8425"/>
                      <a:gd name="connsiteY0" fmla="*/ 0 h 903724"/>
                      <a:gd name="connsiteX1" fmla="*/ 642822 w 2678425"/>
                      <a:gd name="connsiteY1" fmla="*/ 0 h 903724"/>
                      <a:gd name="connsiteX2" fmla="*/ 1232076 w 2678425"/>
                      <a:gd name="connsiteY2" fmla="*/ 0 h 903724"/>
                      <a:gd name="connsiteX3" fmla="*/ 1955250 w 2678425"/>
                      <a:gd name="connsiteY3" fmla="*/ 0 h 903724"/>
                      <a:gd name="connsiteX4" fmla="*/ 2678425 w 2678425"/>
                      <a:gd name="connsiteY4" fmla="*/ 0 h 903724"/>
                      <a:gd name="connsiteX5" fmla="*/ 2678425 w 2678425"/>
                      <a:gd name="connsiteY5" fmla="*/ 442825 h 903724"/>
                      <a:gd name="connsiteX6" fmla="*/ 2678425 w 2678425"/>
                      <a:gd name="connsiteY6" fmla="*/ 903724 h 903724"/>
                      <a:gd name="connsiteX7" fmla="*/ 2008819 w 2678425"/>
                      <a:gd name="connsiteY7" fmla="*/ 903724 h 903724"/>
                      <a:gd name="connsiteX8" fmla="*/ 1285644 w 2678425"/>
                      <a:gd name="connsiteY8" fmla="*/ 903724 h 903724"/>
                      <a:gd name="connsiteX9" fmla="*/ 696391 w 2678425"/>
                      <a:gd name="connsiteY9" fmla="*/ 903724 h 903724"/>
                      <a:gd name="connsiteX10" fmla="*/ 0 w 2678425"/>
                      <a:gd name="connsiteY10" fmla="*/ 903724 h 903724"/>
                      <a:gd name="connsiteX11" fmla="*/ 0 w 2678425"/>
                      <a:gd name="connsiteY11" fmla="*/ 451862 h 903724"/>
                      <a:gd name="connsiteX12" fmla="*/ 0 w 2678425"/>
                      <a:gd name="connsiteY12" fmla="*/ 0 h 90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78425" h="903724" extrusionOk="0">
                        <a:moveTo>
                          <a:pt x="0" y="0"/>
                        </a:moveTo>
                        <a:cubicBezTo>
                          <a:pt x="153237" y="25035"/>
                          <a:pt x="483211" y="30017"/>
                          <a:pt x="642822" y="0"/>
                        </a:cubicBezTo>
                        <a:cubicBezTo>
                          <a:pt x="802433" y="-30017"/>
                          <a:pt x="1073009" y="11634"/>
                          <a:pt x="1232076" y="0"/>
                        </a:cubicBezTo>
                        <a:cubicBezTo>
                          <a:pt x="1391143" y="-11634"/>
                          <a:pt x="1704237" y="-16081"/>
                          <a:pt x="1955250" y="0"/>
                        </a:cubicBezTo>
                        <a:cubicBezTo>
                          <a:pt x="2206263" y="16081"/>
                          <a:pt x="2418529" y="22982"/>
                          <a:pt x="2678425" y="0"/>
                        </a:cubicBezTo>
                        <a:cubicBezTo>
                          <a:pt x="2658351" y="126817"/>
                          <a:pt x="2685873" y="310361"/>
                          <a:pt x="2678425" y="442825"/>
                        </a:cubicBezTo>
                        <a:cubicBezTo>
                          <a:pt x="2670977" y="575290"/>
                          <a:pt x="2684951" y="734375"/>
                          <a:pt x="2678425" y="903724"/>
                        </a:cubicBezTo>
                        <a:cubicBezTo>
                          <a:pt x="2502516" y="936873"/>
                          <a:pt x="2228709" y="878612"/>
                          <a:pt x="2008819" y="903724"/>
                        </a:cubicBezTo>
                        <a:cubicBezTo>
                          <a:pt x="1788929" y="928836"/>
                          <a:pt x="1450598" y="896516"/>
                          <a:pt x="1285644" y="903724"/>
                        </a:cubicBezTo>
                        <a:cubicBezTo>
                          <a:pt x="1120691" y="910932"/>
                          <a:pt x="885149" y="921903"/>
                          <a:pt x="696391" y="903724"/>
                        </a:cubicBezTo>
                        <a:cubicBezTo>
                          <a:pt x="507633" y="885545"/>
                          <a:pt x="238152" y="925343"/>
                          <a:pt x="0" y="903724"/>
                        </a:cubicBezTo>
                        <a:cubicBezTo>
                          <a:pt x="-8174" y="789214"/>
                          <a:pt x="-18311" y="629014"/>
                          <a:pt x="0" y="451862"/>
                        </a:cubicBezTo>
                        <a:cubicBezTo>
                          <a:pt x="18311" y="274710"/>
                          <a:pt x="20468" y="942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A16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Network</a:t>
            </a:r>
          </a:p>
        </p:txBody>
      </p:sp>
      <p:pic>
        <p:nvPicPr>
          <p:cNvPr id="3" name="Graphic 20">
            <a:extLst>
              <a:ext uri="{FF2B5EF4-FFF2-40B4-BE49-F238E27FC236}">
                <a16:creationId xmlns:a16="http://schemas.microsoft.com/office/drawing/2014/main" id="{9CE2FF4D-1A1B-B879-08C3-13C0C9933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1982306" y="1468477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3860B5-6F1B-0065-215F-70FAD760440C}"/>
              </a:ext>
            </a:extLst>
          </p:cNvPr>
          <p:cNvGrpSpPr/>
          <p:nvPr/>
        </p:nvGrpSpPr>
        <p:grpSpPr>
          <a:xfrm>
            <a:off x="2251165" y="4111758"/>
            <a:ext cx="1220224" cy="780639"/>
            <a:chOff x="10205868" y="3278724"/>
            <a:chExt cx="1220224" cy="780639"/>
          </a:xfrm>
        </p:grpSpPr>
        <p:grpSp>
          <p:nvGrpSpPr>
            <p:cNvPr id="7" name="Graphic 19">
              <a:extLst>
                <a:ext uri="{FF2B5EF4-FFF2-40B4-BE49-F238E27FC236}">
                  <a16:creationId xmlns:a16="http://schemas.microsoft.com/office/drawing/2014/main" id="{1360EE52-5C7D-744D-850E-E5FA2ED12D19}"/>
                </a:ext>
              </a:extLst>
            </p:cNvPr>
            <p:cNvGrpSpPr/>
            <p:nvPr/>
          </p:nvGrpSpPr>
          <p:grpSpPr>
            <a:xfrm>
              <a:off x="10787394" y="3413391"/>
              <a:ext cx="154593" cy="372448"/>
              <a:chOff x="9885449" y="3314372"/>
              <a:chExt cx="154593" cy="372448"/>
            </a:xfrm>
            <a:noFill/>
          </p:grpSpPr>
          <p:sp>
            <p:nvSpPr>
              <p:cNvPr id="22" name="Freeform: Shape 8">
                <a:extLst>
                  <a:ext uri="{FF2B5EF4-FFF2-40B4-BE49-F238E27FC236}">
                    <a16:creationId xmlns:a16="http://schemas.microsoft.com/office/drawing/2014/main" id="{D031F458-4C40-071C-AD40-005A51C26F6E}"/>
                  </a:ext>
                </a:extLst>
              </p:cNvPr>
              <p:cNvSpPr/>
              <p:nvPr/>
            </p:nvSpPr>
            <p:spPr>
              <a:xfrm rot="-10800000">
                <a:off x="9885449" y="3314372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3" name="Freeform: Shape 9">
                <a:extLst>
                  <a:ext uri="{FF2B5EF4-FFF2-40B4-BE49-F238E27FC236}">
                    <a16:creationId xmlns:a16="http://schemas.microsoft.com/office/drawing/2014/main" id="{83B17BEF-FC51-E1C0-FD08-87B8A74FF4EF}"/>
                  </a:ext>
                </a:extLst>
              </p:cNvPr>
              <p:cNvSpPr/>
              <p:nvPr/>
            </p:nvSpPr>
            <p:spPr>
              <a:xfrm rot="-10800000">
                <a:off x="9885449" y="3532227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9" name="Freeform: Shape 10">
              <a:extLst>
                <a:ext uri="{FF2B5EF4-FFF2-40B4-BE49-F238E27FC236}">
                  <a16:creationId xmlns:a16="http://schemas.microsoft.com/office/drawing/2014/main" id="{50F60296-A948-44E6-7035-13E90078CF52}"/>
                </a:ext>
              </a:extLst>
            </p:cNvPr>
            <p:cNvSpPr/>
            <p:nvPr/>
          </p:nvSpPr>
          <p:spPr>
            <a:xfrm rot="10800000">
              <a:off x="10566930" y="3413391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" name="Freeform: Shape 11">
              <a:extLst>
                <a:ext uri="{FF2B5EF4-FFF2-40B4-BE49-F238E27FC236}">
                  <a16:creationId xmlns:a16="http://schemas.microsoft.com/office/drawing/2014/main" id="{721C92E9-244C-F0F8-70D1-401D9524F488}"/>
                </a:ext>
              </a:extLst>
            </p:cNvPr>
            <p:cNvSpPr/>
            <p:nvPr/>
          </p:nvSpPr>
          <p:spPr>
            <a:xfrm rot="10800000">
              <a:off x="10566930" y="3631246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F97601DE-DAA0-360C-A057-26AD27B9CFBF}"/>
                </a:ext>
              </a:extLst>
            </p:cNvPr>
            <p:cNvSpPr/>
            <p:nvPr/>
          </p:nvSpPr>
          <p:spPr>
            <a:xfrm>
              <a:off x="10358169" y="3330677"/>
              <a:ext cx="793291" cy="543253"/>
            </a:xfrm>
            <a:custGeom>
              <a:avLst/>
              <a:gdLst>
                <a:gd name="connsiteX0" fmla="*/ 793292 w 793291"/>
                <a:gd name="connsiteY0" fmla="*/ 182271 h 543253"/>
                <a:gd name="connsiteX1" fmla="*/ 793292 w 793291"/>
                <a:gd name="connsiteY1" fmla="*/ 22062 h 543253"/>
                <a:gd name="connsiteX2" fmla="*/ 771230 w 793291"/>
                <a:gd name="connsiteY2" fmla="*/ 0 h 543253"/>
                <a:gd name="connsiteX3" fmla="*/ 22062 w 793291"/>
                <a:gd name="connsiteY3" fmla="*/ 0 h 543253"/>
                <a:gd name="connsiteX4" fmla="*/ 0 w 793291"/>
                <a:gd name="connsiteY4" fmla="*/ 22062 h 543253"/>
                <a:gd name="connsiteX5" fmla="*/ 0 w 793291"/>
                <a:gd name="connsiteY5" fmla="*/ 521191 h 543253"/>
                <a:gd name="connsiteX6" fmla="*/ 22062 w 793291"/>
                <a:gd name="connsiteY6" fmla="*/ 543253 h 543253"/>
                <a:gd name="connsiteX7" fmla="*/ 626362 w 793291"/>
                <a:gd name="connsiteY7" fmla="*/ 543253 h 54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3291" h="543253">
                  <a:moveTo>
                    <a:pt x="793292" y="182271"/>
                  </a:moveTo>
                  <a:lnTo>
                    <a:pt x="793292" y="22062"/>
                  </a:lnTo>
                  <a:cubicBezTo>
                    <a:pt x="793292" y="9877"/>
                    <a:pt x="783415" y="0"/>
                    <a:pt x="771230" y="0"/>
                  </a:cubicBezTo>
                  <a:lnTo>
                    <a:pt x="22062" y="0"/>
                  </a:lnTo>
                  <a:cubicBezTo>
                    <a:pt x="9877" y="0"/>
                    <a:pt x="0" y="9877"/>
                    <a:pt x="0" y="22062"/>
                  </a:cubicBezTo>
                  <a:lnTo>
                    <a:pt x="0" y="521191"/>
                  </a:lnTo>
                  <a:cubicBezTo>
                    <a:pt x="0" y="533377"/>
                    <a:pt x="9877" y="543253"/>
                    <a:pt x="22062" y="543253"/>
                  </a:cubicBezTo>
                  <a:lnTo>
                    <a:pt x="626362" y="543253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D95558-673B-E15A-4290-E7E4EF47FCC4}"/>
                </a:ext>
              </a:extLst>
            </p:cNvPr>
            <p:cNvSpPr/>
            <p:nvPr/>
          </p:nvSpPr>
          <p:spPr>
            <a:xfrm>
              <a:off x="10301155" y="3278724"/>
              <a:ext cx="903682" cy="658625"/>
            </a:xfrm>
            <a:custGeom>
              <a:avLst/>
              <a:gdLst>
                <a:gd name="connsiteX0" fmla="*/ 903682 w 903682"/>
                <a:gd name="connsiteY0" fmla="*/ 237149 h 658625"/>
                <a:gd name="connsiteX1" fmla="*/ 903682 w 903682"/>
                <a:gd name="connsiteY1" fmla="*/ 22062 h 658625"/>
                <a:gd name="connsiteX2" fmla="*/ 881778 w 903682"/>
                <a:gd name="connsiteY2" fmla="*/ 0 h 658625"/>
                <a:gd name="connsiteX3" fmla="*/ 881699 w 903682"/>
                <a:gd name="connsiteY3" fmla="*/ 0 h 658625"/>
                <a:gd name="connsiteX4" fmla="*/ 21983 w 903682"/>
                <a:gd name="connsiteY4" fmla="*/ 0 h 658625"/>
                <a:gd name="connsiteX5" fmla="*/ 0 w 903682"/>
                <a:gd name="connsiteY5" fmla="*/ 22062 h 658625"/>
                <a:gd name="connsiteX6" fmla="*/ 0 w 903682"/>
                <a:gd name="connsiteY6" fmla="*/ 636563 h 658625"/>
                <a:gd name="connsiteX7" fmla="*/ 21983 w 903682"/>
                <a:gd name="connsiteY7" fmla="*/ 658625 h 658625"/>
                <a:gd name="connsiteX8" fmla="*/ 651034 w 903682"/>
                <a:gd name="connsiteY8" fmla="*/ 658625 h 65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682" h="658625">
                  <a:moveTo>
                    <a:pt x="903682" y="237149"/>
                  </a:moveTo>
                  <a:lnTo>
                    <a:pt x="903682" y="22062"/>
                  </a:lnTo>
                  <a:cubicBezTo>
                    <a:pt x="903730" y="9922"/>
                    <a:pt x="893916" y="43"/>
                    <a:pt x="881778" y="0"/>
                  </a:cubicBezTo>
                  <a:cubicBezTo>
                    <a:pt x="881754" y="0"/>
                    <a:pt x="881723" y="0"/>
                    <a:pt x="881699" y="0"/>
                  </a:cubicBezTo>
                  <a:lnTo>
                    <a:pt x="21983" y="0"/>
                  </a:lnTo>
                  <a:cubicBezTo>
                    <a:pt x="9829" y="43"/>
                    <a:pt x="0" y="9908"/>
                    <a:pt x="0" y="22062"/>
                  </a:cubicBezTo>
                  <a:lnTo>
                    <a:pt x="0" y="636563"/>
                  </a:lnTo>
                  <a:cubicBezTo>
                    <a:pt x="0" y="648717"/>
                    <a:pt x="9829" y="658578"/>
                    <a:pt x="21983" y="658625"/>
                  </a:cubicBezTo>
                  <a:lnTo>
                    <a:pt x="651034" y="658625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reeform: Shape 14">
              <a:extLst>
                <a:ext uri="{FF2B5EF4-FFF2-40B4-BE49-F238E27FC236}">
                  <a16:creationId xmlns:a16="http://schemas.microsoft.com/office/drawing/2014/main" id="{C64F46FB-EC41-67E2-E115-EAE6C4D81BF6}"/>
                </a:ext>
              </a:extLst>
            </p:cNvPr>
            <p:cNvSpPr/>
            <p:nvPr/>
          </p:nvSpPr>
          <p:spPr>
            <a:xfrm>
              <a:off x="10205868" y="3937349"/>
              <a:ext cx="718723" cy="80262"/>
            </a:xfrm>
            <a:custGeom>
              <a:avLst/>
              <a:gdLst>
                <a:gd name="connsiteX0" fmla="*/ 718723 w 718723"/>
                <a:gd name="connsiteY0" fmla="*/ 80262 h 80262"/>
                <a:gd name="connsiteX1" fmla="*/ 64605 w 718723"/>
                <a:gd name="connsiteY1" fmla="*/ 80262 h 80262"/>
                <a:gd name="connsiteX2" fmla="*/ 0 w 718723"/>
                <a:gd name="connsiteY2" fmla="*/ 52269 h 80262"/>
                <a:gd name="connsiteX3" fmla="*/ 0 w 718723"/>
                <a:gd name="connsiteY3" fmla="*/ 0 h 80262"/>
                <a:gd name="connsiteX4" fmla="*/ 105171 w 718723"/>
                <a:gd name="connsiteY4" fmla="*/ 0 h 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723" h="80262">
                  <a:moveTo>
                    <a:pt x="718723" y="80262"/>
                  </a:moveTo>
                  <a:lnTo>
                    <a:pt x="64605" y="80262"/>
                  </a:lnTo>
                  <a:cubicBezTo>
                    <a:pt x="64605" y="80262"/>
                    <a:pt x="17871" y="80737"/>
                    <a:pt x="0" y="52269"/>
                  </a:cubicBezTo>
                  <a:lnTo>
                    <a:pt x="0" y="0"/>
                  </a:lnTo>
                  <a:lnTo>
                    <a:pt x="105171" y="0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reeform: Shape 15">
              <a:extLst>
                <a:ext uri="{FF2B5EF4-FFF2-40B4-BE49-F238E27FC236}">
                  <a16:creationId xmlns:a16="http://schemas.microsoft.com/office/drawing/2014/main" id="{A7142C74-6DAF-50FB-AB65-B75320067839}"/>
                </a:ext>
              </a:extLst>
            </p:cNvPr>
            <p:cNvSpPr/>
            <p:nvPr/>
          </p:nvSpPr>
          <p:spPr>
            <a:xfrm>
              <a:off x="11078948" y="3570910"/>
              <a:ext cx="251778" cy="251778"/>
            </a:xfrm>
            <a:custGeom>
              <a:avLst/>
              <a:gdLst>
                <a:gd name="connsiteX0" fmla="*/ 251778 w 251778"/>
                <a:gd name="connsiteY0" fmla="*/ 125968 h 251778"/>
                <a:gd name="connsiteX1" fmla="*/ 125968 w 251778"/>
                <a:gd name="connsiteY1" fmla="*/ 0 h 251778"/>
                <a:gd name="connsiteX2" fmla="*/ 0 w 251778"/>
                <a:gd name="connsiteY2" fmla="*/ 125810 h 251778"/>
                <a:gd name="connsiteX3" fmla="*/ 125810 w 251778"/>
                <a:gd name="connsiteY3" fmla="*/ 251779 h 251778"/>
                <a:gd name="connsiteX4" fmla="*/ 125889 w 251778"/>
                <a:gd name="connsiteY4" fmla="*/ 251779 h 251778"/>
                <a:gd name="connsiteX5" fmla="*/ 251778 w 251778"/>
                <a:gd name="connsiteY5" fmla="*/ 125968 h 25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778" h="251778">
                  <a:moveTo>
                    <a:pt x="251778" y="125968"/>
                  </a:moveTo>
                  <a:cubicBezTo>
                    <a:pt x="251826" y="56441"/>
                    <a:pt x="195492" y="44"/>
                    <a:pt x="125968" y="0"/>
                  </a:cubicBezTo>
                  <a:cubicBezTo>
                    <a:pt x="56445" y="-43"/>
                    <a:pt x="47" y="56283"/>
                    <a:pt x="0" y="125810"/>
                  </a:cubicBezTo>
                  <a:cubicBezTo>
                    <a:pt x="-48" y="195334"/>
                    <a:pt x="56286" y="251731"/>
                    <a:pt x="125810" y="251779"/>
                  </a:cubicBezTo>
                  <a:cubicBezTo>
                    <a:pt x="125834" y="251779"/>
                    <a:pt x="125865" y="251779"/>
                    <a:pt x="125889" y="251779"/>
                  </a:cubicBezTo>
                  <a:cubicBezTo>
                    <a:pt x="195381" y="251779"/>
                    <a:pt x="251731" y="195460"/>
                    <a:pt x="251778" y="125968"/>
                  </a:cubicBezTo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reeform: Shape 16">
              <a:extLst>
                <a:ext uri="{FF2B5EF4-FFF2-40B4-BE49-F238E27FC236}">
                  <a16:creationId xmlns:a16="http://schemas.microsoft.com/office/drawing/2014/main" id="{17DD569A-4D4F-D791-3E70-28585C34254F}"/>
                </a:ext>
              </a:extLst>
            </p:cNvPr>
            <p:cNvSpPr/>
            <p:nvPr/>
          </p:nvSpPr>
          <p:spPr>
            <a:xfrm>
              <a:off x="10983656" y="3830043"/>
              <a:ext cx="442436" cy="229320"/>
            </a:xfrm>
            <a:custGeom>
              <a:avLst/>
              <a:gdLst>
                <a:gd name="connsiteX0" fmla="*/ 442436 w 442436"/>
                <a:gd name="connsiteY0" fmla="*/ 229321 h 229320"/>
                <a:gd name="connsiteX1" fmla="*/ 5 w 442436"/>
                <a:gd name="connsiteY1" fmla="*/ 229321 h 229320"/>
                <a:gd name="connsiteX2" fmla="*/ 107865 w 442436"/>
                <a:gd name="connsiteY2" fmla="*/ 32342 h 229320"/>
                <a:gd name="connsiteX3" fmla="*/ 221181 w 442436"/>
                <a:gd name="connsiteY3" fmla="*/ 0 h 229320"/>
                <a:gd name="connsiteX4" fmla="*/ 442436 w 442436"/>
                <a:gd name="connsiteY4" fmla="*/ 229321 h 22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36" h="229320">
                  <a:moveTo>
                    <a:pt x="442436" y="229321"/>
                  </a:moveTo>
                  <a:lnTo>
                    <a:pt x="5" y="229321"/>
                  </a:lnTo>
                  <a:cubicBezTo>
                    <a:pt x="-540" y="149422"/>
                    <a:pt x="40255" y="74917"/>
                    <a:pt x="107865" y="32342"/>
                  </a:cubicBezTo>
                  <a:cubicBezTo>
                    <a:pt x="141868" y="11181"/>
                    <a:pt x="181129" y="-24"/>
                    <a:pt x="221181" y="0"/>
                  </a:cubicBezTo>
                  <a:cubicBezTo>
                    <a:pt x="343433" y="0"/>
                    <a:pt x="442436" y="102641"/>
                    <a:pt x="442436" y="229321"/>
                  </a:cubicBezTo>
                  <a:close/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59CA1A6-F86B-FC07-7FBB-0393806D572E}"/>
              </a:ext>
            </a:extLst>
          </p:cNvPr>
          <p:cNvSpPr txBox="1"/>
          <p:nvPr/>
        </p:nvSpPr>
        <p:spPr>
          <a:xfrm>
            <a:off x="2530591" y="4914064"/>
            <a:ext cx="53540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Build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E71A51D-6211-52A5-0D4E-9E58A5032018}"/>
              </a:ext>
            </a:extLst>
          </p:cNvPr>
          <p:cNvSpPr txBox="1"/>
          <p:nvPr/>
        </p:nvSpPr>
        <p:spPr>
          <a:xfrm>
            <a:off x="4736122" y="3707454"/>
            <a:ext cx="484107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Grype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29E4CE-7445-6FB9-7B78-D696AE0CC46A}"/>
              </a:ext>
            </a:extLst>
          </p:cNvPr>
          <p:cNvSpPr txBox="1"/>
          <p:nvPr/>
        </p:nvSpPr>
        <p:spPr>
          <a:xfrm>
            <a:off x="10825964" y="3220156"/>
            <a:ext cx="368691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Clair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20C7F8-2C9A-9422-7BE8-76272A86AFE3}"/>
              </a:ext>
            </a:extLst>
          </p:cNvPr>
          <p:cNvSpPr txBox="1"/>
          <p:nvPr/>
        </p:nvSpPr>
        <p:spPr>
          <a:xfrm>
            <a:off x="3990513" y="5513027"/>
            <a:ext cx="2146421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 deployment</a:t>
            </a:r>
          </a:p>
        </p:txBody>
      </p:sp>
      <p:cxnSp>
        <p:nvCxnSpPr>
          <p:cNvPr id="2048" name="Elbow Connector 2047">
            <a:extLst>
              <a:ext uri="{FF2B5EF4-FFF2-40B4-BE49-F238E27FC236}">
                <a16:creationId xmlns:a16="http://schemas.microsoft.com/office/drawing/2014/main" id="{50EAC83F-DD81-DB41-B851-7D1F5F4C4A0A}"/>
              </a:ext>
            </a:extLst>
          </p:cNvPr>
          <p:cNvCxnSpPr>
            <a:cxnSpLocks/>
            <a:stCxn id="24" idx="2"/>
          </p:cNvCxnSpPr>
          <p:nvPr/>
        </p:nvCxnSpPr>
        <p:spPr>
          <a:xfrm rot="16200000" flipH="1">
            <a:off x="4853731" y="3227958"/>
            <a:ext cx="190023" cy="4300898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AC20959D-317F-79DB-AA5D-E23273A484BB}"/>
              </a:ext>
            </a:extLst>
          </p:cNvPr>
          <p:cNvGrpSpPr/>
          <p:nvPr/>
        </p:nvGrpSpPr>
        <p:grpSpPr>
          <a:xfrm>
            <a:off x="342997" y="1689793"/>
            <a:ext cx="1581165" cy="1645920"/>
            <a:chOff x="341436" y="1149538"/>
            <a:chExt cx="1581165" cy="1645920"/>
          </a:xfrm>
        </p:grpSpPr>
        <p:pic>
          <p:nvPicPr>
            <p:cNvPr id="2059" name="Picture 16">
              <a:extLst>
                <a:ext uri="{FF2B5EF4-FFF2-40B4-BE49-F238E27FC236}">
                  <a16:creationId xmlns:a16="http://schemas.microsoft.com/office/drawing/2014/main" id="{3C6670BE-61AA-F1FD-4A67-5382FEF85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36" y="1149538"/>
              <a:ext cx="1581165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4">
              <a:extLst>
                <a:ext uri="{FF2B5EF4-FFF2-40B4-BE49-F238E27FC236}">
                  <a16:creationId xmlns:a16="http://schemas.microsoft.com/office/drawing/2014/main" id="{4B534E25-B2EA-5445-4F11-F09144AAD9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9" t="22682" r="23569" b="24270"/>
            <a:stretch/>
          </p:blipFill>
          <p:spPr bwMode="auto">
            <a:xfrm>
              <a:off x="899783" y="1778762"/>
              <a:ext cx="6965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Graphic 14">
              <a:extLst>
                <a:ext uri="{FF2B5EF4-FFF2-40B4-BE49-F238E27FC236}">
                  <a16:creationId xmlns:a16="http://schemas.microsoft.com/office/drawing/2014/main" id="{DB034D05-2741-C7AE-8EE3-76C624051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 bwMode="auto">
            <a:xfrm>
              <a:off x="740127" y="1606738"/>
              <a:ext cx="365760" cy="3657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062" name="Elbow Connector 2061">
            <a:extLst>
              <a:ext uri="{FF2B5EF4-FFF2-40B4-BE49-F238E27FC236}">
                <a16:creationId xmlns:a16="http://schemas.microsoft.com/office/drawing/2014/main" id="{44536968-B862-EF05-E33F-100C359152C6}"/>
              </a:ext>
            </a:extLst>
          </p:cNvPr>
          <p:cNvCxnSpPr>
            <a:cxnSpLocks/>
          </p:cNvCxnSpPr>
          <p:nvPr/>
        </p:nvCxnSpPr>
        <p:spPr>
          <a:xfrm>
            <a:off x="1924162" y="2880740"/>
            <a:ext cx="874130" cy="1126576"/>
          </a:xfrm>
          <a:prstGeom prst="bentConnector2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TextBox 2062">
            <a:extLst>
              <a:ext uri="{FF2B5EF4-FFF2-40B4-BE49-F238E27FC236}">
                <a16:creationId xmlns:a16="http://schemas.microsoft.com/office/drawing/2014/main" id="{861FE223-64CC-B1A2-137B-0EFE36479595}"/>
              </a:ext>
            </a:extLst>
          </p:cNvPr>
          <p:cNvSpPr txBox="1"/>
          <p:nvPr/>
        </p:nvSpPr>
        <p:spPr>
          <a:xfrm>
            <a:off x="2900739" y="3172993"/>
            <a:ext cx="312586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Pull</a:t>
            </a:r>
          </a:p>
        </p:txBody>
      </p:sp>
      <p:cxnSp>
        <p:nvCxnSpPr>
          <p:cNvPr id="2064" name="Straight Arrow Connector 2063">
            <a:extLst>
              <a:ext uri="{FF2B5EF4-FFF2-40B4-BE49-F238E27FC236}">
                <a16:creationId xmlns:a16="http://schemas.microsoft.com/office/drawing/2014/main" id="{5661C9EA-ED72-D07F-26AB-4EE4B1DD84D9}"/>
              </a:ext>
            </a:extLst>
          </p:cNvPr>
          <p:cNvCxnSpPr>
            <a:cxnSpLocks/>
          </p:cNvCxnSpPr>
          <p:nvPr/>
        </p:nvCxnSpPr>
        <p:spPr>
          <a:xfrm>
            <a:off x="1941636" y="2611249"/>
            <a:ext cx="5486400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TextBox 2064">
            <a:extLst>
              <a:ext uri="{FF2B5EF4-FFF2-40B4-BE49-F238E27FC236}">
                <a16:creationId xmlns:a16="http://schemas.microsoft.com/office/drawing/2014/main" id="{87F56E34-874F-8EA3-7EFA-2C229BC19E7C}"/>
              </a:ext>
            </a:extLst>
          </p:cNvPr>
          <p:cNvSpPr txBox="1"/>
          <p:nvPr/>
        </p:nvSpPr>
        <p:spPr>
          <a:xfrm>
            <a:off x="3788718" y="2303472"/>
            <a:ext cx="214642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 replication</a:t>
            </a:r>
          </a:p>
        </p:txBody>
      </p:sp>
    </p:spTree>
    <p:extLst>
      <p:ext uri="{BB962C8B-B14F-4D97-AF65-F5344CB8AC3E}">
        <p14:creationId xmlns:p14="http://schemas.microsoft.com/office/powerpoint/2010/main" val="81780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9193B-F7AB-8EC2-30F0-0C5A91DD9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environment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16BB63E-763E-6EDA-F632-5012A785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08492" y="1005154"/>
            <a:ext cx="3810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F1C2A9-8462-B997-A55C-330CE1D7F6C0}"/>
              </a:ext>
            </a:extLst>
          </p:cNvPr>
          <p:cNvSpPr/>
          <p:nvPr/>
        </p:nvSpPr>
        <p:spPr>
          <a:xfrm>
            <a:off x="6208492" y="992732"/>
            <a:ext cx="5526307" cy="50633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</a:t>
            </a:r>
          </a:p>
        </p:txBody>
      </p:sp>
      <p:pic>
        <p:nvPicPr>
          <p:cNvPr id="28" name="Graphic 23">
            <a:extLst>
              <a:ext uri="{FF2B5EF4-FFF2-40B4-BE49-F238E27FC236}">
                <a16:creationId xmlns:a16="http://schemas.microsoft.com/office/drawing/2014/main" id="{3EAB874A-EBCA-5458-F35F-2588794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117" y="4455558"/>
            <a:ext cx="684667" cy="68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0">
            <a:extLst>
              <a:ext uri="{FF2B5EF4-FFF2-40B4-BE49-F238E27FC236}">
                <a16:creationId xmlns:a16="http://schemas.microsoft.com/office/drawing/2014/main" id="{0A8C8E87-E4CC-4ACC-575E-7B1C6279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919" y="3158873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5">
            <a:extLst>
              <a:ext uri="{FF2B5EF4-FFF2-40B4-BE49-F238E27FC236}">
                <a16:creationId xmlns:a16="http://schemas.microsoft.com/office/drawing/2014/main" id="{37DB5C17-5493-9F52-C260-A24AC24C9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6467" y="3707513"/>
            <a:ext cx="220186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Inspector</a:t>
            </a:r>
          </a:p>
        </p:txBody>
      </p:sp>
      <p:pic>
        <p:nvPicPr>
          <p:cNvPr id="32" name="Graphic 21">
            <a:extLst>
              <a:ext uri="{FF2B5EF4-FFF2-40B4-BE49-F238E27FC236}">
                <a16:creationId xmlns:a16="http://schemas.microsoft.com/office/drawing/2014/main" id="{21A15073-F3DE-AC2C-3E1C-68B8D0C9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079" y="3158873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9">
            <a:extLst>
              <a:ext uri="{FF2B5EF4-FFF2-40B4-BE49-F238E27FC236}">
                <a16:creationId xmlns:a16="http://schemas.microsoft.com/office/drawing/2014/main" id="{E1A0FE8D-75F3-BDCA-8E11-2061499D9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3181" y="5140225"/>
            <a:ext cx="226853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EKS</a:t>
            </a:r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A9029D7F-9F09-F4B2-6E31-568C17B0F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282" y="3713810"/>
            <a:ext cx="228123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206549-1F23-171A-45F0-48C2A20FF95A}"/>
              </a:ext>
            </a:extLst>
          </p:cNvPr>
          <p:cNvSpPr/>
          <p:nvPr/>
        </p:nvSpPr>
        <p:spPr>
          <a:xfrm>
            <a:off x="6852577" y="1582265"/>
            <a:ext cx="4742497" cy="4309652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6BAE3D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ED515D-FD4F-9335-CE7F-51C54FEC3AB0}"/>
              </a:ext>
            </a:extLst>
          </p:cNvPr>
          <p:cNvSpPr/>
          <p:nvPr/>
        </p:nvSpPr>
        <p:spPr>
          <a:xfrm>
            <a:off x="8013944" y="2369595"/>
            <a:ext cx="3416055" cy="3379198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Private subnet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67064D57-7582-9D7C-021C-FA03B2CE6A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857863" y="1577599"/>
            <a:ext cx="381000" cy="381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369072F-71E4-DE79-6470-AE27F49AFD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019386" y="2354924"/>
            <a:ext cx="381000" cy="381000"/>
          </a:xfrm>
          <a:prstGeom prst="rect">
            <a:avLst/>
          </a:prstGeom>
        </p:spPr>
      </p:pic>
      <p:sp>
        <p:nvSpPr>
          <p:cNvPr id="43" name="TextBox 19">
            <a:extLst>
              <a:ext uri="{FF2B5EF4-FFF2-40B4-BE49-F238E27FC236}">
                <a16:creationId xmlns:a16="http://schemas.microsoft.com/office/drawing/2014/main" id="{F44C64C5-6A7D-7079-CD51-538CA4B88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3565" y="4222203"/>
            <a:ext cx="15113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VPN connection</a:t>
            </a:r>
          </a:p>
        </p:txBody>
      </p:sp>
      <p:pic>
        <p:nvPicPr>
          <p:cNvPr id="45" name="Graphic 43">
            <a:extLst>
              <a:ext uri="{FF2B5EF4-FFF2-40B4-BE49-F238E27FC236}">
                <a16:creationId xmlns:a16="http://schemas.microsoft.com/office/drawing/2014/main" id="{8699661F-1576-2AD8-EABE-C6C7150C6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4820533" y="377265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Graphic 23">
            <a:extLst>
              <a:ext uri="{FF2B5EF4-FFF2-40B4-BE49-F238E27FC236}">
                <a16:creationId xmlns:a16="http://schemas.microsoft.com/office/drawing/2014/main" id="{19BA30D3-C514-8F87-AFB5-B03122FCA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180" y="38842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3210BFF-D054-42E5-A6C2-4A78F5E056A7}"/>
              </a:ext>
            </a:extLst>
          </p:cNvPr>
          <p:cNvCxnSpPr>
            <a:cxnSpLocks/>
          </p:cNvCxnSpPr>
          <p:nvPr/>
        </p:nvCxnSpPr>
        <p:spPr>
          <a:xfrm flipH="1">
            <a:off x="9163289" y="3457236"/>
            <a:ext cx="1054211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70F0BE9-93B0-CDB4-15D6-DE35D1D5297C}"/>
              </a:ext>
            </a:extLst>
          </p:cNvPr>
          <p:cNvSpPr txBox="1"/>
          <p:nvPr/>
        </p:nvSpPr>
        <p:spPr>
          <a:xfrm>
            <a:off x="9525823" y="3129746"/>
            <a:ext cx="3302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Scan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0F41180-67C5-3901-EB3F-40BEA7AD57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60837" y="4148687"/>
            <a:ext cx="732420" cy="565990"/>
          </a:xfrm>
          <a:prstGeom prst="bentConnector3">
            <a:avLst>
              <a:gd name="adj1" fmla="val 100243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ACBB118-72FB-0C1B-7352-08467DE42F7C}"/>
              </a:ext>
            </a:extLst>
          </p:cNvPr>
          <p:cNvSpPr txBox="1"/>
          <p:nvPr/>
        </p:nvSpPr>
        <p:spPr>
          <a:xfrm>
            <a:off x="8478373" y="4798334"/>
            <a:ext cx="4905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</a:t>
            </a:r>
          </a:p>
        </p:txBody>
      </p:sp>
      <p:pic>
        <p:nvPicPr>
          <p:cNvPr id="57" name="Graphic 18">
            <a:extLst>
              <a:ext uri="{FF2B5EF4-FFF2-40B4-BE49-F238E27FC236}">
                <a16:creationId xmlns:a16="http://schemas.microsoft.com/office/drawing/2014/main" id="{112B3EBF-5608-7C8A-D27C-8ACCD9A7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274" y="456131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12">
            <a:extLst>
              <a:ext uri="{FF2B5EF4-FFF2-40B4-BE49-F238E27FC236}">
                <a16:creationId xmlns:a16="http://schemas.microsoft.com/office/drawing/2014/main" id="{9824FA25-96EB-CAC2-C34B-7BF97B4FB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8842" y="5071106"/>
            <a:ext cx="22796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Direct Connect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1E1D6CA-79FF-A477-98A6-342BD2494523}"/>
              </a:ext>
            </a:extLst>
          </p:cNvPr>
          <p:cNvCxnSpPr>
            <a:cxnSpLocks/>
          </p:cNvCxnSpPr>
          <p:nvPr/>
        </p:nvCxnSpPr>
        <p:spPr>
          <a:xfrm>
            <a:off x="3549865" y="4498892"/>
            <a:ext cx="914349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424F73B-DD55-CC1C-FB0D-661786442CD1}"/>
              </a:ext>
            </a:extLst>
          </p:cNvPr>
          <p:cNvSpPr/>
          <p:nvPr/>
        </p:nvSpPr>
        <p:spPr>
          <a:xfrm>
            <a:off x="1240282" y="2369595"/>
            <a:ext cx="5846442" cy="3522322"/>
          </a:xfrm>
          <a:prstGeom prst="rect">
            <a:avLst/>
          </a:prstGeom>
          <a:noFill/>
          <a:ln w="12700">
            <a:solidFill>
              <a:srgbClr val="A165FF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8425"/>
                      <a:gd name="connsiteY0" fmla="*/ 0 h 903724"/>
                      <a:gd name="connsiteX1" fmla="*/ 642822 w 2678425"/>
                      <a:gd name="connsiteY1" fmla="*/ 0 h 903724"/>
                      <a:gd name="connsiteX2" fmla="*/ 1232076 w 2678425"/>
                      <a:gd name="connsiteY2" fmla="*/ 0 h 903724"/>
                      <a:gd name="connsiteX3" fmla="*/ 1955250 w 2678425"/>
                      <a:gd name="connsiteY3" fmla="*/ 0 h 903724"/>
                      <a:gd name="connsiteX4" fmla="*/ 2678425 w 2678425"/>
                      <a:gd name="connsiteY4" fmla="*/ 0 h 903724"/>
                      <a:gd name="connsiteX5" fmla="*/ 2678425 w 2678425"/>
                      <a:gd name="connsiteY5" fmla="*/ 442825 h 903724"/>
                      <a:gd name="connsiteX6" fmla="*/ 2678425 w 2678425"/>
                      <a:gd name="connsiteY6" fmla="*/ 903724 h 903724"/>
                      <a:gd name="connsiteX7" fmla="*/ 2008819 w 2678425"/>
                      <a:gd name="connsiteY7" fmla="*/ 903724 h 903724"/>
                      <a:gd name="connsiteX8" fmla="*/ 1285644 w 2678425"/>
                      <a:gd name="connsiteY8" fmla="*/ 903724 h 903724"/>
                      <a:gd name="connsiteX9" fmla="*/ 696391 w 2678425"/>
                      <a:gd name="connsiteY9" fmla="*/ 903724 h 903724"/>
                      <a:gd name="connsiteX10" fmla="*/ 0 w 2678425"/>
                      <a:gd name="connsiteY10" fmla="*/ 903724 h 903724"/>
                      <a:gd name="connsiteX11" fmla="*/ 0 w 2678425"/>
                      <a:gd name="connsiteY11" fmla="*/ 451862 h 903724"/>
                      <a:gd name="connsiteX12" fmla="*/ 0 w 2678425"/>
                      <a:gd name="connsiteY12" fmla="*/ 0 h 90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78425" h="903724" extrusionOk="0">
                        <a:moveTo>
                          <a:pt x="0" y="0"/>
                        </a:moveTo>
                        <a:cubicBezTo>
                          <a:pt x="153237" y="25035"/>
                          <a:pt x="483211" y="30017"/>
                          <a:pt x="642822" y="0"/>
                        </a:cubicBezTo>
                        <a:cubicBezTo>
                          <a:pt x="802433" y="-30017"/>
                          <a:pt x="1073009" y="11634"/>
                          <a:pt x="1232076" y="0"/>
                        </a:cubicBezTo>
                        <a:cubicBezTo>
                          <a:pt x="1391143" y="-11634"/>
                          <a:pt x="1704237" y="-16081"/>
                          <a:pt x="1955250" y="0"/>
                        </a:cubicBezTo>
                        <a:cubicBezTo>
                          <a:pt x="2206263" y="16081"/>
                          <a:pt x="2418529" y="22982"/>
                          <a:pt x="2678425" y="0"/>
                        </a:cubicBezTo>
                        <a:cubicBezTo>
                          <a:pt x="2658351" y="126817"/>
                          <a:pt x="2685873" y="310361"/>
                          <a:pt x="2678425" y="442825"/>
                        </a:cubicBezTo>
                        <a:cubicBezTo>
                          <a:pt x="2670977" y="575290"/>
                          <a:pt x="2684951" y="734375"/>
                          <a:pt x="2678425" y="903724"/>
                        </a:cubicBezTo>
                        <a:cubicBezTo>
                          <a:pt x="2502516" y="936873"/>
                          <a:pt x="2228709" y="878612"/>
                          <a:pt x="2008819" y="903724"/>
                        </a:cubicBezTo>
                        <a:cubicBezTo>
                          <a:pt x="1788929" y="928836"/>
                          <a:pt x="1450598" y="896516"/>
                          <a:pt x="1285644" y="903724"/>
                        </a:cubicBezTo>
                        <a:cubicBezTo>
                          <a:pt x="1120691" y="910932"/>
                          <a:pt x="885149" y="921903"/>
                          <a:pt x="696391" y="903724"/>
                        </a:cubicBezTo>
                        <a:cubicBezTo>
                          <a:pt x="507633" y="885545"/>
                          <a:pt x="238152" y="925343"/>
                          <a:pt x="0" y="903724"/>
                        </a:cubicBezTo>
                        <a:cubicBezTo>
                          <a:pt x="-8174" y="789214"/>
                          <a:pt x="-18311" y="629014"/>
                          <a:pt x="0" y="451862"/>
                        </a:cubicBezTo>
                        <a:cubicBezTo>
                          <a:pt x="18311" y="274710"/>
                          <a:pt x="20468" y="942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A165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Secured Network</a:t>
            </a:r>
          </a:p>
        </p:txBody>
      </p:sp>
      <p:sp>
        <p:nvSpPr>
          <p:cNvPr id="71" name="TextBox 25">
            <a:extLst>
              <a:ext uri="{FF2B5EF4-FFF2-40B4-BE49-F238E27FC236}">
                <a16:creationId xmlns:a16="http://schemas.microsoft.com/office/drawing/2014/main" id="{606D38D1-9B24-DA23-A697-D211521BF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338" y="2804178"/>
            <a:ext cx="16446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Endpoints</a:t>
            </a:r>
          </a:p>
        </p:txBody>
      </p:sp>
      <p:pic>
        <p:nvPicPr>
          <p:cNvPr id="72" name="Graphic 29">
            <a:extLst>
              <a:ext uri="{FF2B5EF4-FFF2-40B4-BE49-F238E27FC236}">
                <a16:creationId xmlns:a16="http://schemas.microsoft.com/office/drawing/2014/main" id="{3BAD13D5-C6AE-9FA5-0E94-AC0132B33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6865180" y="234697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A9AF1B1-21B9-79A0-481A-98B2CD89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297" y="4358725"/>
            <a:ext cx="220186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PrivateLink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BD6BE6-B5F4-F82A-7664-7136C1C8B86C}"/>
              </a:ext>
            </a:extLst>
          </p:cNvPr>
          <p:cNvSpPr txBox="1"/>
          <p:nvPr/>
        </p:nvSpPr>
        <p:spPr>
          <a:xfrm>
            <a:off x="7350337" y="3113861"/>
            <a:ext cx="437620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Store</a:t>
            </a:r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9EBFC62F-B96E-8793-E846-9F8690408828}"/>
              </a:ext>
            </a:extLst>
          </p:cNvPr>
          <p:cNvCxnSpPr>
            <a:cxnSpLocks/>
          </p:cNvCxnSpPr>
          <p:nvPr/>
        </p:nvCxnSpPr>
        <p:spPr>
          <a:xfrm flipV="1">
            <a:off x="5695136" y="3428630"/>
            <a:ext cx="2585204" cy="1035650"/>
          </a:xfrm>
          <a:prstGeom prst="bentConnector3">
            <a:avLst>
              <a:gd name="adj1" fmla="val 25845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Graphic 6">
            <a:extLst>
              <a:ext uri="{FF2B5EF4-FFF2-40B4-BE49-F238E27FC236}">
                <a16:creationId xmlns:a16="http://schemas.microsoft.com/office/drawing/2014/main" id="{10DBBE5C-23BA-2A6A-E258-ABCA39093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9068623" y="174609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0146EBCA-67E6-EE85-D5FD-BF9BF7C0A8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8249773" y="1765526"/>
            <a:ext cx="457200" cy="457200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58F5EC7-29BA-5E46-B595-66A948C0779E}"/>
              </a:ext>
            </a:extLst>
          </p:cNvPr>
          <p:cNvGrpSpPr/>
          <p:nvPr/>
        </p:nvGrpSpPr>
        <p:grpSpPr>
          <a:xfrm>
            <a:off x="2251165" y="4111758"/>
            <a:ext cx="1220224" cy="780639"/>
            <a:chOff x="10205868" y="3278724"/>
            <a:chExt cx="1220224" cy="780639"/>
          </a:xfrm>
        </p:grpSpPr>
        <p:grpSp>
          <p:nvGrpSpPr>
            <p:cNvPr id="103" name="Graphic 19">
              <a:extLst>
                <a:ext uri="{FF2B5EF4-FFF2-40B4-BE49-F238E27FC236}">
                  <a16:creationId xmlns:a16="http://schemas.microsoft.com/office/drawing/2014/main" id="{CD08C2C4-3C44-91E7-8083-37DA96B992C8}"/>
                </a:ext>
              </a:extLst>
            </p:cNvPr>
            <p:cNvGrpSpPr/>
            <p:nvPr/>
          </p:nvGrpSpPr>
          <p:grpSpPr>
            <a:xfrm>
              <a:off x="10787394" y="3413391"/>
              <a:ext cx="154593" cy="372448"/>
              <a:chOff x="9885449" y="3314372"/>
              <a:chExt cx="154593" cy="372448"/>
            </a:xfrm>
            <a:noFill/>
          </p:grpSpPr>
          <p:sp>
            <p:nvSpPr>
              <p:cNvPr id="111" name="Freeform: Shape 8">
                <a:extLst>
                  <a:ext uri="{FF2B5EF4-FFF2-40B4-BE49-F238E27FC236}">
                    <a16:creationId xmlns:a16="http://schemas.microsoft.com/office/drawing/2014/main" id="{9013BAEF-CB07-ED55-8BD3-A0741E2C17FD}"/>
                  </a:ext>
                </a:extLst>
              </p:cNvPr>
              <p:cNvSpPr/>
              <p:nvPr/>
            </p:nvSpPr>
            <p:spPr>
              <a:xfrm rot="-10800000">
                <a:off x="9885449" y="3314372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2" name="Freeform: Shape 9">
                <a:extLst>
                  <a:ext uri="{FF2B5EF4-FFF2-40B4-BE49-F238E27FC236}">
                    <a16:creationId xmlns:a16="http://schemas.microsoft.com/office/drawing/2014/main" id="{6BC8DA39-6373-F9EA-DDFE-54FDA916BFEA}"/>
                  </a:ext>
                </a:extLst>
              </p:cNvPr>
              <p:cNvSpPr/>
              <p:nvPr/>
            </p:nvSpPr>
            <p:spPr>
              <a:xfrm rot="-10800000">
                <a:off x="9885449" y="3532227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104" name="Freeform: Shape 10">
              <a:extLst>
                <a:ext uri="{FF2B5EF4-FFF2-40B4-BE49-F238E27FC236}">
                  <a16:creationId xmlns:a16="http://schemas.microsoft.com/office/drawing/2014/main" id="{38866284-169F-E56C-B575-81E9C8165619}"/>
                </a:ext>
              </a:extLst>
            </p:cNvPr>
            <p:cNvSpPr/>
            <p:nvPr/>
          </p:nvSpPr>
          <p:spPr>
            <a:xfrm rot="10800000">
              <a:off x="10566930" y="3413391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reeform: Shape 11">
              <a:extLst>
                <a:ext uri="{FF2B5EF4-FFF2-40B4-BE49-F238E27FC236}">
                  <a16:creationId xmlns:a16="http://schemas.microsoft.com/office/drawing/2014/main" id="{9DE0DCBD-3626-A6FC-02EB-CB674CDD148D}"/>
                </a:ext>
              </a:extLst>
            </p:cNvPr>
            <p:cNvSpPr/>
            <p:nvPr/>
          </p:nvSpPr>
          <p:spPr>
            <a:xfrm rot="10800000">
              <a:off x="10566930" y="3631246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reeform: Shape 12">
              <a:extLst>
                <a:ext uri="{FF2B5EF4-FFF2-40B4-BE49-F238E27FC236}">
                  <a16:creationId xmlns:a16="http://schemas.microsoft.com/office/drawing/2014/main" id="{CDC2F6E8-E6D2-C478-75DD-50AA2B5056C3}"/>
                </a:ext>
              </a:extLst>
            </p:cNvPr>
            <p:cNvSpPr/>
            <p:nvPr/>
          </p:nvSpPr>
          <p:spPr>
            <a:xfrm>
              <a:off x="10358169" y="3330677"/>
              <a:ext cx="793291" cy="543253"/>
            </a:xfrm>
            <a:custGeom>
              <a:avLst/>
              <a:gdLst>
                <a:gd name="connsiteX0" fmla="*/ 793292 w 793291"/>
                <a:gd name="connsiteY0" fmla="*/ 182271 h 543253"/>
                <a:gd name="connsiteX1" fmla="*/ 793292 w 793291"/>
                <a:gd name="connsiteY1" fmla="*/ 22062 h 543253"/>
                <a:gd name="connsiteX2" fmla="*/ 771230 w 793291"/>
                <a:gd name="connsiteY2" fmla="*/ 0 h 543253"/>
                <a:gd name="connsiteX3" fmla="*/ 22062 w 793291"/>
                <a:gd name="connsiteY3" fmla="*/ 0 h 543253"/>
                <a:gd name="connsiteX4" fmla="*/ 0 w 793291"/>
                <a:gd name="connsiteY4" fmla="*/ 22062 h 543253"/>
                <a:gd name="connsiteX5" fmla="*/ 0 w 793291"/>
                <a:gd name="connsiteY5" fmla="*/ 521191 h 543253"/>
                <a:gd name="connsiteX6" fmla="*/ 22062 w 793291"/>
                <a:gd name="connsiteY6" fmla="*/ 543253 h 543253"/>
                <a:gd name="connsiteX7" fmla="*/ 626362 w 793291"/>
                <a:gd name="connsiteY7" fmla="*/ 543253 h 54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3291" h="543253">
                  <a:moveTo>
                    <a:pt x="793292" y="182271"/>
                  </a:moveTo>
                  <a:lnTo>
                    <a:pt x="793292" y="22062"/>
                  </a:lnTo>
                  <a:cubicBezTo>
                    <a:pt x="793292" y="9877"/>
                    <a:pt x="783415" y="0"/>
                    <a:pt x="771230" y="0"/>
                  </a:cubicBezTo>
                  <a:lnTo>
                    <a:pt x="22062" y="0"/>
                  </a:lnTo>
                  <a:cubicBezTo>
                    <a:pt x="9877" y="0"/>
                    <a:pt x="0" y="9877"/>
                    <a:pt x="0" y="22062"/>
                  </a:cubicBezTo>
                  <a:lnTo>
                    <a:pt x="0" y="521191"/>
                  </a:lnTo>
                  <a:cubicBezTo>
                    <a:pt x="0" y="533377"/>
                    <a:pt x="9877" y="543253"/>
                    <a:pt x="22062" y="543253"/>
                  </a:cubicBezTo>
                  <a:lnTo>
                    <a:pt x="626362" y="543253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reeform: Shape 13">
              <a:extLst>
                <a:ext uri="{FF2B5EF4-FFF2-40B4-BE49-F238E27FC236}">
                  <a16:creationId xmlns:a16="http://schemas.microsoft.com/office/drawing/2014/main" id="{181CD60A-7187-8C3A-229B-45EA1809FC77}"/>
                </a:ext>
              </a:extLst>
            </p:cNvPr>
            <p:cNvSpPr/>
            <p:nvPr/>
          </p:nvSpPr>
          <p:spPr>
            <a:xfrm>
              <a:off x="10301155" y="3278724"/>
              <a:ext cx="903682" cy="658625"/>
            </a:xfrm>
            <a:custGeom>
              <a:avLst/>
              <a:gdLst>
                <a:gd name="connsiteX0" fmla="*/ 903682 w 903682"/>
                <a:gd name="connsiteY0" fmla="*/ 237149 h 658625"/>
                <a:gd name="connsiteX1" fmla="*/ 903682 w 903682"/>
                <a:gd name="connsiteY1" fmla="*/ 22062 h 658625"/>
                <a:gd name="connsiteX2" fmla="*/ 881778 w 903682"/>
                <a:gd name="connsiteY2" fmla="*/ 0 h 658625"/>
                <a:gd name="connsiteX3" fmla="*/ 881699 w 903682"/>
                <a:gd name="connsiteY3" fmla="*/ 0 h 658625"/>
                <a:gd name="connsiteX4" fmla="*/ 21983 w 903682"/>
                <a:gd name="connsiteY4" fmla="*/ 0 h 658625"/>
                <a:gd name="connsiteX5" fmla="*/ 0 w 903682"/>
                <a:gd name="connsiteY5" fmla="*/ 22062 h 658625"/>
                <a:gd name="connsiteX6" fmla="*/ 0 w 903682"/>
                <a:gd name="connsiteY6" fmla="*/ 636563 h 658625"/>
                <a:gd name="connsiteX7" fmla="*/ 21983 w 903682"/>
                <a:gd name="connsiteY7" fmla="*/ 658625 h 658625"/>
                <a:gd name="connsiteX8" fmla="*/ 651034 w 903682"/>
                <a:gd name="connsiteY8" fmla="*/ 658625 h 65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682" h="658625">
                  <a:moveTo>
                    <a:pt x="903682" y="237149"/>
                  </a:moveTo>
                  <a:lnTo>
                    <a:pt x="903682" y="22062"/>
                  </a:lnTo>
                  <a:cubicBezTo>
                    <a:pt x="903730" y="9922"/>
                    <a:pt x="893916" y="43"/>
                    <a:pt x="881778" y="0"/>
                  </a:cubicBezTo>
                  <a:cubicBezTo>
                    <a:pt x="881754" y="0"/>
                    <a:pt x="881723" y="0"/>
                    <a:pt x="881699" y="0"/>
                  </a:cubicBezTo>
                  <a:lnTo>
                    <a:pt x="21983" y="0"/>
                  </a:lnTo>
                  <a:cubicBezTo>
                    <a:pt x="9829" y="43"/>
                    <a:pt x="0" y="9908"/>
                    <a:pt x="0" y="22062"/>
                  </a:cubicBezTo>
                  <a:lnTo>
                    <a:pt x="0" y="636563"/>
                  </a:lnTo>
                  <a:cubicBezTo>
                    <a:pt x="0" y="648717"/>
                    <a:pt x="9829" y="658578"/>
                    <a:pt x="21983" y="658625"/>
                  </a:cubicBezTo>
                  <a:lnTo>
                    <a:pt x="651034" y="658625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reeform: Shape 14">
              <a:extLst>
                <a:ext uri="{FF2B5EF4-FFF2-40B4-BE49-F238E27FC236}">
                  <a16:creationId xmlns:a16="http://schemas.microsoft.com/office/drawing/2014/main" id="{F62995FF-2116-B3F7-D38D-E52DC3029E04}"/>
                </a:ext>
              </a:extLst>
            </p:cNvPr>
            <p:cNvSpPr/>
            <p:nvPr/>
          </p:nvSpPr>
          <p:spPr>
            <a:xfrm>
              <a:off x="10205868" y="3937349"/>
              <a:ext cx="718723" cy="80262"/>
            </a:xfrm>
            <a:custGeom>
              <a:avLst/>
              <a:gdLst>
                <a:gd name="connsiteX0" fmla="*/ 718723 w 718723"/>
                <a:gd name="connsiteY0" fmla="*/ 80262 h 80262"/>
                <a:gd name="connsiteX1" fmla="*/ 64605 w 718723"/>
                <a:gd name="connsiteY1" fmla="*/ 80262 h 80262"/>
                <a:gd name="connsiteX2" fmla="*/ 0 w 718723"/>
                <a:gd name="connsiteY2" fmla="*/ 52269 h 80262"/>
                <a:gd name="connsiteX3" fmla="*/ 0 w 718723"/>
                <a:gd name="connsiteY3" fmla="*/ 0 h 80262"/>
                <a:gd name="connsiteX4" fmla="*/ 105171 w 718723"/>
                <a:gd name="connsiteY4" fmla="*/ 0 h 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723" h="80262">
                  <a:moveTo>
                    <a:pt x="718723" y="80262"/>
                  </a:moveTo>
                  <a:lnTo>
                    <a:pt x="64605" y="80262"/>
                  </a:lnTo>
                  <a:cubicBezTo>
                    <a:pt x="64605" y="80262"/>
                    <a:pt x="17871" y="80737"/>
                    <a:pt x="0" y="52269"/>
                  </a:cubicBezTo>
                  <a:lnTo>
                    <a:pt x="0" y="0"/>
                  </a:lnTo>
                  <a:lnTo>
                    <a:pt x="105171" y="0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reeform: Shape 15">
              <a:extLst>
                <a:ext uri="{FF2B5EF4-FFF2-40B4-BE49-F238E27FC236}">
                  <a16:creationId xmlns:a16="http://schemas.microsoft.com/office/drawing/2014/main" id="{39FD10EE-DFDE-3066-D92C-17324112BACC}"/>
                </a:ext>
              </a:extLst>
            </p:cNvPr>
            <p:cNvSpPr/>
            <p:nvPr/>
          </p:nvSpPr>
          <p:spPr>
            <a:xfrm>
              <a:off x="11078948" y="3570910"/>
              <a:ext cx="251778" cy="251778"/>
            </a:xfrm>
            <a:custGeom>
              <a:avLst/>
              <a:gdLst>
                <a:gd name="connsiteX0" fmla="*/ 251778 w 251778"/>
                <a:gd name="connsiteY0" fmla="*/ 125968 h 251778"/>
                <a:gd name="connsiteX1" fmla="*/ 125968 w 251778"/>
                <a:gd name="connsiteY1" fmla="*/ 0 h 251778"/>
                <a:gd name="connsiteX2" fmla="*/ 0 w 251778"/>
                <a:gd name="connsiteY2" fmla="*/ 125810 h 251778"/>
                <a:gd name="connsiteX3" fmla="*/ 125810 w 251778"/>
                <a:gd name="connsiteY3" fmla="*/ 251779 h 251778"/>
                <a:gd name="connsiteX4" fmla="*/ 125889 w 251778"/>
                <a:gd name="connsiteY4" fmla="*/ 251779 h 251778"/>
                <a:gd name="connsiteX5" fmla="*/ 251778 w 251778"/>
                <a:gd name="connsiteY5" fmla="*/ 125968 h 25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778" h="251778">
                  <a:moveTo>
                    <a:pt x="251778" y="125968"/>
                  </a:moveTo>
                  <a:cubicBezTo>
                    <a:pt x="251826" y="56441"/>
                    <a:pt x="195492" y="44"/>
                    <a:pt x="125968" y="0"/>
                  </a:cubicBezTo>
                  <a:cubicBezTo>
                    <a:pt x="56445" y="-43"/>
                    <a:pt x="47" y="56283"/>
                    <a:pt x="0" y="125810"/>
                  </a:cubicBezTo>
                  <a:cubicBezTo>
                    <a:pt x="-48" y="195334"/>
                    <a:pt x="56286" y="251731"/>
                    <a:pt x="125810" y="251779"/>
                  </a:cubicBezTo>
                  <a:cubicBezTo>
                    <a:pt x="125834" y="251779"/>
                    <a:pt x="125865" y="251779"/>
                    <a:pt x="125889" y="251779"/>
                  </a:cubicBezTo>
                  <a:cubicBezTo>
                    <a:pt x="195381" y="251779"/>
                    <a:pt x="251731" y="195460"/>
                    <a:pt x="251778" y="125968"/>
                  </a:cubicBezTo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reeform: Shape 16">
              <a:extLst>
                <a:ext uri="{FF2B5EF4-FFF2-40B4-BE49-F238E27FC236}">
                  <a16:creationId xmlns:a16="http://schemas.microsoft.com/office/drawing/2014/main" id="{39F83123-F606-AF16-4F20-4410B4456C20}"/>
                </a:ext>
              </a:extLst>
            </p:cNvPr>
            <p:cNvSpPr/>
            <p:nvPr/>
          </p:nvSpPr>
          <p:spPr>
            <a:xfrm>
              <a:off x="10983656" y="3830043"/>
              <a:ext cx="442436" cy="229320"/>
            </a:xfrm>
            <a:custGeom>
              <a:avLst/>
              <a:gdLst>
                <a:gd name="connsiteX0" fmla="*/ 442436 w 442436"/>
                <a:gd name="connsiteY0" fmla="*/ 229321 h 229320"/>
                <a:gd name="connsiteX1" fmla="*/ 5 w 442436"/>
                <a:gd name="connsiteY1" fmla="*/ 229321 h 229320"/>
                <a:gd name="connsiteX2" fmla="*/ 107865 w 442436"/>
                <a:gd name="connsiteY2" fmla="*/ 32342 h 229320"/>
                <a:gd name="connsiteX3" fmla="*/ 221181 w 442436"/>
                <a:gd name="connsiteY3" fmla="*/ 0 h 229320"/>
                <a:gd name="connsiteX4" fmla="*/ 442436 w 442436"/>
                <a:gd name="connsiteY4" fmla="*/ 229321 h 22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36" h="229320">
                  <a:moveTo>
                    <a:pt x="442436" y="229321"/>
                  </a:moveTo>
                  <a:lnTo>
                    <a:pt x="5" y="229321"/>
                  </a:lnTo>
                  <a:cubicBezTo>
                    <a:pt x="-540" y="149422"/>
                    <a:pt x="40255" y="74917"/>
                    <a:pt x="107865" y="32342"/>
                  </a:cubicBezTo>
                  <a:cubicBezTo>
                    <a:pt x="141868" y="11181"/>
                    <a:pt x="181129" y="-24"/>
                    <a:pt x="221181" y="0"/>
                  </a:cubicBezTo>
                  <a:cubicBezTo>
                    <a:pt x="343433" y="0"/>
                    <a:pt x="442436" y="102641"/>
                    <a:pt x="442436" y="229321"/>
                  </a:cubicBezTo>
                  <a:close/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65BF9ED2-5B29-55C9-0983-C4D7C5C3AACE}"/>
              </a:ext>
            </a:extLst>
          </p:cNvPr>
          <p:cNvSpPr txBox="1"/>
          <p:nvPr/>
        </p:nvSpPr>
        <p:spPr>
          <a:xfrm>
            <a:off x="2530591" y="4914064"/>
            <a:ext cx="53540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Build</a:t>
            </a:r>
          </a:p>
        </p:txBody>
      </p:sp>
      <p:pic>
        <p:nvPicPr>
          <p:cNvPr id="114" name="Picture 16">
            <a:extLst>
              <a:ext uri="{FF2B5EF4-FFF2-40B4-BE49-F238E27FC236}">
                <a16:creationId xmlns:a16="http://schemas.microsoft.com/office/drawing/2014/main" id="{23B4F8EB-DBD8-5CB2-9FC4-2A250FF3C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7057"/>
            <a:ext cx="158116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6">
            <a:extLst>
              <a:ext uri="{FF2B5EF4-FFF2-40B4-BE49-F238E27FC236}">
                <a16:creationId xmlns:a16="http://schemas.microsoft.com/office/drawing/2014/main" id="{BBF74A7C-1146-1D0D-B2AC-A4EC4326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01" y="1709044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8">
            <a:extLst>
              <a:ext uri="{FF2B5EF4-FFF2-40B4-BE49-F238E27FC236}">
                <a16:creationId xmlns:a16="http://schemas.microsoft.com/office/drawing/2014/main" id="{5589DD6E-CD50-A858-5CF0-35B8C1324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0" y="1309558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2">
            <a:extLst>
              <a:ext uri="{FF2B5EF4-FFF2-40B4-BE49-F238E27FC236}">
                <a16:creationId xmlns:a16="http://schemas.microsoft.com/office/drawing/2014/main" id="{B48965A4-9000-33AD-149E-EDF71D11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71" y="1670529"/>
            <a:ext cx="52002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52D621B4-BA1E-BFDF-ED12-8D75771B3E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0448" y="2869230"/>
            <a:ext cx="2117306" cy="1072798"/>
          </a:xfrm>
          <a:prstGeom prst="bentConnector3">
            <a:avLst>
              <a:gd name="adj1" fmla="val 10003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DC308F3A-5D79-3E99-B505-BB823B7B54A2}"/>
              </a:ext>
            </a:extLst>
          </p:cNvPr>
          <p:cNvCxnSpPr>
            <a:cxnSpLocks/>
          </p:cNvCxnSpPr>
          <p:nvPr/>
        </p:nvCxnSpPr>
        <p:spPr>
          <a:xfrm>
            <a:off x="5695136" y="4464280"/>
            <a:ext cx="1137248" cy="904348"/>
          </a:xfrm>
          <a:prstGeom prst="bentConnector3">
            <a:avLst>
              <a:gd name="adj1" fmla="val 58825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14DE2BE-84E6-06F2-8CDA-2A5079692EA0}"/>
              </a:ext>
            </a:extLst>
          </p:cNvPr>
          <p:cNvSpPr txBox="1"/>
          <p:nvPr/>
        </p:nvSpPr>
        <p:spPr>
          <a:xfrm>
            <a:off x="5651731" y="5379779"/>
            <a:ext cx="1117294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</a:t>
            </a:r>
            <a:b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deployment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CEA37563-7EAB-4C5B-CB0F-1B637F388C0E}"/>
              </a:ext>
            </a:extLst>
          </p:cNvPr>
          <p:cNvGrpSpPr/>
          <p:nvPr/>
        </p:nvGrpSpPr>
        <p:grpSpPr>
          <a:xfrm>
            <a:off x="2150820" y="828397"/>
            <a:ext cx="1581165" cy="1645920"/>
            <a:chOff x="341436" y="1149538"/>
            <a:chExt cx="1581165" cy="1645920"/>
          </a:xfrm>
        </p:grpSpPr>
        <p:pic>
          <p:nvPicPr>
            <p:cNvPr id="143" name="Picture 16">
              <a:extLst>
                <a:ext uri="{FF2B5EF4-FFF2-40B4-BE49-F238E27FC236}">
                  <a16:creationId xmlns:a16="http://schemas.microsoft.com/office/drawing/2014/main" id="{55A3B732-03B4-C70C-8FDF-06DE49673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36" y="1149538"/>
              <a:ext cx="1581165" cy="164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4">
              <a:extLst>
                <a:ext uri="{FF2B5EF4-FFF2-40B4-BE49-F238E27FC236}">
                  <a16:creationId xmlns:a16="http://schemas.microsoft.com/office/drawing/2014/main" id="{8087F25E-EA40-AC64-399F-05FB58C843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9" t="22682" r="23569" b="24270"/>
            <a:stretch/>
          </p:blipFill>
          <p:spPr bwMode="auto">
            <a:xfrm>
              <a:off x="899783" y="1778762"/>
              <a:ext cx="6965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Graphic 14">
              <a:extLst>
                <a:ext uri="{FF2B5EF4-FFF2-40B4-BE49-F238E27FC236}">
                  <a16:creationId xmlns:a16="http://schemas.microsoft.com/office/drawing/2014/main" id="{C3513919-2B84-882E-4227-FD683F649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 bwMode="auto">
            <a:xfrm>
              <a:off x="740127" y="1606738"/>
              <a:ext cx="365760" cy="36576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7" name="Elbow Connector 146">
            <a:extLst>
              <a:ext uri="{FF2B5EF4-FFF2-40B4-BE49-F238E27FC236}">
                <a16:creationId xmlns:a16="http://schemas.microsoft.com/office/drawing/2014/main" id="{64B9981B-786C-FADC-9599-1C64C65CAC5F}"/>
              </a:ext>
            </a:extLst>
          </p:cNvPr>
          <p:cNvCxnSpPr>
            <a:cxnSpLocks/>
          </p:cNvCxnSpPr>
          <p:nvPr/>
        </p:nvCxnSpPr>
        <p:spPr>
          <a:xfrm>
            <a:off x="2974463" y="2275555"/>
            <a:ext cx="5303520" cy="1152144"/>
          </a:xfrm>
          <a:prstGeom prst="bentConnector3">
            <a:avLst>
              <a:gd name="adj1" fmla="val -5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A1E18B35-00C8-EBB4-A86C-F501118CB8DB}"/>
              </a:ext>
            </a:extLst>
          </p:cNvPr>
          <p:cNvSpPr txBox="1"/>
          <p:nvPr/>
        </p:nvSpPr>
        <p:spPr>
          <a:xfrm>
            <a:off x="3826415" y="3073833"/>
            <a:ext cx="2146421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Image replication</a:t>
            </a:r>
          </a:p>
        </p:txBody>
      </p:sp>
      <p:pic>
        <p:nvPicPr>
          <p:cNvPr id="152" name="Graphic 21">
            <a:extLst>
              <a:ext uri="{FF2B5EF4-FFF2-40B4-BE49-F238E27FC236}">
                <a16:creationId xmlns:a16="http://schemas.microsoft.com/office/drawing/2014/main" id="{6F52CF2C-21D7-B913-73BE-7B3EEC572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078" y="1709044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" name="TextBox 12">
            <a:extLst>
              <a:ext uri="{FF2B5EF4-FFF2-40B4-BE49-F238E27FC236}">
                <a16:creationId xmlns:a16="http://schemas.microsoft.com/office/drawing/2014/main" id="{04A362FF-0CEF-C0D8-2AE7-1252308E6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60011" y="2369107"/>
            <a:ext cx="22796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CodeCommit</a:t>
            </a:r>
          </a:p>
        </p:txBody>
      </p:sp>
      <p:pic>
        <p:nvPicPr>
          <p:cNvPr id="154" name="Graphic 20">
            <a:extLst>
              <a:ext uri="{FF2B5EF4-FFF2-40B4-BE49-F238E27FC236}">
                <a16:creationId xmlns:a16="http://schemas.microsoft.com/office/drawing/2014/main" id="{270B7E26-7049-25F7-9135-A0B9D73F7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/>
          <a:srcRect/>
          <a:stretch/>
        </p:blipFill>
        <p:spPr bwMode="auto">
          <a:xfrm>
            <a:off x="1247782" y="2369107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929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EC1F-4B36-464C-85F2-4B98037C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/>
              <a:t>Team management</a:t>
            </a:r>
          </a:p>
        </p:txBody>
      </p:sp>
    </p:spTree>
    <p:extLst>
      <p:ext uri="{BB962C8B-B14F-4D97-AF65-F5344CB8AC3E}">
        <p14:creationId xmlns:p14="http://schemas.microsoft.com/office/powerpoint/2010/main" val="42556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EC1F-4B36-464C-85F2-4B98037CF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 have chosen to use Kubernetes – now what?</a:t>
            </a:r>
          </a:p>
        </p:txBody>
      </p:sp>
    </p:spTree>
    <p:extLst>
      <p:ext uri="{BB962C8B-B14F-4D97-AF65-F5344CB8AC3E}">
        <p14:creationId xmlns:p14="http://schemas.microsoft.com/office/powerpoint/2010/main" val="42732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749C004-E454-0544-A5C5-48A749D5BF8A}"/>
              </a:ext>
            </a:extLst>
          </p:cNvPr>
          <p:cNvGrpSpPr/>
          <p:nvPr/>
        </p:nvGrpSpPr>
        <p:grpSpPr>
          <a:xfrm>
            <a:off x="1143303" y="4362321"/>
            <a:ext cx="9905393" cy="836256"/>
            <a:chOff x="1296223" y="3642529"/>
            <a:chExt cx="11886471" cy="10035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CBC51C-331C-F148-946C-0A0D517FA65F}"/>
                </a:ext>
              </a:extLst>
            </p:cNvPr>
            <p:cNvSpPr txBox="1"/>
            <p:nvPr/>
          </p:nvSpPr>
          <p:spPr>
            <a:xfrm>
              <a:off x="1296223" y="3642529"/>
              <a:ext cx="3299365" cy="1003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417" dirty="0">
                  <a:solidFill>
                    <a:schemeClr val="accent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Identity &amp; Access </a:t>
              </a:r>
            </a:p>
            <a:p>
              <a:pPr algn="ctr"/>
              <a:r>
                <a:rPr lang="en-US" sz="2417" dirty="0">
                  <a:solidFill>
                    <a:schemeClr val="accent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Management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05F14C-4320-094D-A251-0E912F611347}"/>
                </a:ext>
              </a:extLst>
            </p:cNvPr>
            <p:cNvSpPr txBox="1"/>
            <p:nvPr/>
          </p:nvSpPr>
          <p:spPr>
            <a:xfrm>
              <a:off x="6056971" y="3642530"/>
              <a:ext cx="2516459" cy="1003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17" dirty="0">
                  <a:solidFill>
                    <a:schemeClr val="accent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Policy </a:t>
              </a:r>
            </a:p>
            <a:p>
              <a:pPr algn="ctr"/>
              <a:r>
                <a:rPr lang="en-US" sz="2417" dirty="0">
                  <a:solidFill>
                    <a:schemeClr val="accent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Management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2D00D2-7DD4-1942-8CE1-EF40D9BD80E4}"/>
                </a:ext>
              </a:extLst>
            </p:cNvPr>
            <p:cNvSpPr txBox="1"/>
            <p:nvPr/>
          </p:nvSpPr>
          <p:spPr>
            <a:xfrm>
              <a:off x="10136667" y="3642529"/>
              <a:ext cx="3046027" cy="1003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17" dirty="0">
                  <a:solidFill>
                    <a:schemeClr val="accent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Namespace as a </a:t>
              </a:r>
            </a:p>
            <a:p>
              <a:pPr algn="ctr"/>
              <a:r>
                <a:rPr lang="en-US" sz="2417" dirty="0">
                  <a:solidFill>
                    <a:schemeClr val="accent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Service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71EA99-657A-764A-9A37-AE47C5E0A5F8}"/>
              </a:ext>
            </a:extLst>
          </p:cNvPr>
          <p:cNvGrpSpPr/>
          <p:nvPr/>
        </p:nvGrpSpPr>
        <p:grpSpPr>
          <a:xfrm>
            <a:off x="1400232" y="2072953"/>
            <a:ext cx="9357470" cy="2127250"/>
            <a:chOff x="1700719" y="1519959"/>
            <a:chExt cx="11228964" cy="25527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68C340-FAF3-B946-843C-8AE245C8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0719" y="1519959"/>
              <a:ext cx="2540000" cy="25527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B1424AB-4EAF-B142-BD4D-A62433C0A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5201" y="1519959"/>
              <a:ext cx="2540000" cy="2552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5F9636E-3AE1-1046-82E1-EA7D0DDB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89683" y="1526309"/>
              <a:ext cx="2540000" cy="2540000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922B2EEE-687E-6663-32A2-82F6C5A2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Multi-team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43268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/>
              <a:t>Separation of concerns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3EE755-C890-4233-BD29-110FD0B12B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631729"/>
            <a:ext cx="5476875" cy="3342453"/>
          </a:xfrm>
          <a:noFill/>
          <a:ln w="19050">
            <a:solidFill>
              <a:schemeClr val="tx2"/>
            </a:solidFill>
            <a:prstDash val="dash"/>
          </a:ln>
        </p:spPr>
        <p:txBody>
          <a:bodyPr lIns="45720" rIns="45720"/>
          <a:lstStyle/>
          <a:p>
            <a:endParaRPr lang="en-US" sz="2400" dirty="0">
              <a:solidFill>
                <a:schemeClr val="lt1"/>
              </a:solidFill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endParaRPr lang="en-US" dirty="0">
              <a:solidFill>
                <a:schemeClr val="lt1"/>
              </a:solidFill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algn="ctr"/>
            <a:endParaRPr lang="en-US" sz="2400" dirty="0">
              <a:solidFill>
                <a:schemeClr val="lt1"/>
              </a:solidFill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algn="ctr"/>
            <a:r>
              <a:rPr lang="en-US" sz="36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Platform engineers</a:t>
            </a:r>
          </a:p>
          <a:p>
            <a:pPr algn="ctr"/>
            <a:r>
              <a:rPr lang="en-US" sz="2000" dirty="0">
                <a:solidFill>
                  <a:srgbClr val="CFCFCF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Platform builders – build and integrate tools that provision, manage and secure the cloud computing infrastructure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84921-2337-4EA4-98EB-4F2BC668B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4124" y="1631729"/>
            <a:ext cx="5476875" cy="3397853"/>
          </a:xfrm>
          <a:noFill/>
          <a:ln w="19050">
            <a:solidFill>
              <a:schemeClr val="tx2"/>
            </a:solidFill>
            <a:prstDash val="dash"/>
          </a:ln>
        </p:spPr>
        <p:txBody>
          <a:bodyPr lIns="45720" rIns="45720"/>
          <a:lstStyle/>
          <a:p>
            <a:endParaRPr lang="en-US" sz="2400" dirty="0">
              <a:solidFill>
                <a:schemeClr val="lt1"/>
              </a:solidFill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endParaRPr lang="en-US" dirty="0">
              <a:solidFill>
                <a:schemeClr val="lt1"/>
              </a:solidFill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algn="ctr"/>
            <a:endParaRPr lang="en-US" sz="2400" dirty="0">
              <a:solidFill>
                <a:schemeClr val="lt1"/>
              </a:solidFill>
              <a:ea typeface="Amazon Ember" panose="020B0603020204020204" pitchFamily="34" charset="0"/>
              <a:cs typeface="Amazon Ember" panose="020B0603020204020204" pitchFamily="34" charset="0"/>
              <a:sym typeface="Arial"/>
            </a:endParaRPr>
          </a:p>
          <a:p>
            <a:pPr algn="ctr"/>
            <a:r>
              <a:rPr lang="en-US" sz="40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Software engineers</a:t>
            </a:r>
            <a:endParaRPr lang="en-US" sz="4000" dirty="0"/>
          </a:p>
          <a:p>
            <a:pPr algn="ctr"/>
            <a:r>
              <a:rPr lang="en-US" sz="2000" dirty="0">
                <a:solidFill>
                  <a:srgbClr val="CFCFCF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rPr>
              <a:t>Application builders – free to focus on building applications that deliver business value to customers</a:t>
            </a:r>
            <a:endParaRPr lang="en-US" dirty="0"/>
          </a:p>
        </p:txBody>
      </p:sp>
      <p:grpSp>
        <p:nvGrpSpPr>
          <p:cNvPr id="37" name="Google Shape;219;p11">
            <a:extLst>
              <a:ext uri="{FF2B5EF4-FFF2-40B4-BE49-F238E27FC236}">
                <a16:creationId xmlns:a16="http://schemas.microsoft.com/office/drawing/2014/main" id="{65AE49C0-4B67-4352-B677-B44A1FF24CB4}"/>
              </a:ext>
            </a:extLst>
          </p:cNvPr>
          <p:cNvGrpSpPr/>
          <p:nvPr/>
        </p:nvGrpSpPr>
        <p:grpSpPr>
          <a:xfrm>
            <a:off x="2658713" y="1843539"/>
            <a:ext cx="1118904" cy="1071546"/>
            <a:chOff x="1942490" y="2553890"/>
            <a:chExt cx="1656724" cy="1594531"/>
          </a:xfrm>
        </p:grpSpPr>
        <p:grpSp>
          <p:nvGrpSpPr>
            <p:cNvPr id="38" name="Google Shape;220;p11">
              <a:extLst>
                <a:ext uri="{FF2B5EF4-FFF2-40B4-BE49-F238E27FC236}">
                  <a16:creationId xmlns:a16="http://schemas.microsoft.com/office/drawing/2014/main" id="{9E70C0D4-6D69-4A10-A95B-9B641523E8AB}"/>
                </a:ext>
              </a:extLst>
            </p:cNvPr>
            <p:cNvGrpSpPr/>
            <p:nvPr/>
          </p:nvGrpSpPr>
          <p:grpSpPr>
            <a:xfrm>
              <a:off x="1942490" y="2955021"/>
              <a:ext cx="1107391" cy="1193400"/>
              <a:chOff x="1229381" y="2694881"/>
              <a:chExt cx="1107391" cy="1193400"/>
            </a:xfrm>
          </p:grpSpPr>
          <p:sp>
            <p:nvSpPr>
              <p:cNvPr id="42" name="Google Shape;221;p11">
                <a:extLst>
                  <a:ext uri="{FF2B5EF4-FFF2-40B4-BE49-F238E27FC236}">
                    <a16:creationId xmlns:a16="http://schemas.microsoft.com/office/drawing/2014/main" id="{6B69D061-570B-4F66-980E-75E37FD09C89}"/>
                  </a:ext>
                </a:extLst>
              </p:cNvPr>
              <p:cNvSpPr/>
              <p:nvPr/>
            </p:nvSpPr>
            <p:spPr>
              <a:xfrm>
                <a:off x="1229381" y="2694881"/>
                <a:ext cx="1107391" cy="311790"/>
              </a:xfrm>
              <a:custGeom>
                <a:avLst/>
                <a:gdLst/>
                <a:ahLst/>
                <a:cxnLst/>
                <a:rect l="l" t="t" r="r" b="b"/>
                <a:pathLst>
                  <a:path w="331499" h="93334" extrusionOk="0">
                    <a:moveTo>
                      <a:pt x="320235" y="90760"/>
                    </a:moveTo>
                    <a:lnTo>
                      <a:pt x="11265" y="90760"/>
                    </a:lnTo>
                    <a:cubicBezTo>
                      <a:pt x="7724" y="90760"/>
                      <a:pt x="4828" y="87864"/>
                      <a:pt x="4828" y="84323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20235" y="4828"/>
                    </a:lnTo>
                    <a:cubicBezTo>
                      <a:pt x="323776" y="4828"/>
                      <a:pt x="326672" y="7724"/>
                      <a:pt x="326672" y="11265"/>
                    </a:cubicBezTo>
                    <a:lnTo>
                      <a:pt x="326672" y="84323"/>
                    </a:lnTo>
                    <a:cubicBezTo>
                      <a:pt x="326672" y="87864"/>
                      <a:pt x="323776" y="90760"/>
                      <a:pt x="320235" y="9076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43" name="Google Shape;222;p11">
                <a:extLst>
                  <a:ext uri="{FF2B5EF4-FFF2-40B4-BE49-F238E27FC236}">
                    <a16:creationId xmlns:a16="http://schemas.microsoft.com/office/drawing/2014/main" id="{0FA9825B-161C-499F-8B00-BB46565F88BF}"/>
                  </a:ext>
                </a:extLst>
              </p:cNvPr>
              <p:cNvSpPr/>
              <p:nvPr/>
            </p:nvSpPr>
            <p:spPr>
              <a:xfrm>
                <a:off x="1229381" y="3084081"/>
                <a:ext cx="1107391" cy="311790"/>
              </a:xfrm>
              <a:custGeom>
                <a:avLst/>
                <a:gdLst/>
                <a:ahLst/>
                <a:cxnLst/>
                <a:rect l="l" t="t" r="r" b="b"/>
                <a:pathLst>
                  <a:path w="331499" h="93334" extrusionOk="0">
                    <a:moveTo>
                      <a:pt x="320557" y="90438"/>
                    </a:moveTo>
                    <a:lnTo>
                      <a:pt x="10943" y="90438"/>
                    </a:lnTo>
                    <a:cubicBezTo>
                      <a:pt x="7402" y="90438"/>
                      <a:pt x="4828" y="87542"/>
                      <a:pt x="4828" y="84323"/>
                    </a:cubicBezTo>
                    <a:lnTo>
                      <a:pt x="4828" y="10943"/>
                    </a:lnTo>
                    <a:cubicBezTo>
                      <a:pt x="4828" y="7402"/>
                      <a:pt x="7724" y="4828"/>
                      <a:pt x="10943" y="4828"/>
                    </a:cubicBezTo>
                    <a:lnTo>
                      <a:pt x="320557" y="4828"/>
                    </a:lnTo>
                    <a:cubicBezTo>
                      <a:pt x="324097" y="4828"/>
                      <a:pt x="326672" y="7724"/>
                      <a:pt x="326672" y="10943"/>
                    </a:cubicBezTo>
                    <a:lnTo>
                      <a:pt x="326672" y="84323"/>
                    </a:lnTo>
                    <a:cubicBezTo>
                      <a:pt x="326672" y="87864"/>
                      <a:pt x="324097" y="90438"/>
                      <a:pt x="320557" y="90438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44" name="Google Shape;223;p11">
                <a:extLst>
                  <a:ext uri="{FF2B5EF4-FFF2-40B4-BE49-F238E27FC236}">
                    <a16:creationId xmlns:a16="http://schemas.microsoft.com/office/drawing/2014/main" id="{4D50C1F1-C3AE-45DD-A99A-A6CC7945D28A}"/>
                  </a:ext>
                </a:extLst>
              </p:cNvPr>
              <p:cNvSpPr/>
              <p:nvPr/>
            </p:nvSpPr>
            <p:spPr>
              <a:xfrm>
                <a:off x="1372373" y="2981941"/>
                <a:ext cx="817104" cy="129015"/>
              </a:xfrm>
              <a:custGeom>
                <a:avLst/>
                <a:gdLst/>
                <a:ahLst/>
                <a:cxnLst/>
                <a:rect l="l" t="t" r="r" b="b"/>
                <a:pathLst>
                  <a:path w="244601" h="38621" extrusionOk="0">
                    <a:moveTo>
                      <a:pt x="4828" y="4828"/>
                    </a:moveTo>
                    <a:lnTo>
                      <a:pt x="241062" y="4828"/>
                    </a:lnTo>
                    <a:lnTo>
                      <a:pt x="241062" y="33794"/>
                    </a:lnTo>
                    <a:lnTo>
                      <a:pt x="4828" y="33794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45" name="Google Shape;224;p11">
                <a:extLst>
                  <a:ext uri="{FF2B5EF4-FFF2-40B4-BE49-F238E27FC236}">
                    <a16:creationId xmlns:a16="http://schemas.microsoft.com/office/drawing/2014/main" id="{AA3E3B4F-737A-4D8C-B65B-C27B1C1C234C}"/>
                  </a:ext>
                </a:extLst>
              </p:cNvPr>
              <p:cNvSpPr/>
              <p:nvPr/>
            </p:nvSpPr>
            <p:spPr>
              <a:xfrm>
                <a:off x="1229381" y="3472203"/>
                <a:ext cx="1107391" cy="311790"/>
              </a:xfrm>
              <a:custGeom>
                <a:avLst/>
                <a:gdLst/>
                <a:ahLst/>
                <a:cxnLst/>
                <a:rect l="l" t="t" r="r" b="b"/>
                <a:pathLst>
                  <a:path w="331499" h="93334" extrusionOk="0">
                    <a:moveTo>
                      <a:pt x="320235" y="90760"/>
                    </a:moveTo>
                    <a:lnTo>
                      <a:pt x="11265" y="90760"/>
                    </a:lnTo>
                    <a:cubicBezTo>
                      <a:pt x="7724" y="90760"/>
                      <a:pt x="4828" y="87864"/>
                      <a:pt x="4828" y="84323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20235" y="4828"/>
                    </a:lnTo>
                    <a:cubicBezTo>
                      <a:pt x="323776" y="4828"/>
                      <a:pt x="326672" y="7724"/>
                      <a:pt x="326672" y="11265"/>
                    </a:cubicBezTo>
                    <a:lnTo>
                      <a:pt x="326672" y="84323"/>
                    </a:lnTo>
                    <a:cubicBezTo>
                      <a:pt x="326672" y="87864"/>
                      <a:pt x="323776" y="90760"/>
                      <a:pt x="320235" y="9076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46" name="Google Shape;225;p11">
                <a:extLst>
                  <a:ext uri="{FF2B5EF4-FFF2-40B4-BE49-F238E27FC236}">
                    <a16:creationId xmlns:a16="http://schemas.microsoft.com/office/drawing/2014/main" id="{C09DFB3C-B985-4826-B801-8FC6D451E7A6}"/>
                  </a:ext>
                </a:extLst>
              </p:cNvPr>
              <p:cNvSpPr/>
              <p:nvPr/>
            </p:nvSpPr>
            <p:spPr>
              <a:xfrm>
                <a:off x="1391725" y="2788416"/>
                <a:ext cx="129015" cy="129015"/>
              </a:xfrm>
              <a:custGeom>
                <a:avLst/>
                <a:gdLst/>
                <a:ahLst/>
                <a:cxnLst/>
                <a:rect l="l" t="t" r="r" b="b"/>
                <a:pathLst>
                  <a:path w="38621" h="38621" extrusionOk="0">
                    <a:moveTo>
                      <a:pt x="4828" y="4828"/>
                    </a:moveTo>
                    <a:lnTo>
                      <a:pt x="35081" y="4828"/>
                    </a:lnTo>
                    <a:lnTo>
                      <a:pt x="35081" y="35081"/>
                    </a:lnTo>
                    <a:lnTo>
                      <a:pt x="4828" y="3508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47" name="Google Shape;226;p11">
                <a:extLst>
                  <a:ext uri="{FF2B5EF4-FFF2-40B4-BE49-F238E27FC236}">
                    <a16:creationId xmlns:a16="http://schemas.microsoft.com/office/drawing/2014/main" id="{08830417-7D36-43EE-B23C-71FD4D9C6E82}"/>
                  </a:ext>
                </a:extLst>
              </p:cNvPr>
              <p:cNvSpPr/>
              <p:nvPr/>
            </p:nvSpPr>
            <p:spPr>
              <a:xfrm>
                <a:off x="1630407" y="2788416"/>
                <a:ext cx="129015" cy="129015"/>
              </a:xfrm>
              <a:custGeom>
                <a:avLst/>
                <a:gdLst/>
                <a:ahLst/>
                <a:cxnLst/>
                <a:rect l="l" t="t" r="r" b="b"/>
                <a:pathLst>
                  <a:path w="38621" h="38621" extrusionOk="0">
                    <a:moveTo>
                      <a:pt x="4828" y="4828"/>
                    </a:moveTo>
                    <a:lnTo>
                      <a:pt x="35081" y="4828"/>
                    </a:lnTo>
                    <a:lnTo>
                      <a:pt x="35081" y="35081"/>
                    </a:lnTo>
                    <a:lnTo>
                      <a:pt x="4828" y="3508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48" name="Google Shape;227;p11">
                <a:extLst>
                  <a:ext uri="{FF2B5EF4-FFF2-40B4-BE49-F238E27FC236}">
                    <a16:creationId xmlns:a16="http://schemas.microsoft.com/office/drawing/2014/main" id="{DDAF29F6-CEEC-4287-857B-20D76256332D}"/>
                  </a:ext>
                </a:extLst>
              </p:cNvPr>
              <p:cNvSpPr/>
              <p:nvPr/>
            </p:nvSpPr>
            <p:spPr>
              <a:xfrm>
                <a:off x="1372373" y="3375440"/>
                <a:ext cx="817104" cy="129015"/>
              </a:xfrm>
              <a:custGeom>
                <a:avLst/>
                <a:gdLst/>
                <a:ahLst/>
                <a:cxnLst/>
                <a:rect l="l" t="t" r="r" b="b"/>
                <a:pathLst>
                  <a:path w="244601" h="38621" extrusionOk="0">
                    <a:moveTo>
                      <a:pt x="4828" y="4828"/>
                    </a:moveTo>
                    <a:lnTo>
                      <a:pt x="241062" y="4828"/>
                    </a:lnTo>
                    <a:lnTo>
                      <a:pt x="241062" y="33794"/>
                    </a:lnTo>
                    <a:lnTo>
                      <a:pt x="4828" y="33794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49" name="Google Shape;228;p11">
                <a:extLst>
                  <a:ext uri="{FF2B5EF4-FFF2-40B4-BE49-F238E27FC236}">
                    <a16:creationId xmlns:a16="http://schemas.microsoft.com/office/drawing/2014/main" id="{2D20616C-55E3-4CD6-99C6-81B37E9D2A0A}"/>
                  </a:ext>
                </a:extLst>
              </p:cNvPr>
              <p:cNvSpPr/>
              <p:nvPr/>
            </p:nvSpPr>
            <p:spPr>
              <a:xfrm>
                <a:off x="1835757" y="3176541"/>
                <a:ext cx="129015" cy="129015"/>
              </a:xfrm>
              <a:custGeom>
                <a:avLst/>
                <a:gdLst/>
                <a:ahLst/>
                <a:cxnLst/>
                <a:rect l="l" t="t" r="r" b="b"/>
                <a:pathLst>
                  <a:path w="38621" h="38621" extrusionOk="0">
                    <a:moveTo>
                      <a:pt x="4828" y="4828"/>
                    </a:moveTo>
                    <a:lnTo>
                      <a:pt x="35081" y="4828"/>
                    </a:lnTo>
                    <a:lnTo>
                      <a:pt x="35081" y="35081"/>
                    </a:lnTo>
                    <a:lnTo>
                      <a:pt x="4828" y="3508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50" name="Google Shape;229;p11">
                <a:extLst>
                  <a:ext uri="{FF2B5EF4-FFF2-40B4-BE49-F238E27FC236}">
                    <a16:creationId xmlns:a16="http://schemas.microsoft.com/office/drawing/2014/main" id="{069985D6-23A0-421A-AFAE-5EF8D1D7E495}"/>
                  </a:ext>
                </a:extLst>
              </p:cNvPr>
              <p:cNvSpPr/>
              <p:nvPr/>
            </p:nvSpPr>
            <p:spPr>
              <a:xfrm>
                <a:off x="2074436" y="3176541"/>
                <a:ext cx="129015" cy="129015"/>
              </a:xfrm>
              <a:custGeom>
                <a:avLst/>
                <a:gdLst/>
                <a:ahLst/>
                <a:cxnLst/>
                <a:rect l="l" t="t" r="r" b="b"/>
                <a:pathLst>
                  <a:path w="38621" h="38621" extrusionOk="0">
                    <a:moveTo>
                      <a:pt x="4828" y="4828"/>
                    </a:moveTo>
                    <a:lnTo>
                      <a:pt x="35081" y="4828"/>
                    </a:lnTo>
                    <a:lnTo>
                      <a:pt x="35081" y="35081"/>
                    </a:lnTo>
                    <a:lnTo>
                      <a:pt x="4828" y="3508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51" name="Google Shape;230;p11">
                <a:extLst>
                  <a:ext uri="{FF2B5EF4-FFF2-40B4-BE49-F238E27FC236}">
                    <a16:creationId xmlns:a16="http://schemas.microsoft.com/office/drawing/2014/main" id="{AC72AF40-C136-412B-B319-5F5C7BC20865}"/>
                  </a:ext>
                </a:extLst>
              </p:cNvPr>
              <p:cNvSpPr/>
              <p:nvPr/>
            </p:nvSpPr>
            <p:spPr>
              <a:xfrm>
                <a:off x="1391725" y="3564666"/>
                <a:ext cx="129015" cy="129015"/>
              </a:xfrm>
              <a:custGeom>
                <a:avLst/>
                <a:gdLst/>
                <a:ahLst/>
                <a:cxnLst/>
                <a:rect l="l" t="t" r="r" b="b"/>
                <a:pathLst>
                  <a:path w="38621" h="38621" extrusionOk="0">
                    <a:moveTo>
                      <a:pt x="4828" y="4828"/>
                    </a:moveTo>
                    <a:lnTo>
                      <a:pt x="35081" y="4828"/>
                    </a:lnTo>
                    <a:lnTo>
                      <a:pt x="35081" y="35081"/>
                    </a:lnTo>
                    <a:lnTo>
                      <a:pt x="4828" y="3508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52" name="Google Shape;231;p11">
                <a:extLst>
                  <a:ext uri="{FF2B5EF4-FFF2-40B4-BE49-F238E27FC236}">
                    <a16:creationId xmlns:a16="http://schemas.microsoft.com/office/drawing/2014/main" id="{CFBA5994-A9EC-4829-8BCC-4B9DEA8B4849}"/>
                  </a:ext>
                </a:extLst>
              </p:cNvPr>
              <p:cNvSpPr/>
              <p:nvPr/>
            </p:nvSpPr>
            <p:spPr>
              <a:xfrm>
                <a:off x="1630407" y="3564666"/>
                <a:ext cx="129015" cy="129015"/>
              </a:xfrm>
              <a:custGeom>
                <a:avLst/>
                <a:gdLst/>
                <a:ahLst/>
                <a:cxnLst/>
                <a:rect l="l" t="t" r="r" b="b"/>
                <a:pathLst>
                  <a:path w="38621" h="38621" extrusionOk="0">
                    <a:moveTo>
                      <a:pt x="4828" y="4828"/>
                    </a:moveTo>
                    <a:lnTo>
                      <a:pt x="35081" y="4828"/>
                    </a:lnTo>
                    <a:lnTo>
                      <a:pt x="35081" y="35081"/>
                    </a:lnTo>
                    <a:lnTo>
                      <a:pt x="4828" y="3508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53" name="Google Shape;232;p11">
                <a:extLst>
                  <a:ext uri="{FF2B5EF4-FFF2-40B4-BE49-F238E27FC236}">
                    <a16:creationId xmlns:a16="http://schemas.microsoft.com/office/drawing/2014/main" id="{0C62B1E1-94C5-42FF-BF8E-42B15CE72FA0}"/>
                  </a:ext>
                </a:extLst>
              </p:cNvPr>
              <p:cNvSpPr/>
              <p:nvPr/>
            </p:nvSpPr>
            <p:spPr>
              <a:xfrm>
                <a:off x="1337969" y="3759266"/>
                <a:ext cx="290287" cy="129015"/>
              </a:xfrm>
              <a:custGeom>
                <a:avLst/>
                <a:gdLst/>
                <a:ahLst/>
                <a:cxnLst/>
                <a:rect l="l" t="t" r="r" b="b"/>
                <a:pathLst>
                  <a:path w="86898" h="38621" extrusionOk="0">
                    <a:moveTo>
                      <a:pt x="4828" y="4828"/>
                    </a:moveTo>
                    <a:lnTo>
                      <a:pt x="82714" y="4828"/>
                    </a:lnTo>
                    <a:lnTo>
                      <a:pt x="82714" y="33794"/>
                    </a:lnTo>
                    <a:lnTo>
                      <a:pt x="4828" y="33794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54" name="Google Shape;233;p11">
                <a:extLst>
                  <a:ext uri="{FF2B5EF4-FFF2-40B4-BE49-F238E27FC236}">
                    <a16:creationId xmlns:a16="http://schemas.microsoft.com/office/drawing/2014/main" id="{E52E21B6-AD2E-42F9-8161-F58BE9F10154}"/>
                  </a:ext>
                </a:extLst>
              </p:cNvPr>
              <p:cNvSpPr/>
              <p:nvPr/>
            </p:nvSpPr>
            <p:spPr>
              <a:xfrm>
                <a:off x="1941121" y="3759266"/>
                <a:ext cx="290287" cy="129015"/>
              </a:xfrm>
              <a:custGeom>
                <a:avLst/>
                <a:gdLst/>
                <a:ahLst/>
                <a:cxnLst/>
                <a:rect l="l" t="t" r="r" b="b"/>
                <a:pathLst>
                  <a:path w="86898" h="38621" extrusionOk="0">
                    <a:moveTo>
                      <a:pt x="4828" y="4828"/>
                    </a:moveTo>
                    <a:lnTo>
                      <a:pt x="82714" y="4828"/>
                    </a:lnTo>
                    <a:lnTo>
                      <a:pt x="82714" y="33794"/>
                    </a:lnTo>
                    <a:lnTo>
                      <a:pt x="4828" y="33794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</p:grpSp>
        <p:grpSp>
          <p:nvGrpSpPr>
            <p:cNvPr id="39" name="Google Shape;234;p11">
              <a:extLst>
                <a:ext uri="{FF2B5EF4-FFF2-40B4-BE49-F238E27FC236}">
                  <a16:creationId xmlns:a16="http://schemas.microsoft.com/office/drawing/2014/main" id="{8D8B6564-0BA0-4BA7-BCAD-B1E8C503EE93}"/>
                </a:ext>
              </a:extLst>
            </p:cNvPr>
            <p:cNvGrpSpPr/>
            <p:nvPr/>
          </p:nvGrpSpPr>
          <p:grpSpPr>
            <a:xfrm>
              <a:off x="3150458" y="2553890"/>
              <a:ext cx="448756" cy="448756"/>
              <a:chOff x="4894422" y="5096038"/>
              <a:chExt cx="193107" cy="193107"/>
            </a:xfrm>
          </p:grpSpPr>
          <p:sp>
            <p:nvSpPr>
              <p:cNvPr id="40" name="Google Shape;235;p11">
                <a:extLst>
                  <a:ext uri="{FF2B5EF4-FFF2-40B4-BE49-F238E27FC236}">
                    <a16:creationId xmlns:a16="http://schemas.microsoft.com/office/drawing/2014/main" id="{F3F1937C-E7C2-4C29-8E2F-483DF0CB8978}"/>
                  </a:ext>
                </a:extLst>
              </p:cNvPr>
              <p:cNvSpPr/>
              <p:nvPr/>
            </p:nvSpPr>
            <p:spPr>
              <a:xfrm>
                <a:off x="4894422" y="5096038"/>
                <a:ext cx="193107" cy="193107"/>
              </a:xfrm>
              <a:custGeom>
                <a:avLst/>
                <a:gdLst/>
                <a:ahLst/>
                <a:cxnLst/>
                <a:rect l="l" t="t" r="r" b="b"/>
                <a:pathLst>
                  <a:path w="193106" h="193106" extrusionOk="0">
                    <a:moveTo>
                      <a:pt x="188279" y="96553"/>
                    </a:moveTo>
                    <a:cubicBezTo>
                      <a:pt x="188279" y="147212"/>
                      <a:pt x="147212" y="188279"/>
                      <a:pt x="96553" y="188279"/>
                    </a:cubicBezTo>
                    <a:cubicBezTo>
                      <a:pt x="45895" y="188279"/>
                      <a:pt x="4828" y="147212"/>
                      <a:pt x="4828" y="96553"/>
                    </a:cubicBezTo>
                    <a:cubicBezTo>
                      <a:pt x="4828" y="45895"/>
                      <a:pt x="45895" y="4828"/>
                      <a:pt x="96553" y="4828"/>
                    </a:cubicBezTo>
                    <a:cubicBezTo>
                      <a:pt x="147212" y="4828"/>
                      <a:pt x="188279" y="45895"/>
                      <a:pt x="188279" y="9655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  <p:sp>
            <p:nvSpPr>
              <p:cNvPr id="41" name="Google Shape;236;p11">
                <a:extLst>
                  <a:ext uri="{FF2B5EF4-FFF2-40B4-BE49-F238E27FC236}">
                    <a16:creationId xmlns:a16="http://schemas.microsoft.com/office/drawing/2014/main" id="{AAFE2467-F0E6-4E89-8B8A-DAC61C478C87}"/>
                  </a:ext>
                </a:extLst>
              </p:cNvPr>
              <p:cNvSpPr/>
              <p:nvPr/>
            </p:nvSpPr>
            <p:spPr>
              <a:xfrm>
                <a:off x="4937228" y="5155580"/>
                <a:ext cx="102990" cy="77243"/>
              </a:xfrm>
              <a:custGeom>
                <a:avLst/>
                <a:gdLst/>
                <a:ahLst/>
                <a:cxnLst/>
                <a:rect l="l" t="t" r="r" b="b"/>
                <a:pathLst>
                  <a:path w="102990" h="77242" extrusionOk="0">
                    <a:moveTo>
                      <a:pt x="4828" y="45380"/>
                    </a:moveTo>
                    <a:lnTo>
                      <a:pt x="32506" y="73059"/>
                    </a:lnTo>
                    <a:lnTo>
                      <a:pt x="100737" y="4828"/>
                    </a:lnTo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80"/>
                  <a:buFont typeface="Play"/>
                  <a:buNone/>
                </a:pPr>
                <a:endParaRPr sz="2880" u="none" strike="noStrike" cap="none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endParaRPr>
              </a:p>
            </p:txBody>
          </p:sp>
        </p:grpSp>
      </p:grpSp>
      <p:grpSp>
        <p:nvGrpSpPr>
          <p:cNvPr id="55" name="Google Shape;239;p11">
            <a:extLst>
              <a:ext uri="{FF2B5EF4-FFF2-40B4-BE49-F238E27FC236}">
                <a16:creationId xmlns:a16="http://schemas.microsoft.com/office/drawing/2014/main" id="{5E23A16D-79B4-4279-A18B-E86658D7EDA1}"/>
              </a:ext>
            </a:extLst>
          </p:cNvPr>
          <p:cNvGrpSpPr/>
          <p:nvPr/>
        </p:nvGrpSpPr>
        <p:grpSpPr>
          <a:xfrm>
            <a:off x="8506347" y="2287692"/>
            <a:ext cx="1026940" cy="705167"/>
            <a:chOff x="7660320" y="2110822"/>
            <a:chExt cx="482767" cy="331500"/>
          </a:xfrm>
        </p:grpSpPr>
        <p:sp>
          <p:nvSpPr>
            <p:cNvPr id="56" name="Google Shape;240;p11">
              <a:extLst>
                <a:ext uri="{FF2B5EF4-FFF2-40B4-BE49-F238E27FC236}">
                  <a16:creationId xmlns:a16="http://schemas.microsoft.com/office/drawing/2014/main" id="{913C73CF-0260-41B1-895D-A8C8A4FC0CAF}"/>
                </a:ext>
              </a:extLst>
            </p:cNvPr>
            <p:cNvSpPr/>
            <p:nvPr/>
          </p:nvSpPr>
          <p:spPr>
            <a:xfrm>
              <a:off x="7660320" y="2400482"/>
              <a:ext cx="482767" cy="41840"/>
            </a:xfrm>
            <a:custGeom>
              <a:avLst/>
              <a:gdLst/>
              <a:ahLst/>
              <a:cxnLst/>
              <a:rect l="l" t="t" r="r" b="b"/>
              <a:pathLst>
                <a:path w="482766" h="41839" extrusionOk="0">
                  <a:moveTo>
                    <a:pt x="4828" y="4828"/>
                  </a:moveTo>
                  <a:lnTo>
                    <a:pt x="4828" y="28322"/>
                  </a:lnTo>
                  <a:lnTo>
                    <a:pt x="6437" y="29610"/>
                  </a:lnTo>
                  <a:cubicBezTo>
                    <a:pt x="14161" y="35403"/>
                    <a:pt x="23495" y="38621"/>
                    <a:pt x="32828" y="38621"/>
                  </a:cubicBezTo>
                  <a:lnTo>
                    <a:pt x="455410" y="38621"/>
                  </a:lnTo>
                  <a:cubicBezTo>
                    <a:pt x="463456" y="38621"/>
                    <a:pt x="471180" y="36047"/>
                    <a:pt x="477295" y="30897"/>
                  </a:cubicBezTo>
                  <a:lnTo>
                    <a:pt x="480192" y="28322"/>
                  </a:lnTo>
                  <a:lnTo>
                    <a:pt x="480192" y="4828"/>
                  </a:lnTo>
                  <a:lnTo>
                    <a:pt x="4828" y="4828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608"/>
                <a:buFont typeface="Play"/>
                <a:buNone/>
              </a:pPr>
              <a:endParaRPr sz="4608" u="none" strike="noStrike" cap="none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  <p:sp>
          <p:nvSpPr>
            <p:cNvPr id="57" name="Google Shape;241;p11">
              <a:extLst>
                <a:ext uri="{FF2B5EF4-FFF2-40B4-BE49-F238E27FC236}">
                  <a16:creationId xmlns:a16="http://schemas.microsoft.com/office/drawing/2014/main" id="{A0FCA839-17AF-4E48-B332-8AF2CE3ED61B}"/>
                </a:ext>
              </a:extLst>
            </p:cNvPr>
            <p:cNvSpPr/>
            <p:nvPr/>
          </p:nvSpPr>
          <p:spPr>
            <a:xfrm>
              <a:off x="7726620" y="2133029"/>
              <a:ext cx="354029" cy="244602"/>
            </a:xfrm>
            <a:custGeom>
              <a:avLst/>
              <a:gdLst/>
              <a:ahLst/>
              <a:cxnLst/>
              <a:rect l="l" t="t" r="r" b="b"/>
              <a:pathLst>
                <a:path w="354028" h="244601" extrusionOk="0">
                  <a:moveTo>
                    <a:pt x="351776" y="233337"/>
                  </a:moveTo>
                  <a:cubicBezTo>
                    <a:pt x="351776" y="238487"/>
                    <a:pt x="347592" y="242993"/>
                    <a:pt x="342121" y="242993"/>
                  </a:cubicBezTo>
                  <a:lnTo>
                    <a:pt x="14483" y="242993"/>
                  </a:lnTo>
                  <a:cubicBezTo>
                    <a:pt x="9333" y="242993"/>
                    <a:pt x="4828" y="238809"/>
                    <a:pt x="4828" y="233337"/>
                  </a:cubicBezTo>
                  <a:lnTo>
                    <a:pt x="4828" y="14483"/>
                  </a:lnTo>
                  <a:cubicBezTo>
                    <a:pt x="4828" y="9333"/>
                    <a:pt x="9012" y="4828"/>
                    <a:pt x="14483" y="4828"/>
                  </a:cubicBezTo>
                  <a:lnTo>
                    <a:pt x="340190" y="4828"/>
                  </a:lnTo>
                  <a:cubicBezTo>
                    <a:pt x="345339" y="4828"/>
                    <a:pt x="349845" y="9012"/>
                    <a:pt x="349845" y="14483"/>
                  </a:cubicBezTo>
                  <a:lnTo>
                    <a:pt x="351776" y="233337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608"/>
                <a:buFont typeface="Play"/>
                <a:buNone/>
              </a:pPr>
              <a:endParaRPr sz="4608" u="none" strike="noStrike" cap="none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  <p:sp>
          <p:nvSpPr>
            <p:cNvPr id="58" name="Google Shape;242;p11">
              <a:extLst>
                <a:ext uri="{FF2B5EF4-FFF2-40B4-BE49-F238E27FC236}">
                  <a16:creationId xmlns:a16="http://schemas.microsoft.com/office/drawing/2014/main" id="{42C6C333-FD46-49ED-8F4C-36A0D8CC6FA9}"/>
                </a:ext>
              </a:extLst>
            </p:cNvPr>
            <p:cNvSpPr/>
            <p:nvPr/>
          </p:nvSpPr>
          <p:spPr>
            <a:xfrm>
              <a:off x="7701838" y="2110822"/>
              <a:ext cx="402306" cy="296097"/>
            </a:xfrm>
            <a:custGeom>
              <a:avLst/>
              <a:gdLst/>
              <a:ahLst/>
              <a:cxnLst/>
              <a:rect l="l" t="t" r="r" b="b"/>
              <a:pathLst>
                <a:path w="402305" h="296096" extrusionOk="0">
                  <a:moveTo>
                    <a:pt x="398765" y="283545"/>
                  </a:moveTo>
                  <a:cubicBezTo>
                    <a:pt x="398765" y="288695"/>
                    <a:pt x="394581" y="293200"/>
                    <a:pt x="389110" y="293200"/>
                  </a:cubicBezTo>
                  <a:lnTo>
                    <a:pt x="14483" y="293200"/>
                  </a:lnTo>
                  <a:cubicBezTo>
                    <a:pt x="9333" y="293200"/>
                    <a:pt x="4828" y="289016"/>
                    <a:pt x="4828" y="283545"/>
                  </a:cubicBezTo>
                  <a:lnTo>
                    <a:pt x="4828" y="14483"/>
                  </a:lnTo>
                  <a:cubicBezTo>
                    <a:pt x="4828" y="9333"/>
                    <a:pt x="9012" y="4828"/>
                    <a:pt x="14483" y="4828"/>
                  </a:cubicBezTo>
                  <a:lnTo>
                    <a:pt x="389110" y="4828"/>
                  </a:lnTo>
                  <a:cubicBezTo>
                    <a:pt x="394260" y="4828"/>
                    <a:pt x="398765" y="9012"/>
                    <a:pt x="398765" y="14483"/>
                  </a:cubicBezTo>
                  <a:lnTo>
                    <a:pt x="398765" y="283545"/>
                  </a:lnTo>
                  <a:close/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608"/>
                <a:buFont typeface="Play"/>
                <a:buNone/>
              </a:pPr>
              <a:endParaRPr sz="4608" u="none" strike="noStrike" cap="none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  <p:sp>
          <p:nvSpPr>
            <p:cNvPr id="59" name="Google Shape;243;p11">
              <a:extLst>
                <a:ext uri="{FF2B5EF4-FFF2-40B4-BE49-F238E27FC236}">
                  <a16:creationId xmlns:a16="http://schemas.microsoft.com/office/drawing/2014/main" id="{8DFD0BC7-FA4D-4EA8-A81C-8171E1C94551}"/>
                </a:ext>
              </a:extLst>
            </p:cNvPr>
            <p:cNvSpPr/>
            <p:nvPr/>
          </p:nvSpPr>
          <p:spPr>
            <a:xfrm>
              <a:off x="7869841" y="2167145"/>
              <a:ext cx="61150" cy="177014"/>
            </a:xfrm>
            <a:custGeom>
              <a:avLst/>
              <a:gdLst/>
              <a:ahLst/>
              <a:cxnLst/>
              <a:rect l="l" t="t" r="r" b="b"/>
              <a:pathLst>
                <a:path w="61150" h="177014" extrusionOk="0">
                  <a:moveTo>
                    <a:pt x="56966" y="4828"/>
                  </a:moveTo>
                  <a:lnTo>
                    <a:pt x="4828" y="17508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608"/>
                <a:buFont typeface="Play"/>
                <a:buNone/>
              </a:pPr>
              <a:endParaRPr sz="4608" u="none" strike="noStrike" cap="none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  <p:sp>
          <p:nvSpPr>
            <p:cNvPr id="60" name="Google Shape;244;p11">
              <a:extLst>
                <a:ext uri="{FF2B5EF4-FFF2-40B4-BE49-F238E27FC236}">
                  <a16:creationId xmlns:a16="http://schemas.microsoft.com/office/drawing/2014/main" id="{F327924E-3FE1-48C0-8E9E-544DB7DBF816}"/>
                </a:ext>
              </a:extLst>
            </p:cNvPr>
            <p:cNvSpPr/>
            <p:nvPr/>
          </p:nvSpPr>
          <p:spPr>
            <a:xfrm>
              <a:off x="7791311" y="2206731"/>
              <a:ext cx="67587" cy="80461"/>
            </a:xfrm>
            <a:custGeom>
              <a:avLst/>
              <a:gdLst/>
              <a:ahLst/>
              <a:cxnLst/>
              <a:rect l="l" t="t" r="r" b="b"/>
              <a:pathLst>
                <a:path w="67587" h="80461" extrusionOk="0">
                  <a:moveTo>
                    <a:pt x="65013" y="4828"/>
                  </a:moveTo>
                  <a:lnTo>
                    <a:pt x="4828" y="37978"/>
                  </a:lnTo>
                  <a:lnTo>
                    <a:pt x="4828" y="45702"/>
                  </a:lnTo>
                  <a:lnTo>
                    <a:pt x="65013" y="77565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608"/>
                <a:buFont typeface="Play"/>
                <a:buNone/>
              </a:pPr>
              <a:endParaRPr sz="4608" u="none" strike="noStrike" cap="none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  <p:sp>
          <p:nvSpPr>
            <p:cNvPr id="61" name="Google Shape;245;p11">
              <a:extLst>
                <a:ext uri="{FF2B5EF4-FFF2-40B4-BE49-F238E27FC236}">
                  <a16:creationId xmlns:a16="http://schemas.microsoft.com/office/drawing/2014/main" id="{8CA730F5-A1CD-4FE9-AA41-C7E0B22DF4C2}"/>
                </a:ext>
              </a:extLst>
            </p:cNvPr>
            <p:cNvSpPr/>
            <p:nvPr/>
          </p:nvSpPr>
          <p:spPr>
            <a:xfrm>
              <a:off x="7944831" y="2206731"/>
              <a:ext cx="67587" cy="80461"/>
            </a:xfrm>
            <a:custGeom>
              <a:avLst/>
              <a:gdLst/>
              <a:ahLst/>
              <a:cxnLst/>
              <a:rect l="l" t="t" r="r" b="b"/>
              <a:pathLst>
                <a:path w="67587" h="80461" extrusionOk="0">
                  <a:moveTo>
                    <a:pt x="4828" y="4828"/>
                  </a:moveTo>
                  <a:lnTo>
                    <a:pt x="65334" y="37978"/>
                  </a:lnTo>
                  <a:lnTo>
                    <a:pt x="65334" y="45702"/>
                  </a:lnTo>
                  <a:lnTo>
                    <a:pt x="4828" y="77565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608"/>
                <a:buFont typeface="Play"/>
                <a:buNone/>
              </a:pPr>
              <a:endParaRPr sz="4608" u="none" strike="noStrike" cap="none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454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B661-9762-A81D-C802-C8F595A4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management (k8s)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3730E5-B98A-6C66-2723-5338633D0E56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2835873" y="2294598"/>
            <a:ext cx="1591677" cy="1576455"/>
          </a:xfrm>
          <a:prstGeom prst="bentConnector3">
            <a:avLst>
              <a:gd name="adj1" fmla="val 48005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92E93AA-6B44-44EC-5AD0-F3270E47D824}"/>
              </a:ext>
            </a:extLst>
          </p:cNvPr>
          <p:cNvCxnSpPr>
            <a:cxnSpLocks/>
          </p:cNvCxnSpPr>
          <p:nvPr/>
        </p:nvCxnSpPr>
        <p:spPr>
          <a:xfrm>
            <a:off x="1642607" y="5576975"/>
            <a:ext cx="736066" cy="0"/>
          </a:xfrm>
          <a:prstGeom prst="bentConnector3">
            <a:avLst/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3F97CB62-6976-335E-9691-A3646D96E3C3}"/>
              </a:ext>
            </a:extLst>
          </p:cNvPr>
          <p:cNvCxnSpPr>
            <a:cxnSpLocks/>
          </p:cNvCxnSpPr>
          <p:nvPr/>
        </p:nvCxnSpPr>
        <p:spPr>
          <a:xfrm flipV="1">
            <a:off x="2835873" y="3866630"/>
            <a:ext cx="1591677" cy="1695687"/>
          </a:xfrm>
          <a:prstGeom prst="bentConnector3">
            <a:avLst>
              <a:gd name="adj1" fmla="val 48005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5DD1002-953A-2C1E-8011-528BD6CE0AB3}"/>
              </a:ext>
            </a:extLst>
          </p:cNvPr>
          <p:cNvCxnSpPr>
            <a:cxnSpLocks/>
          </p:cNvCxnSpPr>
          <p:nvPr/>
        </p:nvCxnSpPr>
        <p:spPr>
          <a:xfrm flipV="1">
            <a:off x="1555195" y="2294598"/>
            <a:ext cx="828815" cy="364302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oogle Shape;369;p18">
            <a:extLst>
              <a:ext uri="{FF2B5EF4-FFF2-40B4-BE49-F238E27FC236}">
                <a16:creationId xmlns:a16="http://schemas.microsoft.com/office/drawing/2014/main" id="{5814C87D-267E-87C3-B448-ADA9E104DAB4}"/>
              </a:ext>
            </a:extLst>
          </p:cNvPr>
          <p:cNvGrpSpPr/>
          <p:nvPr/>
        </p:nvGrpSpPr>
        <p:grpSpPr>
          <a:xfrm>
            <a:off x="626058" y="1525444"/>
            <a:ext cx="1214426" cy="763951"/>
            <a:chOff x="8793045" y="1944691"/>
            <a:chExt cx="1214426" cy="763951"/>
          </a:xfrm>
        </p:grpSpPr>
        <p:pic>
          <p:nvPicPr>
            <p:cNvPr id="68" name="Google Shape;370;p18">
              <a:extLst>
                <a:ext uri="{FF2B5EF4-FFF2-40B4-BE49-F238E27FC236}">
                  <a16:creationId xmlns:a16="http://schemas.microsoft.com/office/drawing/2014/main" id="{29B6CE8A-89A0-2573-DBE5-B3961FBEB7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9165308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371;p18">
              <a:extLst>
                <a:ext uri="{FF2B5EF4-FFF2-40B4-BE49-F238E27FC236}">
                  <a16:creationId xmlns:a16="http://schemas.microsoft.com/office/drawing/2014/main" id="{BB3E0FF9-0AD9-682B-5782-81A7F94ACFB0}"/>
                </a:ext>
              </a:extLst>
            </p:cNvPr>
            <p:cNvSpPr txBox="1"/>
            <p:nvPr/>
          </p:nvSpPr>
          <p:spPr>
            <a:xfrm>
              <a:off x="8793045" y="2400906"/>
              <a:ext cx="121442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Dev Team A</a:t>
              </a:r>
              <a:endParaRPr sz="14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grpSp>
        <p:nvGrpSpPr>
          <p:cNvPr id="70" name="Google Shape;372;p18">
            <a:extLst>
              <a:ext uri="{FF2B5EF4-FFF2-40B4-BE49-F238E27FC236}">
                <a16:creationId xmlns:a16="http://schemas.microsoft.com/office/drawing/2014/main" id="{F0DF22BE-8E8F-37BD-FD1E-4FCAF866D958}"/>
              </a:ext>
            </a:extLst>
          </p:cNvPr>
          <p:cNvGrpSpPr/>
          <p:nvPr/>
        </p:nvGrpSpPr>
        <p:grpSpPr>
          <a:xfrm>
            <a:off x="632688" y="2310732"/>
            <a:ext cx="1201167" cy="770404"/>
            <a:chOff x="10014320" y="2064151"/>
            <a:chExt cx="1201167" cy="770404"/>
          </a:xfrm>
        </p:grpSpPr>
        <p:pic>
          <p:nvPicPr>
            <p:cNvPr id="71" name="Google Shape;373;p18">
              <a:extLst>
                <a:ext uri="{FF2B5EF4-FFF2-40B4-BE49-F238E27FC236}">
                  <a16:creationId xmlns:a16="http://schemas.microsoft.com/office/drawing/2014/main" id="{CF9F8DFE-C5F9-1FD0-763A-6CCFDF4FB0B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10379953" y="206415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374;p18">
              <a:extLst>
                <a:ext uri="{FF2B5EF4-FFF2-40B4-BE49-F238E27FC236}">
                  <a16:creationId xmlns:a16="http://schemas.microsoft.com/office/drawing/2014/main" id="{916FE943-69D9-4031-A719-ABB4F448D558}"/>
                </a:ext>
              </a:extLst>
            </p:cNvPr>
            <p:cNvSpPr txBox="1"/>
            <p:nvPr/>
          </p:nvSpPr>
          <p:spPr>
            <a:xfrm>
              <a:off x="10014320" y="2526819"/>
              <a:ext cx="120116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Dev Team B</a:t>
              </a:r>
            </a:p>
          </p:txBody>
        </p:sp>
      </p:grpSp>
      <p:grpSp>
        <p:nvGrpSpPr>
          <p:cNvPr id="73" name="Google Shape;378;p18">
            <a:extLst>
              <a:ext uri="{FF2B5EF4-FFF2-40B4-BE49-F238E27FC236}">
                <a16:creationId xmlns:a16="http://schemas.microsoft.com/office/drawing/2014/main" id="{A416B6FB-7E3D-34D4-9CFD-7BEA3C6275DB}"/>
              </a:ext>
            </a:extLst>
          </p:cNvPr>
          <p:cNvGrpSpPr/>
          <p:nvPr/>
        </p:nvGrpSpPr>
        <p:grpSpPr>
          <a:xfrm>
            <a:off x="514447" y="5278223"/>
            <a:ext cx="1437649" cy="763951"/>
            <a:chOff x="8634458" y="1944691"/>
            <a:chExt cx="1437649" cy="763951"/>
          </a:xfrm>
        </p:grpSpPr>
        <p:pic>
          <p:nvPicPr>
            <p:cNvPr id="74" name="Google Shape;379;p18">
              <a:extLst>
                <a:ext uri="{FF2B5EF4-FFF2-40B4-BE49-F238E27FC236}">
                  <a16:creationId xmlns:a16="http://schemas.microsoft.com/office/drawing/2014/main" id="{CA592D15-EE4F-9D1D-69C7-8CF1B2F9A83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9118332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380;p18">
              <a:extLst>
                <a:ext uri="{FF2B5EF4-FFF2-40B4-BE49-F238E27FC236}">
                  <a16:creationId xmlns:a16="http://schemas.microsoft.com/office/drawing/2014/main" id="{02546725-0082-8C69-7485-4E7B53B0035C}"/>
                </a:ext>
              </a:extLst>
            </p:cNvPr>
            <p:cNvSpPr txBox="1"/>
            <p:nvPr/>
          </p:nvSpPr>
          <p:spPr>
            <a:xfrm>
              <a:off x="8634458" y="2400906"/>
              <a:ext cx="143764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Platform Team</a:t>
              </a:r>
              <a:endParaRPr sz="14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grpSp>
        <p:nvGrpSpPr>
          <p:cNvPr id="76" name="Google Shape;381;p18">
            <a:extLst>
              <a:ext uri="{FF2B5EF4-FFF2-40B4-BE49-F238E27FC236}">
                <a16:creationId xmlns:a16="http://schemas.microsoft.com/office/drawing/2014/main" id="{B7316E3D-2681-A44B-5C94-E0F938F36F8B}"/>
              </a:ext>
            </a:extLst>
          </p:cNvPr>
          <p:cNvGrpSpPr/>
          <p:nvPr/>
        </p:nvGrpSpPr>
        <p:grpSpPr>
          <a:xfrm>
            <a:off x="632688" y="3659597"/>
            <a:ext cx="1201167" cy="763951"/>
            <a:chOff x="8805117" y="1944691"/>
            <a:chExt cx="1201167" cy="763951"/>
          </a:xfrm>
        </p:grpSpPr>
        <p:pic>
          <p:nvPicPr>
            <p:cNvPr id="81" name="Google Shape;382;p18">
              <a:extLst>
                <a:ext uri="{FF2B5EF4-FFF2-40B4-BE49-F238E27FC236}">
                  <a16:creationId xmlns:a16="http://schemas.microsoft.com/office/drawing/2014/main" id="{FF2CA935-21C0-4592-0857-5EB67786F6E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9170750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383;p18">
              <a:extLst>
                <a:ext uri="{FF2B5EF4-FFF2-40B4-BE49-F238E27FC236}">
                  <a16:creationId xmlns:a16="http://schemas.microsoft.com/office/drawing/2014/main" id="{9ACBAC8D-E1F2-BB93-CAC8-38643498F7AF}"/>
                </a:ext>
              </a:extLst>
            </p:cNvPr>
            <p:cNvSpPr txBox="1"/>
            <p:nvPr/>
          </p:nvSpPr>
          <p:spPr>
            <a:xfrm>
              <a:off x="8805117" y="2400906"/>
              <a:ext cx="120116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Audit Team</a:t>
              </a:r>
              <a:endParaRPr sz="14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E0812A0-5346-DA6A-3416-020322658D45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594334" y="3874863"/>
            <a:ext cx="750003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1CE9B51-61B9-A7E3-F370-4A5D82D895C9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2801537" y="3871053"/>
            <a:ext cx="1626013" cy="381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Shape 154">
            <a:extLst>
              <a:ext uri="{FF2B5EF4-FFF2-40B4-BE49-F238E27FC236}">
                <a16:creationId xmlns:a16="http://schemas.microsoft.com/office/drawing/2014/main" id="{5C55BCCB-FCC4-2E6A-D195-39820DEA76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178" y="5619950"/>
            <a:ext cx="402336" cy="40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56">
            <a:extLst>
              <a:ext uri="{FF2B5EF4-FFF2-40B4-BE49-F238E27FC236}">
                <a16:creationId xmlns:a16="http://schemas.microsoft.com/office/drawing/2014/main" id="{D1863731-0483-A040-4B9D-D6389DD4529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0385" y="5112296"/>
            <a:ext cx="402336" cy="40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52">
            <a:extLst>
              <a:ext uri="{FF2B5EF4-FFF2-40B4-BE49-F238E27FC236}">
                <a16:creationId xmlns:a16="http://schemas.microsoft.com/office/drawing/2014/main" id="{CF4EA06A-EA3D-0E68-4974-6B7F2B883EE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5573" y="1847397"/>
            <a:ext cx="402336" cy="40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58">
            <a:extLst>
              <a:ext uri="{FF2B5EF4-FFF2-40B4-BE49-F238E27FC236}">
                <a16:creationId xmlns:a16="http://schemas.microsoft.com/office/drawing/2014/main" id="{C70A6C4D-1BCE-611C-BC64-B333652E805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9083" y="2339834"/>
            <a:ext cx="402336" cy="40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hape 205">
            <a:extLst>
              <a:ext uri="{FF2B5EF4-FFF2-40B4-BE49-F238E27FC236}">
                <a16:creationId xmlns:a16="http://schemas.microsoft.com/office/drawing/2014/main" id="{C01EAA94-6B3D-2957-D0CB-8AA4C729F51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48217" y="1525444"/>
            <a:ext cx="683737" cy="6686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072F37-293C-D950-AED2-319908D52E51}"/>
              </a:ext>
            </a:extLst>
          </p:cNvPr>
          <p:cNvSpPr/>
          <p:nvPr/>
        </p:nvSpPr>
        <p:spPr>
          <a:xfrm>
            <a:off x="4432886" y="1451863"/>
            <a:ext cx="6997113" cy="4281226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Kubernetes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FE113D-9D9E-E61F-F15C-0ED257841CEC}"/>
              </a:ext>
            </a:extLst>
          </p:cNvPr>
          <p:cNvSpPr/>
          <p:nvPr/>
        </p:nvSpPr>
        <p:spPr>
          <a:xfrm>
            <a:off x="4890086" y="2409384"/>
            <a:ext cx="6155441" cy="976172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1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D652E24-296C-562C-B646-5837CE32B5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8792" y="2403417"/>
            <a:ext cx="381000" cy="381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43941B-BBB7-0B38-314E-2534C0892E13}"/>
              </a:ext>
            </a:extLst>
          </p:cNvPr>
          <p:cNvSpPr/>
          <p:nvPr/>
        </p:nvSpPr>
        <p:spPr>
          <a:xfrm>
            <a:off x="4885214" y="3860160"/>
            <a:ext cx="6155441" cy="1265130"/>
          </a:xfrm>
          <a:prstGeom prst="rect">
            <a:avLst/>
          </a:prstGeom>
          <a:noFill/>
          <a:ln w="12700">
            <a:solidFill>
              <a:srgbClr val="5B64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dirty="0">
                <a:solidFill>
                  <a:srgbClr val="5B64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Plane</a:t>
            </a:r>
          </a:p>
        </p:txBody>
      </p:sp>
      <p:pic>
        <p:nvPicPr>
          <p:cNvPr id="9" name="Picture 8" descr="ECR Public Gallery - Karpenter/controller">
            <a:extLst>
              <a:ext uri="{FF2B5EF4-FFF2-40B4-BE49-F238E27FC236}">
                <a16:creationId xmlns:a16="http://schemas.microsoft.com/office/drawing/2014/main" id="{457FF480-1DD0-13FA-C1D8-668CF08CA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34" y="3867947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358646-1AE5-477C-0A4D-97A1959F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45" y="4639673"/>
            <a:ext cx="365760" cy="3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>
            <a:extLst>
              <a:ext uri="{FF2B5EF4-FFF2-40B4-BE49-F238E27FC236}">
                <a16:creationId xmlns:a16="http://schemas.microsoft.com/office/drawing/2014/main" id="{786920B1-93C7-12A0-B83B-CA938667B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267" y="4578428"/>
            <a:ext cx="548323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@open-policy-agent">
            <a:extLst>
              <a:ext uri="{FF2B5EF4-FFF2-40B4-BE49-F238E27FC236}">
                <a16:creationId xmlns:a16="http://schemas.microsoft.com/office/drawing/2014/main" id="{138B4934-FF5E-9A32-DCD2-5AD273323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013" y="4638064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NCF Branding | CoreDNS">
            <a:extLst>
              <a:ext uri="{FF2B5EF4-FFF2-40B4-BE49-F238E27FC236}">
                <a16:creationId xmlns:a16="http://schemas.microsoft.com/office/drawing/2014/main" id="{7773E5D3-6FC9-5724-DB59-F6CE3ACD5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00" y="4638064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rgo CD - Declarative GitOps CD for Kubernetes">
            <a:extLst>
              <a:ext uri="{FF2B5EF4-FFF2-40B4-BE49-F238E27FC236}">
                <a16:creationId xmlns:a16="http://schemas.microsoft.com/office/drawing/2014/main" id="{0A8E4EFC-72B8-3D08-42D2-58A0F531A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7790697" y="4638064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KEDA | Kubernetes Event-driven Autoscaling">
            <a:extLst>
              <a:ext uri="{FF2B5EF4-FFF2-40B4-BE49-F238E27FC236}">
                <a16:creationId xmlns:a16="http://schemas.microsoft.com/office/drawing/2014/main" id="{B7A41AF8-D5D4-91E0-7C28-9EDCFC716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745" y="4638064"/>
            <a:ext cx="36554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File, type, nginx Free Icon of vscode">
            <a:extLst>
              <a:ext uri="{FF2B5EF4-FFF2-40B4-BE49-F238E27FC236}">
                <a16:creationId xmlns:a16="http://schemas.microsoft.com/office/drawing/2014/main" id="{29DDF678-A446-00AA-FE1A-5CC4D830D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058" y="4620954"/>
            <a:ext cx="399980" cy="39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Shape 265">
            <a:extLst>
              <a:ext uri="{FF2B5EF4-FFF2-40B4-BE49-F238E27FC236}">
                <a16:creationId xmlns:a16="http://schemas.microsoft.com/office/drawing/2014/main" id="{4477093C-EFA2-7992-A65A-100B650527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995875" y="391659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23">
            <a:extLst>
              <a:ext uri="{FF2B5EF4-FFF2-40B4-BE49-F238E27FC236}">
                <a16:creationId xmlns:a16="http://schemas.microsoft.com/office/drawing/2014/main" id="{862472DC-73A9-A340-955D-4808728F87B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837275" y="391659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84">
            <a:extLst>
              <a:ext uri="{FF2B5EF4-FFF2-40B4-BE49-F238E27FC236}">
                <a16:creationId xmlns:a16="http://schemas.microsoft.com/office/drawing/2014/main" id="{51C10474-2FFF-2E29-CC83-588BEF033A7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520075" y="391659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80">
            <a:extLst>
              <a:ext uri="{FF2B5EF4-FFF2-40B4-BE49-F238E27FC236}">
                <a16:creationId xmlns:a16="http://schemas.microsoft.com/office/drawing/2014/main" id="{320FAB94-D883-AFD1-D479-A1FD1CAF0D2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678675" y="391659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raphic 62">
            <a:extLst>
              <a:ext uri="{FF2B5EF4-FFF2-40B4-BE49-F238E27FC236}">
                <a16:creationId xmlns:a16="http://schemas.microsoft.com/office/drawing/2014/main" id="{493D0FE7-BB26-6502-CFF4-E5F91356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5824727" y="392758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16">
            <a:extLst>
              <a:ext uri="{FF2B5EF4-FFF2-40B4-BE49-F238E27FC236}">
                <a16:creationId xmlns:a16="http://schemas.microsoft.com/office/drawing/2014/main" id="{4C0AFB12-8433-B772-FE1C-763FEB77A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142" y="4379328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Instances</a:t>
            </a:r>
          </a:p>
        </p:txBody>
      </p:sp>
      <p:pic>
        <p:nvPicPr>
          <p:cNvPr id="25" name="Graphic 62">
            <a:extLst>
              <a:ext uri="{FF2B5EF4-FFF2-40B4-BE49-F238E27FC236}">
                <a16:creationId xmlns:a16="http://schemas.microsoft.com/office/drawing/2014/main" id="{34216C85-AF51-CBCC-3B18-28B36AAAE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9556267" y="39112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F1ADD36B-E3F1-C8CF-6F5F-6D8FEB642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2682" y="4363039"/>
            <a:ext cx="11155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Instances</a:t>
            </a:r>
          </a:p>
        </p:txBody>
      </p:sp>
      <p:sp>
        <p:nvSpPr>
          <p:cNvPr id="27" name="TextBox 29">
            <a:extLst>
              <a:ext uri="{FF2B5EF4-FFF2-40B4-BE49-F238E27FC236}">
                <a16:creationId xmlns:a16="http://schemas.microsoft.com/office/drawing/2014/main" id="{C9425A80-B9F8-621D-A402-0DCB4D739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907" y="2740868"/>
            <a:ext cx="16859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 RBAC</a:t>
            </a:r>
          </a:p>
        </p:txBody>
      </p:sp>
      <p:pic>
        <p:nvPicPr>
          <p:cNvPr id="31" name="Shape 152">
            <a:extLst>
              <a:ext uri="{FF2B5EF4-FFF2-40B4-BE49-F238E27FC236}">
                <a16:creationId xmlns:a16="http://schemas.microsoft.com/office/drawing/2014/main" id="{8CC51CF3-B5E5-01DF-7B8A-93551B1300B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5297" y="3403512"/>
            <a:ext cx="402336" cy="40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158">
            <a:extLst>
              <a:ext uri="{FF2B5EF4-FFF2-40B4-BE49-F238E27FC236}">
                <a16:creationId xmlns:a16="http://schemas.microsoft.com/office/drawing/2014/main" id="{FEC964DD-B070-3304-1096-E94288F0786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8807" y="3895949"/>
            <a:ext cx="402336" cy="40233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29">
            <a:extLst>
              <a:ext uri="{FF2B5EF4-FFF2-40B4-BE49-F238E27FC236}">
                <a16:creationId xmlns:a16="http://schemas.microsoft.com/office/drawing/2014/main" id="{E1E17D3C-0E93-0689-762A-C565C1B95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631" y="4296983"/>
            <a:ext cx="16859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 RBAC</a:t>
            </a: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5E044255-0130-C794-AEB6-FD1D404D2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2630" y="6171904"/>
            <a:ext cx="16859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 RBAC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C1E196D-1E99-A568-6275-AE95FA8355AB}"/>
              </a:ext>
            </a:extLst>
          </p:cNvPr>
          <p:cNvCxnSpPr>
            <a:cxnSpLocks/>
          </p:cNvCxnSpPr>
          <p:nvPr/>
        </p:nvCxnSpPr>
        <p:spPr>
          <a:xfrm>
            <a:off x="1551478" y="1934044"/>
            <a:ext cx="828815" cy="364302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29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B661-9762-A81D-C802-C8F595A4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management (cloud)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A91ACD-8C10-590D-D0FA-97F4D187E56A}"/>
              </a:ext>
            </a:extLst>
          </p:cNvPr>
          <p:cNvGrpSpPr/>
          <p:nvPr/>
        </p:nvGrpSpPr>
        <p:grpSpPr>
          <a:xfrm>
            <a:off x="1805972" y="2065998"/>
            <a:ext cx="1685925" cy="612027"/>
            <a:chOff x="397958" y="1666456"/>
            <a:chExt cx="1685925" cy="612027"/>
          </a:xfrm>
        </p:grpSpPr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6E68DA9A-CFFC-B450-B98E-115A60F1E9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58" y="2016873"/>
              <a:ext cx="168592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1F3F3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Developer Role</a:t>
              </a:r>
            </a:p>
          </p:txBody>
        </p:sp>
        <p:pic>
          <p:nvPicPr>
            <p:cNvPr id="30" name="Graphic 49">
              <a:extLst>
                <a:ext uri="{FF2B5EF4-FFF2-40B4-BE49-F238E27FC236}">
                  <a16:creationId xmlns:a16="http://schemas.microsoft.com/office/drawing/2014/main" id="{38A2268B-52CB-8B6A-14E2-5CCABF732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970659" y="166645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3730E5-B98A-6C66-2723-5338633D0E56}"/>
              </a:ext>
            </a:extLst>
          </p:cNvPr>
          <p:cNvCxnSpPr>
            <a:cxnSpLocks/>
            <a:stCxn id="30" idx="3"/>
            <a:endCxn id="148" idx="1"/>
          </p:cNvCxnSpPr>
          <p:nvPr/>
        </p:nvCxnSpPr>
        <p:spPr>
          <a:xfrm>
            <a:off x="2835873" y="2294598"/>
            <a:ext cx="1591677" cy="1576455"/>
          </a:xfrm>
          <a:prstGeom prst="bentConnector3">
            <a:avLst>
              <a:gd name="adj1" fmla="val 48005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92E93AA-6B44-44EC-5AD0-F3270E47D824}"/>
              </a:ext>
            </a:extLst>
          </p:cNvPr>
          <p:cNvCxnSpPr>
            <a:cxnSpLocks/>
            <a:stCxn id="35" idx="1"/>
            <a:endCxn id="48" idx="1"/>
          </p:cNvCxnSpPr>
          <p:nvPr/>
        </p:nvCxnSpPr>
        <p:spPr>
          <a:xfrm>
            <a:off x="1642607" y="5733089"/>
            <a:ext cx="736066" cy="0"/>
          </a:xfrm>
          <a:prstGeom prst="bentConnector3">
            <a:avLst/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593A5C7-A6B8-656C-C2B0-71180421DC49}"/>
              </a:ext>
            </a:extLst>
          </p:cNvPr>
          <p:cNvGrpSpPr/>
          <p:nvPr/>
        </p:nvGrpSpPr>
        <p:grpSpPr>
          <a:xfrm>
            <a:off x="1769073" y="5507709"/>
            <a:ext cx="1685925" cy="634673"/>
            <a:chOff x="361059" y="1666456"/>
            <a:chExt cx="1685925" cy="634673"/>
          </a:xfrm>
        </p:grpSpPr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C6AACCC7-BDFE-3F11-65F1-C719EA3D05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059" y="2039519"/>
              <a:ext cx="168592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1F3F3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Admin Role</a:t>
              </a:r>
            </a:p>
          </p:txBody>
        </p:sp>
        <p:pic>
          <p:nvPicPr>
            <p:cNvPr id="48" name="Graphic 49">
              <a:extLst>
                <a:ext uri="{FF2B5EF4-FFF2-40B4-BE49-F238E27FC236}">
                  <a16:creationId xmlns:a16="http://schemas.microsoft.com/office/drawing/2014/main" id="{80CD2304-9EE5-38F0-B7B8-D8E40A630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970659" y="166645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3F97CB62-6976-335E-9691-A3646D96E3C3}"/>
              </a:ext>
            </a:extLst>
          </p:cNvPr>
          <p:cNvCxnSpPr>
            <a:cxnSpLocks/>
            <a:stCxn id="48" idx="3"/>
            <a:endCxn id="148" idx="1"/>
          </p:cNvCxnSpPr>
          <p:nvPr/>
        </p:nvCxnSpPr>
        <p:spPr>
          <a:xfrm flipV="1">
            <a:off x="2835873" y="3871053"/>
            <a:ext cx="1591677" cy="1865256"/>
          </a:xfrm>
          <a:prstGeom prst="bentConnector3">
            <a:avLst>
              <a:gd name="adj1" fmla="val 48005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5DD1002-953A-2C1E-8011-528BD6CE0AB3}"/>
              </a:ext>
            </a:extLst>
          </p:cNvPr>
          <p:cNvCxnSpPr>
            <a:cxnSpLocks/>
          </p:cNvCxnSpPr>
          <p:nvPr/>
        </p:nvCxnSpPr>
        <p:spPr>
          <a:xfrm flipV="1">
            <a:off x="1555195" y="2294598"/>
            <a:ext cx="828815" cy="364302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98C12A17-E22B-DE30-6D7B-3FA23F61C286}"/>
              </a:ext>
            </a:extLst>
          </p:cNvPr>
          <p:cNvCxnSpPr>
            <a:cxnSpLocks/>
            <a:stCxn id="32" idx="3"/>
            <a:endCxn id="30" idx="1"/>
          </p:cNvCxnSpPr>
          <p:nvPr/>
        </p:nvCxnSpPr>
        <p:spPr>
          <a:xfrm>
            <a:off x="1559947" y="1949719"/>
            <a:ext cx="818726" cy="344879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oogle Shape;369;p18">
            <a:extLst>
              <a:ext uri="{FF2B5EF4-FFF2-40B4-BE49-F238E27FC236}">
                <a16:creationId xmlns:a16="http://schemas.microsoft.com/office/drawing/2014/main" id="{5814C87D-267E-87C3-B448-ADA9E104DAB4}"/>
              </a:ext>
            </a:extLst>
          </p:cNvPr>
          <p:cNvGrpSpPr/>
          <p:nvPr/>
        </p:nvGrpSpPr>
        <p:grpSpPr>
          <a:xfrm>
            <a:off x="626058" y="1525444"/>
            <a:ext cx="1214426" cy="763951"/>
            <a:chOff x="8793045" y="1944691"/>
            <a:chExt cx="1214426" cy="763951"/>
          </a:xfrm>
        </p:grpSpPr>
        <p:pic>
          <p:nvPicPr>
            <p:cNvPr id="68" name="Google Shape;370;p18">
              <a:extLst>
                <a:ext uri="{FF2B5EF4-FFF2-40B4-BE49-F238E27FC236}">
                  <a16:creationId xmlns:a16="http://schemas.microsoft.com/office/drawing/2014/main" id="{29B6CE8A-89A0-2573-DBE5-B3961FBEB7E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9165308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371;p18">
              <a:extLst>
                <a:ext uri="{FF2B5EF4-FFF2-40B4-BE49-F238E27FC236}">
                  <a16:creationId xmlns:a16="http://schemas.microsoft.com/office/drawing/2014/main" id="{BB3E0FF9-0AD9-682B-5782-81A7F94ACFB0}"/>
                </a:ext>
              </a:extLst>
            </p:cNvPr>
            <p:cNvSpPr txBox="1"/>
            <p:nvPr/>
          </p:nvSpPr>
          <p:spPr>
            <a:xfrm>
              <a:off x="8793045" y="2400906"/>
              <a:ext cx="121442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Dev Team A</a:t>
              </a:r>
              <a:endParaRPr sz="14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grpSp>
        <p:nvGrpSpPr>
          <p:cNvPr id="70" name="Google Shape;372;p18">
            <a:extLst>
              <a:ext uri="{FF2B5EF4-FFF2-40B4-BE49-F238E27FC236}">
                <a16:creationId xmlns:a16="http://schemas.microsoft.com/office/drawing/2014/main" id="{F0DF22BE-8E8F-37BD-FD1E-4FCAF866D958}"/>
              </a:ext>
            </a:extLst>
          </p:cNvPr>
          <p:cNvGrpSpPr/>
          <p:nvPr/>
        </p:nvGrpSpPr>
        <p:grpSpPr>
          <a:xfrm>
            <a:off x="632688" y="2310732"/>
            <a:ext cx="1201167" cy="770404"/>
            <a:chOff x="10014320" y="2064151"/>
            <a:chExt cx="1201167" cy="770404"/>
          </a:xfrm>
        </p:grpSpPr>
        <p:pic>
          <p:nvPicPr>
            <p:cNvPr id="71" name="Google Shape;373;p18">
              <a:extLst>
                <a:ext uri="{FF2B5EF4-FFF2-40B4-BE49-F238E27FC236}">
                  <a16:creationId xmlns:a16="http://schemas.microsoft.com/office/drawing/2014/main" id="{CF9F8DFE-C5F9-1FD0-763A-6CCFDF4FB0B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10379953" y="206415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374;p18">
              <a:extLst>
                <a:ext uri="{FF2B5EF4-FFF2-40B4-BE49-F238E27FC236}">
                  <a16:creationId xmlns:a16="http://schemas.microsoft.com/office/drawing/2014/main" id="{916FE943-69D9-4031-A719-ABB4F448D558}"/>
                </a:ext>
              </a:extLst>
            </p:cNvPr>
            <p:cNvSpPr txBox="1"/>
            <p:nvPr/>
          </p:nvSpPr>
          <p:spPr>
            <a:xfrm>
              <a:off x="10014320" y="2526819"/>
              <a:ext cx="120116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Dev Team B</a:t>
              </a:r>
            </a:p>
          </p:txBody>
        </p:sp>
      </p:grpSp>
      <p:grpSp>
        <p:nvGrpSpPr>
          <p:cNvPr id="73" name="Google Shape;378;p18">
            <a:extLst>
              <a:ext uri="{FF2B5EF4-FFF2-40B4-BE49-F238E27FC236}">
                <a16:creationId xmlns:a16="http://schemas.microsoft.com/office/drawing/2014/main" id="{A416B6FB-7E3D-34D4-9CFD-7BEA3C6275DB}"/>
              </a:ext>
            </a:extLst>
          </p:cNvPr>
          <p:cNvGrpSpPr/>
          <p:nvPr/>
        </p:nvGrpSpPr>
        <p:grpSpPr>
          <a:xfrm>
            <a:off x="514447" y="5434337"/>
            <a:ext cx="1437649" cy="763951"/>
            <a:chOff x="8634458" y="1944691"/>
            <a:chExt cx="1437649" cy="763951"/>
          </a:xfrm>
        </p:grpSpPr>
        <p:pic>
          <p:nvPicPr>
            <p:cNvPr id="74" name="Google Shape;379;p18">
              <a:extLst>
                <a:ext uri="{FF2B5EF4-FFF2-40B4-BE49-F238E27FC236}">
                  <a16:creationId xmlns:a16="http://schemas.microsoft.com/office/drawing/2014/main" id="{CA592D15-EE4F-9D1D-69C7-8CF1B2F9A83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9118332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380;p18">
              <a:extLst>
                <a:ext uri="{FF2B5EF4-FFF2-40B4-BE49-F238E27FC236}">
                  <a16:creationId xmlns:a16="http://schemas.microsoft.com/office/drawing/2014/main" id="{02546725-0082-8C69-7485-4E7B53B0035C}"/>
                </a:ext>
              </a:extLst>
            </p:cNvPr>
            <p:cNvSpPr txBox="1"/>
            <p:nvPr/>
          </p:nvSpPr>
          <p:spPr>
            <a:xfrm>
              <a:off x="8634458" y="2400906"/>
              <a:ext cx="143764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Platform Team</a:t>
              </a:r>
              <a:endParaRPr sz="14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grpSp>
        <p:nvGrpSpPr>
          <p:cNvPr id="76" name="Google Shape;381;p18">
            <a:extLst>
              <a:ext uri="{FF2B5EF4-FFF2-40B4-BE49-F238E27FC236}">
                <a16:creationId xmlns:a16="http://schemas.microsoft.com/office/drawing/2014/main" id="{B7316E3D-2681-A44B-5C94-E0F938F36F8B}"/>
              </a:ext>
            </a:extLst>
          </p:cNvPr>
          <p:cNvGrpSpPr/>
          <p:nvPr/>
        </p:nvGrpSpPr>
        <p:grpSpPr>
          <a:xfrm>
            <a:off x="632688" y="3659597"/>
            <a:ext cx="1201167" cy="763951"/>
            <a:chOff x="8805117" y="1944691"/>
            <a:chExt cx="1201167" cy="763951"/>
          </a:xfrm>
        </p:grpSpPr>
        <p:pic>
          <p:nvPicPr>
            <p:cNvPr id="81" name="Google Shape;382;p18">
              <a:extLst>
                <a:ext uri="{FF2B5EF4-FFF2-40B4-BE49-F238E27FC236}">
                  <a16:creationId xmlns:a16="http://schemas.microsoft.com/office/drawing/2014/main" id="{FF2CA935-21C0-4592-0857-5EB67786F6E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9170750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383;p18">
              <a:extLst>
                <a:ext uri="{FF2B5EF4-FFF2-40B4-BE49-F238E27FC236}">
                  <a16:creationId xmlns:a16="http://schemas.microsoft.com/office/drawing/2014/main" id="{9ACBAC8D-E1F2-BB93-CAC8-38643498F7AF}"/>
                </a:ext>
              </a:extLst>
            </p:cNvPr>
            <p:cNvSpPr txBox="1"/>
            <p:nvPr/>
          </p:nvSpPr>
          <p:spPr>
            <a:xfrm>
              <a:off x="8805117" y="2400906"/>
              <a:ext cx="120116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Audit Team</a:t>
              </a:r>
              <a:endParaRPr sz="14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26F3334-EA50-8515-022F-8327D80B24B7}"/>
              </a:ext>
            </a:extLst>
          </p:cNvPr>
          <p:cNvGrpSpPr/>
          <p:nvPr/>
        </p:nvGrpSpPr>
        <p:grpSpPr>
          <a:xfrm>
            <a:off x="1745700" y="3646263"/>
            <a:ext cx="1685925" cy="663484"/>
            <a:chOff x="372022" y="1666456"/>
            <a:chExt cx="1685925" cy="663484"/>
          </a:xfrm>
        </p:grpSpPr>
        <p:sp>
          <p:nvSpPr>
            <p:cNvPr id="84" name="TextBox 29">
              <a:extLst>
                <a:ext uri="{FF2B5EF4-FFF2-40B4-BE49-F238E27FC236}">
                  <a16:creationId xmlns:a16="http://schemas.microsoft.com/office/drawing/2014/main" id="{26FCF8A1-2BCB-2872-7264-FC588C78E6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022" y="2068330"/>
              <a:ext cx="168592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1F3F3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Temporary Role</a:t>
              </a:r>
            </a:p>
          </p:txBody>
        </p:sp>
        <p:pic>
          <p:nvPicPr>
            <p:cNvPr id="85" name="Graphic 49">
              <a:extLst>
                <a:ext uri="{FF2B5EF4-FFF2-40B4-BE49-F238E27FC236}">
                  <a16:creationId xmlns:a16="http://schemas.microsoft.com/office/drawing/2014/main" id="{C2D0BA0C-72EB-C919-7584-3DBA9B351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970659" y="1666456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E0812A0-5346-DA6A-3416-020322658D45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594334" y="3874863"/>
            <a:ext cx="750003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1CE9B51-61B9-A7E3-F370-4A5D82D895C9}"/>
              </a:ext>
            </a:extLst>
          </p:cNvPr>
          <p:cNvCxnSpPr>
            <a:cxnSpLocks/>
            <a:stCxn id="85" idx="3"/>
            <a:endCxn id="148" idx="1"/>
          </p:cNvCxnSpPr>
          <p:nvPr/>
        </p:nvCxnSpPr>
        <p:spPr>
          <a:xfrm flipV="1">
            <a:off x="2801537" y="3871053"/>
            <a:ext cx="1626013" cy="381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A44BA04-C1A3-784F-C68F-130564A6D981}"/>
              </a:ext>
            </a:extLst>
          </p:cNvPr>
          <p:cNvSpPr/>
          <p:nvPr/>
        </p:nvSpPr>
        <p:spPr>
          <a:xfrm>
            <a:off x="3891711" y="1923419"/>
            <a:ext cx="7316040" cy="3753478"/>
          </a:xfrm>
          <a:prstGeom prst="rect">
            <a:avLst/>
          </a:prstGeom>
          <a:noFill/>
          <a:ln w="12700">
            <a:solidFill>
              <a:srgbClr val="6CA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 algn="l"/>
            <a:r>
              <a:rPr lang="en-US" sz="1200" dirty="0">
                <a:ln w="0"/>
                <a:solidFill>
                  <a:srgbClr val="6CA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FEAE49B-DB45-6433-0305-E82B8A8F0488}"/>
              </a:ext>
            </a:extLst>
          </p:cNvPr>
          <p:cNvSpPr/>
          <p:nvPr/>
        </p:nvSpPr>
        <p:spPr>
          <a:xfrm>
            <a:off x="4524578" y="1562183"/>
            <a:ext cx="2359567" cy="4362367"/>
          </a:xfrm>
          <a:prstGeom prst="rect">
            <a:avLst/>
          </a:prstGeom>
          <a:noFill/>
          <a:ln w="12700">
            <a:solidFill>
              <a:srgbClr val="00A0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683F68A-A6FB-F107-841C-CD12254D673A}"/>
              </a:ext>
            </a:extLst>
          </p:cNvPr>
          <p:cNvSpPr/>
          <p:nvPr/>
        </p:nvSpPr>
        <p:spPr>
          <a:xfrm>
            <a:off x="8514162" y="1562183"/>
            <a:ext cx="2359567" cy="4362367"/>
          </a:xfrm>
          <a:prstGeom prst="rect">
            <a:avLst/>
          </a:prstGeom>
          <a:noFill/>
          <a:ln w="12700">
            <a:solidFill>
              <a:srgbClr val="00A0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pic>
        <p:nvPicPr>
          <p:cNvPr id="131" name="Graphic 130">
            <a:extLst>
              <a:ext uri="{FF2B5EF4-FFF2-40B4-BE49-F238E27FC236}">
                <a16:creationId xmlns:a16="http://schemas.microsoft.com/office/drawing/2014/main" id="{E60346A4-AACC-C6A2-059B-2C4709C8A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59193" y="1188626"/>
            <a:ext cx="381000" cy="3810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3797F521-4026-49E8-0DFF-A8905C6F2E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6169" y="1924907"/>
            <a:ext cx="398366" cy="421240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2AC4C126-1D56-AA3D-35D3-7982FF7A475A}"/>
              </a:ext>
            </a:extLst>
          </p:cNvPr>
          <p:cNvSpPr/>
          <p:nvPr/>
        </p:nvSpPr>
        <p:spPr>
          <a:xfrm>
            <a:off x="4632655" y="2579911"/>
            <a:ext cx="6155441" cy="976172"/>
          </a:xfrm>
          <a:prstGeom prst="rect">
            <a:avLst/>
          </a:prstGeom>
          <a:noFill/>
          <a:ln w="12700">
            <a:solidFill>
              <a:srgbClr val="FF99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rgbClr val="FF990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Managed Node Group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DA412000-CF21-22F1-55C3-5229491B7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31361" y="2573944"/>
            <a:ext cx="381000" cy="3810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0D57D0B-DEA2-3344-2310-15AB72CFFD7F}"/>
              </a:ext>
            </a:extLst>
          </p:cNvPr>
          <p:cNvSpPr/>
          <p:nvPr/>
        </p:nvSpPr>
        <p:spPr>
          <a:xfrm>
            <a:off x="4627783" y="4030687"/>
            <a:ext cx="6155441" cy="1265130"/>
          </a:xfrm>
          <a:prstGeom prst="rect">
            <a:avLst/>
          </a:prstGeom>
          <a:noFill/>
          <a:ln w="12700">
            <a:solidFill>
              <a:srgbClr val="5B64A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rgbClr val="0070C0"/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200" dirty="0" err="1">
                <a:solidFill>
                  <a:srgbClr val="5B64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Karpenter</a:t>
            </a:r>
            <a:r>
              <a:rPr lang="en-US" sz="1200" dirty="0">
                <a:solidFill>
                  <a:srgbClr val="5B64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1200" dirty="0" err="1">
                <a:solidFill>
                  <a:srgbClr val="5B64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Groupless</a:t>
            </a:r>
            <a:r>
              <a:rPr lang="en-US" sz="1200" dirty="0">
                <a:solidFill>
                  <a:srgbClr val="5B64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138" name="Picture 8" descr="ECR Public Gallery - Karpenter/controller">
            <a:extLst>
              <a:ext uri="{FF2B5EF4-FFF2-40B4-BE49-F238E27FC236}">
                <a16:creationId xmlns:a16="http://schemas.microsoft.com/office/drawing/2014/main" id="{37FFFFDC-61D7-70E9-7059-A9B907A0F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71" y="4027113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9C4EC0C9-AFBD-2545-7766-0C9446CC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479" y="2646296"/>
            <a:ext cx="365760" cy="3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4">
            <a:extLst>
              <a:ext uri="{FF2B5EF4-FFF2-40B4-BE49-F238E27FC236}">
                <a16:creationId xmlns:a16="http://schemas.microsoft.com/office/drawing/2014/main" id="{22D722B0-FE74-D7A6-B195-759E4CCE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20" y="2584707"/>
            <a:ext cx="548323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@open-policy-agent">
            <a:extLst>
              <a:ext uri="{FF2B5EF4-FFF2-40B4-BE49-F238E27FC236}">
                <a16:creationId xmlns:a16="http://schemas.microsoft.com/office/drawing/2014/main" id="{050046BC-9D5B-8016-2306-77F8678F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696" y="3119368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Graphic 24">
            <a:extLst>
              <a:ext uri="{FF2B5EF4-FFF2-40B4-BE49-F238E27FC236}">
                <a16:creationId xmlns:a16="http://schemas.microsoft.com/office/drawing/2014/main" id="{DA217B72-1E24-0ED9-B4A9-B84AD79A8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730965" y="2646296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Picture 14" descr="CNCF Branding | CoreDNS">
            <a:extLst>
              <a:ext uri="{FF2B5EF4-FFF2-40B4-BE49-F238E27FC236}">
                <a16:creationId xmlns:a16="http://schemas.microsoft.com/office/drawing/2014/main" id="{A5029FB3-C801-C5FE-CDCD-E1F3D2EBE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05" y="3128823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6" descr="Argo CD - Declarative GitOps CD for Kubernetes">
            <a:extLst>
              <a:ext uri="{FF2B5EF4-FFF2-40B4-BE49-F238E27FC236}">
                <a16:creationId xmlns:a16="http://schemas.microsoft.com/office/drawing/2014/main" id="{59AE934C-A14D-F14F-7FF6-C45C027B7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10286526" y="2646296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2" descr="KEDA | Kubernetes Event-driven Autoscaling">
            <a:extLst>
              <a:ext uri="{FF2B5EF4-FFF2-40B4-BE49-F238E27FC236}">
                <a16:creationId xmlns:a16="http://schemas.microsoft.com/office/drawing/2014/main" id="{D00FD70F-23E6-C9AD-7435-A4FB63225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578" y="3118610"/>
            <a:ext cx="365548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0" descr="File, type, nginx Free Icon of vscode">
            <a:extLst>
              <a:ext uri="{FF2B5EF4-FFF2-40B4-BE49-F238E27FC236}">
                <a16:creationId xmlns:a16="http://schemas.microsoft.com/office/drawing/2014/main" id="{C282AEE3-FCB8-E516-DB34-7B6F92707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998" y="3085293"/>
            <a:ext cx="385241" cy="38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98F484C2-CE14-4BC0-B7B0-4FB1FB8C6EFA}"/>
              </a:ext>
            </a:extLst>
          </p:cNvPr>
          <p:cNvSpPr/>
          <p:nvPr/>
        </p:nvSpPr>
        <p:spPr>
          <a:xfrm>
            <a:off x="4427550" y="2223955"/>
            <a:ext cx="6608750" cy="3294195"/>
          </a:xfrm>
          <a:prstGeom prst="rect">
            <a:avLst/>
          </a:prstGeom>
          <a:noFill/>
          <a:ln w="12700">
            <a:solidFill>
              <a:srgbClr val="FF99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 algn="l"/>
            <a:r>
              <a:rPr lang="en-US" sz="1200" dirty="0">
                <a:solidFill>
                  <a:srgbClr val="FF990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Amazon EKS</a:t>
            </a:r>
          </a:p>
        </p:txBody>
      </p:sp>
      <p:pic>
        <p:nvPicPr>
          <p:cNvPr id="149" name="Graphic 23">
            <a:extLst>
              <a:ext uri="{FF2B5EF4-FFF2-40B4-BE49-F238E27FC236}">
                <a16:creationId xmlns:a16="http://schemas.microsoft.com/office/drawing/2014/main" id="{F8343734-0EAB-EC8A-94AB-69DB6348F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105" y="2219093"/>
            <a:ext cx="322941" cy="32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Graphic 108">
            <a:extLst>
              <a:ext uri="{FF2B5EF4-FFF2-40B4-BE49-F238E27FC236}">
                <a16:creationId xmlns:a16="http://schemas.microsoft.com/office/drawing/2014/main" id="{FFA30FC6-E7D4-897E-D089-59B5CE210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 bwMode="auto">
          <a:xfrm>
            <a:off x="5865811" y="445362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Graphic 108">
            <a:extLst>
              <a:ext uri="{FF2B5EF4-FFF2-40B4-BE49-F238E27FC236}">
                <a16:creationId xmlns:a16="http://schemas.microsoft.com/office/drawing/2014/main" id="{6978E3B1-B092-C5B8-844D-7E00E95A9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5226119" y="445037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Graphic 94">
            <a:extLst>
              <a:ext uri="{FF2B5EF4-FFF2-40B4-BE49-F238E27FC236}">
                <a16:creationId xmlns:a16="http://schemas.microsoft.com/office/drawing/2014/main" id="{F13933F0-BAC9-CDDC-6C4E-E59F128F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9167909" y="44468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Graphic 108">
            <a:extLst>
              <a:ext uri="{FF2B5EF4-FFF2-40B4-BE49-F238E27FC236}">
                <a16:creationId xmlns:a16="http://schemas.microsoft.com/office/drawing/2014/main" id="{C002E314-B688-D5C8-8563-F2AD4620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 bwMode="auto">
          <a:xfrm>
            <a:off x="9763425" y="444359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Shape 154">
            <a:extLst>
              <a:ext uri="{FF2B5EF4-FFF2-40B4-BE49-F238E27FC236}">
                <a16:creationId xmlns:a16="http://schemas.microsoft.com/office/drawing/2014/main" id="{5C55BCCB-FCC4-2E6A-D195-39820DEA76E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430861" y="496317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56">
            <a:extLst>
              <a:ext uri="{FF2B5EF4-FFF2-40B4-BE49-F238E27FC236}">
                <a16:creationId xmlns:a16="http://schemas.microsoft.com/office/drawing/2014/main" id="{D1863731-0483-A040-4B9D-D6389DD4529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3428068" y="438861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265">
            <a:extLst>
              <a:ext uri="{FF2B5EF4-FFF2-40B4-BE49-F238E27FC236}">
                <a16:creationId xmlns:a16="http://schemas.microsoft.com/office/drawing/2014/main" id="{2E241C0A-3FC2-7254-6BEB-E60A8A81BB7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707696" y="409545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52">
            <a:extLst>
              <a:ext uri="{FF2B5EF4-FFF2-40B4-BE49-F238E27FC236}">
                <a16:creationId xmlns:a16="http://schemas.microsoft.com/office/drawing/2014/main" id="{CF4EA06A-EA3D-0E68-4974-6B7F2B883EE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3418115" y="2658504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58">
            <a:extLst>
              <a:ext uri="{FF2B5EF4-FFF2-40B4-BE49-F238E27FC236}">
                <a16:creationId xmlns:a16="http://schemas.microsoft.com/office/drawing/2014/main" id="{C70A6C4D-1BCE-611C-BC64-B333652E805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3431625" y="3228998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23">
            <a:extLst>
              <a:ext uri="{FF2B5EF4-FFF2-40B4-BE49-F238E27FC236}">
                <a16:creationId xmlns:a16="http://schemas.microsoft.com/office/drawing/2014/main" id="{F0E981DE-F24C-017F-CF70-FBCE70EEF1F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716366" y="4821006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84">
            <a:extLst>
              <a:ext uri="{FF2B5EF4-FFF2-40B4-BE49-F238E27FC236}">
                <a16:creationId xmlns:a16="http://schemas.microsoft.com/office/drawing/2014/main" id="{39B1E306-9065-090B-23E8-67B9646542E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6386253" y="409545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80">
            <a:extLst>
              <a:ext uri="{FF2B5EF4-FFF2-40B4-BE49-F238E27FC236}">
                <a16:creationId xmlns:a16="http://schemas.microsoft.com/office/drawing/2014/main" id="{BB45D324-C0EF-AA3C-C245-4C1867F0F6F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6390401" y="4842295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265">
            <a:extLst>
              <a:ext uri="{FF2B5EF4-FFF2-40B4-BE49-F238E27FC236}">
                <a16:creationId xmlns:a16="http://schemas.microsoft.com/office/drawing/2014/main" id="{43346A2E-3107-528B-F13E-7B1436FB038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8644636" y="411081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23">
            <a:extLst>
              <a:ext uri="{FF2B5EF4-FFF2-40B4-BE49-F238E27FC236}">
                <a16:creationId xmlns:a16="http://schemas.microsoft.com/office/drawing/2014/main" id="{8D1CA813-E32A-E67C-281D-11E784CCA04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8653306" y="483636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84">
            <a:extLst>
              <a:ext uri="{FF2B5EF4-FFF2-40B4-BE49-F238E27FC236}">
                <a16:creationId xmlns:a16="http://schemas.microsoft.com/office/drawing/2014/main" id="{791F8CCE-E056-8550-6B94-30816B8D4A3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323193" y="4110810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80">
            <a:extLst>
              <a:ext uri="{FF2B5EF4-FFF2-40B4-BE49-F238E27FC236}">
                <a16:creationId xmlns:a16="http://schemas.microsoft.com/office/drawing/2014/main" id="{6D4A327A-0EE3-EBBB-9573-91B70A11DBE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10327341" y="4857650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F9C19C14-A4C4-14ED-1A02-9825EDB0C01B}"/>
              </a:ext>
            </a:extLst>
          </p:cNvPr>
          <p:cNvSpPr/>
          <p:nvPr/>
        </p:nvSpPr>
        <p:spPr>
          <a:xfrm>
            <a:off x="3260125" y="1181103"/>
            <a:ext cx="8253103" cy="5003788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 algn="l"/>
            <a:r>
              <a:rPr lang="en-US" sz="1200" dirty="0">
                <a:solidFill>
                  <a:srgbClr val="FAFAF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3" name="Graphic 62">
            <a:extLst>
              <a:ext uri="{FF2B5EF4-FFF2-40B4-BE49-F238E27FC236}">
                <a16:creationId xmlns:a16="http://schemas.microsoft.com/office/drawing/2014/main" id="{543970EC-5888-E153-4E94-12AA8CAAC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5458286" y="283034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62">
            <a:extLst>
              <a:ext uri="{FF2B5EF4-FFF2-40B4-BE49-F238E27FC236}">
                <a16:creationId xmlns:a16="http://schemas.microsoft.com/office/drawing/2014/main" id="{57ED68F8-413E-40C6-BE4F-24E1463FD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 bwMode="auto">
          <a:xfrm>
            <a:off x="9396509" y="282142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812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98FE73F-DAC8-E9DC-1D85-35ED095CC64E}"/>
              </a:ext>
            </a:extLst>
          </p:cNvPr>
          <p:cNvSpPr/>
          <p:nvPr/>
        </p:nvSpPr>
        <p:spPr>
          <a:xfrm>
            <a:off x="6741944" y="1949683"/>
            <a:ext cx="4757568" cy="228527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Dev/Test Cluster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5B661-9762-A81D-C802-C8F595A4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management (</a:t>
            </a:r>
            <a:r>
              <a:rPr lang="en-US" dirty="0" err="1"/>
              <a:t>ArgoCD</a:t>
            </a:r>
            <a:r>
              <a:rPr lang="en-US" dirty="0"/>
              <a:t>)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92E93AA-6B44-44EC-5AD0-F3270E47D824}"/>
              </a:ext>
            </a:extLst>
          </p:cNvPr>
          <p:cNvCxnSpPr>
            <a:cxnSpLocks/>
            <a:stCxn id="35" idx="1"/>
            <a:endCxn id="48" idx="1"/>
          </p:cNvCxnSpPr>
          <p:nvPr/>
        </p:nvCxnSpPr>
        <p:spPr>
          <a:xfrm>
            <a:off x="1642607" y="5733089"/>
            <a:ext cx="736066" cy="0"/>
          </a:xfrm>
          <a:prstGeom prst="bentConnector3">
            <a:avLst/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5DD1002-953A-2C1E-8011-528BD6CE0AB3}"/>
              </a:ext>
            </a:extLst>
          </p:cNvPr>
          <p:cNvCxnSpPr>
            <a:cxnSpLocks/>
          </p:cNvCxnSpPr>
          <p:nvPr/>
        </p:nvCxnSpPr>
        <p:spPr>
          <a:xfrm flipV="1">
            <a:off x="1555195" y="2294598"/>
            <a:ext cx="828815" cy="364302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oogle Shape;369;p18">
            <a:extLst>
              <a:ext uri="{FF2B5EF4-FFF2-40B4-BE49-F238E27FC236}">
                <a16:creationId xmlns:a16="http://schemas.microsoft.com/office/drawing/2014/main" id="{5814C87D-267E-87C3-B448-ADA9E104DAB4}"/>
              </a:ext>
            </a:extLst>
          </p:cNvPr>
          <p:cNvGrpSpPr/>
          <p:nvPr/>
        </p:nvGrpSpPr>
        <p:grpSpPr>
          <a:xfrm>
            <a:off x="626058" y="1525444"/>
            <a:ext cx="1214426" cy="763951"/>
            <a:chOff x="8793045" y="1944691"/>
            <a:chExt cx="1214426" cy="763951"/>
          </a:xfrm>
        </p:grpSpPr>
        <p:pic>
          <p:nvPicPr>
            <p:cNvPr id="68" name="Google Shape;370;p18">
              <a:extLst>
                <a:ext uri="{FF2B5EF4-FFF2-40B4-BE49-F238E27FC236}">
                  <a16:creationId xmlns:a16="http://schemas.microsoft.com/office/drawing/2014/main" id="{29B6CE8A-89A0-2573-DBE5-B3961FBEB7E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9165308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371;p18">
              <a:extLst>
                <a:ext uri="{FF2B5EF4-FFF2-40B4-BE49-F238E27FC236}">
                  <a16:creationId xmlns:a16="http://schemas.microsoft.com/office/drawing/2014/main" id="{BB3E0FF9-0AD9-682B-5782-81A7F94ACFB0}"/>
                </a:ext>
              </a:extLst>
            </p:cNvPr>
            <p:cNvSpPr txBox="1"/>
            <p:nvPr/>
          </p:nvSpPr>
          <p:spPr>
            <a:xfrm>
              <a:off x="8793045" y="2400906"/>
              <a:ext cx="1214426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Dev Team A</a:t>
              </a:r>
              <a:endParaRPr sz="14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grpSp>
        <p:nvGrpSpPr>
          <p:cNvPr id="70" name="Google Shape;372;p18">
            <a:extLst>
              <a:ext uri="{FF2B5EF4-FFF2-40B4-BE49-F238E27FC236}">
                <a16:creationId xmlns:a16="http://schemas.microsoft.com/office/drawing/2014/main" id="{F0DF22BE-8E8F-37BD-FD1E-4FCAF866D958}"/>
              </a:ext>
            </a:extLst>
          </p:cNvPr>
          <p:cNvGrpSpPr/>
          <p:nvPr/>
        </p:nvGrpSpPr>
        <p:grpSpPr>
          <a:xfrm>
            <a:off x="632688" y="2310732"/>
            <a:ext cx="1201167" cy="770404"/>
            <a:chOff x="10014320" y="2064151"/>
            <a:chExt cx="1201167" cy="770404"/>
          </a:xfrm>
        </p:grpSpPr>
        <p:pic>
          <p:nvPicPr>
            <p:cNvPr id="71" name="Google Shape;373;p18">
              <a:extLst>
                <a:ext uri="{FF2B5EF4-FFF2-40B4-BE49-F238E27FC236}">
                  <a16:creationId xmlns:a16="http://schemas.microsoft.com/office/drawing/2014/main" id="{CF9F8DFE-C5F9-1FD0-763A-6CCFDF4FB0B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10379953" y="206415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374;p18">
              <a:extLst>
                <a:ext uri="{FF2B5EF4-FFF2-40B4-BE49-F238E27FC236}">
                  <a16:creationId xmlns:a16="http://schemas.microsoft.com/office/drawing/2014/main" id="{916FE943-69D9-4031-A719-ABB4F448D558}"/>
                </a:ext>
              </a:extLst>
            </p:cNvPr>
            <p:cNvSpPr txBox="1"/>
            <p:nvPr/>
          </p:nvSpPr>
          <p:spPr>
            <a:xfrm>
              <a:off x="10014320" y="2526819"/>
              <a:ext cx="120116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Dev Team B</a:t>
              </a:r>
            </a:p>
          </p:txBody>
        </p:sp>
      </p:grpSp>
      <p:grpSp>
        <p:nvGrpSpPr>
          <p:cNvPr id="73" name="Google Shape;378;p18">
            <a:extLst>
              <a:ext uri="{FF2B5EF4-FFF2-40B4-BE49-F238E27FC236}">
                <a16:creationId xmlns:a16="http://schemas.microsoft.com/office/drawing/2014/main" id="{A416B6FB-7E3D-34D4-9CFD-7BEA3C6275DB}"/>
              </a:ext>
            </a:extLst>
          </p:cNvPr>
          <p:cNvGrpSpPr/>
          <p:nvPr/>
        </p:nvGrpSpPr>
        <p:grpSpPr>
          <a:xfrm>
            <a:off x="514447" y="5434337"/>
            <a:ext cx="1437649" cy="763951"/>
            <a:chOff x="8634458" y="1944691"/>
            <a:chExt cx="1437649" cy="763951"/>
          </a:xfrm>
        </p:grpSpPr>
        <p:pic>
          <p:nvPicPr>
            <p:cNvPr id="74" name="Google Shape;379;p18">
              <a:extLst>
                <a:ext uri="{FF2B5EF4-FFF2-40B4-BE49-F238E27FC236}">
                  <a16:creationId xmlns:a16="http://schemas.microsoft.com/office/drawing/2014/main" id="{CA592D15-EE4F-9D1D-69C7-8CF1B2F9A83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9118332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380;p18">
              <a:extLst>
                <a:ext uri="{FF2B5EF4-FFF2-40B4-BE49-F238E27FC236}">
                  <a16:creationId xmlns:a16="http://schemas.microsoft.com/office/drawing/2014/main" id="{02546725-0082-8C69-7485-4E7B53B0035C}"/>
                </a:ext>
              </a:extLst>
            </p:cNvPr>
            <p:cNvSpPr txBox="1"/>
            <p:nvPr/>
          </p:nvSpPr>
          <p:spPr>
            <a:xfrm>
              <a:off x="8634458" y="2400906"/>
              <a:ext cx="1437649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Platform Team</a:t>
              </a:r>
              <a:endParaRPr sz="14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grpSp>
        <p:nvGrpSpPr>
          <p:cNvPr id="76" name="Google Shape;381;p18">
            <a:extLst>
              <a:ext uri="{FF2B5EF4-FFF2-40B4-BE49-F238E27FC236}">
                <a16:creationId xmlns:a16="http://schemas.microsoft.com/office/drawing/2014/main" id="{B7316E3D-2681-A44B-5C94-E0F938F36F8B}"/>
              </a:ext>
            </a:extLst>
          </p:cNvPr>
          <p:cNvGrpSpPr/>
          <p:nvPr/>
        </p:nvGrpSpPr>
        <p:grpSpPr>
          <a:xfrm>
            <a:off x="632688" y="3659597"/>
            <a:ext cx="1201167" cy="763951"/>
            <a:chOff x="8805117" y="1944691"/>
            <a:chExt cx="1201167" cy="763951"/>
          </a:xfrm>
        </p:grpSpPr>
        <p:pic>
          <p:nvPicPr>
            <p:cNvPr id="81" name="Google Shape;382;p18">
              <a:extLst>
                <a:ext uri="{FF2B5EF4-FFF2-40B4-BE49-F238E27FC236}">
                  <a16:creationId xmlns:a16="http://schemas.microsoft.com/office/drawing/2014/main" id="{FF2CA935-21C0-4592-0857-5EB67786F6E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9170750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383;p18">
              <a:extLst>
                <a:ext uri="{FF2B5EF4-FFF2-40B4-BE49-F238E27FC236}">
                  <a16:creationId xmlns:a16="http://schemas.microsoft.com/office/drawing/2014/main" id="{9ACBAC8D-E1F2-BB93-CAC8-38643498F7AF}"/>
                </a:ext>
              </a:extLst>
            </p:cNvPr>
            <p:cNvSpPr txBox="1"/>
            <p:nvPr/>
          </p:nvSpPr>
          <p:spPr>
            <a:xfrm>
              <a:off x="8805117" y="2400906"/>
              <a:ext cx="1201167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Audit Team</a:t>
              </a:r>
              <a:endParaRPr sz="14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E0812A0-5346-DA6A-3416-020322658D45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1594334" y="3874863"/>
            <a:ext cx="750003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rgo CD - Declarative GitOps CD for Kubernetes">
            <a:extLst>
              <a:ext uri="{FF2B5EF4-FFF2-40B4-BE49-F238E27FC236}">
                <a16:creationId xmlns:a16="http://schemas.microsoft.com/office/drawing/2014/main" id="{DE461989-CD9A-A528-C924-1D1DFE71D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2933352" y="1855219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9">
            <a:extLst>
              <a:ext uri="{FF2B5EF4-FFF2-40B4-BE49-F238E27FC236}">
                <a16:creationId xmlns:a16="http://schemas.microsoft.com/office/drawing/2014/main" id="{B73AA0A2-EFBC-D2C1-8F78-964F67E92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8517" y="2220979"/>
            <a:ext cx="1685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dirty="0">
                <a:solidFill>
                  <a:srgbClr val="F1F3F3"/>
                </a:solidFill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Apps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ArgoCD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 Projects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8E0B-FB76-6682-0691-EF9A145AC5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7214"/>
          <a:stretch/>
        </p:blipFill>
        <p:spPr>
          <a:xfrm>
            <a:off x="4212315" y="1832195"/>
            <a:ext cx="469481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9E606D-708A-286E-4640-D233E10323B7}"/>
              </a:ext>
            </a:extLst>
          </p:cNvPr>
          <p:cNvSpPr txBox="1"/>
          <p:nvPr/>
        </p:nvSpPr>
        <p:spPr>
          <a:xfrm>
            <a:off x="3876369" y="2284072"/>
            <a:ext cx="114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/>
              <a:t>Apps</a:t>
            </a:r>
            <a:br>
              <a:rPr lang="en-US" sz="1400" dirty="0"/>
            </a:br>
            <a:r>
              <a:rPr lang="en-US" sz="1400" dirty="0"/>
              <a:t>Repository</a:t>
            </a:r>
          </a:p>
        </p:txBody>
      </p:sp>
      <p:pic>
        <p:nvPicPr>
          <p:cNvPr id="10" name="Picture 6" descr="Argo CD - Declarative GitOps CD for Kubernetes">
            <a:extLst>
              <a:ext uri="{FF2B5EF4-FFF2-40B4-BE49-F238E27FC236}">
                <a16:creationId xmlns:a16="http://schemas.microsoft.com/office/drawing/2014/main" id="{1E441066-1579-EECD-1DBD-4723BDD9D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2886894" y="3594581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29">
            <a:extLst>
              <a:ext uri="{FF2B5EF4-FFF2-40B4-BE49-F238E27FC236}">
                <a16:creationId xmlns:a16="http://schemas.microsoft.com/office/drawing/2014/main" id="{17DECAC7-C6A7-7D52-1DB8-ACB1FE2B0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059" y="3960341"/>
            <a:ext cx="1685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Audit</a:t>
            </a:r>
            <a:endParaRPr lang="en-US" altLang="en-US" sz="1400" dirty="0">
              <a:solidFill>
                <a:srgbClr val="F1F3F3"/>
              </a:solidFill>
              <a:latin typeface="+mj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ArgoCD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 Project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7AF26A8-8400-150D-FECE-C7EA8CD162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7214"/>
          <a:stretch/>
        </p:blipFill>
        <p:spPr>
          <a:xfrm>
            <a:off x="4212315" y="3553253"/>
            <a:ext cx="469481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52BA71-E2D8-E6C6-A31D-FDCC59394CB9}"/>
              </a:ext>
            </a:extLst>
          </p:cNvPr>
          <p:cNvSpPr txBox="1"/>
          <p:nvPr/>
        </p:nvSpPr>
        <p:spPr>
          <a:xfrm>
            <a:off x="3873333" y="3999858"/>
            <a:ext cx="114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/>
              <a:t>Policy</a:t>
            </a:r>
            <a:br>
              <a:rPr lang="en-US" sz="1400" dirty="0"/>
            </a:br>
            <a:r>
              <a:rPr lang="en-US" sz="1400" dirty="0"/>
              <a:t>Repository</a:t>
            </a:r>
          </a:p>
        </p:txBody>
      </p:sp>
      <p:pic>
        <p:nvPicPr>
          <p:cNvPr id="14" name="Picture 6" descr="Argo CD - Declarative GitOps CD for Kubernetes">
            <a:extLst>
              <a:ext uri="{FF2B5EF4-FFF2-40B4-BE49-F238E27FC236}">
                <a16:creationId xmlns:a16="http://schemas.microsoft.com/office/drawing/2014/main" id="{58A817A9-971A-545A-7A9C-DD5619B80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2822243" y="5286155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29">
            <a:extLst>
              <a:ext uri="{FF2B5EF4-FFF2-40B4-BE49-F238E27FC236}">
                <a16:creationId xmlns:a16="http://schemas.microsoft.com/office/drawing/2014/main" id="{5C7463C6-7B4B-68B9-62E2-C3AE4412B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7408" y="5651915"/>
            <a:ext cx="1685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Platform</a:t>
            </a:r>
            <a:endParaRPr lang="en-US" altLang="en-US" sz="1400" dirty="0">
              <a:solidFill>
                <a:srgbClr val="F1F3F3"/>
              </a:solidFill>
              <a:latin typeface="+mj-lt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ArgoCD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1F3F3"/>
                </a:solidFill>
                <a:effectLst/>
                <a:uLnTx/>
                <a:uFillTx/>
                <a:latin typeface="+mj-lt"/>
                <a:ea typeface="Amazon Ember" panose="020B0603020204020204" pitchFamily="34" charset="0"/>
                <a:cs typeface="Arial" panose="020B0604020202020204" pitchFamily="34" charset="0"/>
              </a:rPr>
              <a:t> Project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BDA1DEB-69EE-6D7C-C17C-D6FF6A4FFC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7214"/>
          <a:stretch/>
        </p:blipFill>
        <p:spPr>
          <a:xfrm>
            <a:off x="4198634" y="5258444"/>
            <a:ext cx="469481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5602C9-B17C-8054-9E90-7B138DCD5F17}"/>
              </a:ext>
            </a:extLst>
          </p:cNvPr>
          <p:cNvSpPr txBox="1"/>
          <p:nvPr/>
        </p:nvSpPr>
        <p:spPr>
          <a:xfrm>
            <a:off x="3873333" y="5702911"/>
            <a:ext cx="1141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/>
              <a:t>Platform</a:t>
            </a:r>
            <a:br>
              <a:rPr lang="en-US" sz="1400" dirty="0"/>
            </a:br>
            <a:r>
              <a:rPr lang="en-US" sz="1400" dirty="0"/>
              <a:t>Repository</a:t>
            </a:r>
          </a:p>
        </p:txBody>
      </p:sp>
      <p:pic>
        <p:nvPicPr>
          <p:cNvPr id="22" name="Shape 205">
            <a:extLst>
              <a:ext uri="{FF2B5EF4-FFF2-40B4-BE49-F238E27FC236}">
                <a16:creationId xmlns:a16="http://schemas.microsoft.com/office/drawing/2014/main" id="{73F49AB0-A3F9-6BE4-3264-D140217D3DD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406" y="1997696"/>
            <a:ext cx="37401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FAED572-1140-6006-7722-609ADA2D6A17}"/>
              </a:ext>
            </a:extLst>
          </p:cNvPr>
          <p:cNvSpPr/>
          <p:nvPr/>
        </p:nvSpPr>
        <p:spPr>
          <a:xfrm>
            <a:off x="6346132" y="2545682"/>
            <a:ext cx="4757568" cy="2286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 w="12700">
            <a:solidFill>
              <a:srgbClr val="8FA7C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Production Cluster</a:t>
            </a:r>
          </a:p>
        </p:txBody>
      </p:sp>
      <p:pic>
        <p:nvPicPr>
          <p:cNvPr id="25" name="Shape 205">
            <a:extLst>
              <a:ext uri="{FF2B5EF4-FFF2-40B4-BE49-F238E27FC236}">
                <a16:creationId xmlns:a16="http://schemas.microsoft.com/office/drawing/2014/main" id="{F0F07CE6-F16D-501D-8102-C5AA2D646A8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3122" y="2617396"/>
            <a:ext cx="37401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F70D9DF-2CE3-9590-1D57-E2531910C6A5}"/>
              </a:ext>
            </a:extLst>
          </p:cNvPr>
          <p:cNvSpPr/>
          <p:nvPr/>
        </p:nvSpPr>
        <p:spPr>
          <a:xfrm>
            <a:off x="6811688" y="3127051"/>
            <a:ext cx="4030340" cy="33481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5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workloads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661D9C-CE4E-FFED-2492-218BF60FCEB1}"/>
              </a:ext>
            </a:extLst>
          </p:cNvPr>
          <p:cNvSpPr/>
          <p:nvPr/>
        </p:nvSpPr>
        <p:spPr>
          <a:xfrm>
            <a:off x="6802742" y="3657622"/>
            <a:ext cx="4039286" cy="33481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5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policies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154714-B8D4-8588-C824-105938718688}"/>
              </a:ext>
            </a:extLst>
          </p:cNvPr>
          <p:cNvSpPr/>
          <p:nvPr/>
        </p:nvSpPr>
        <p:spPr>
          <a:xfrm>
            <a:off x="6811688" y="4215991"/>
            <a:ext cx="4039286" cy="33481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0"/>
              </a:spcBef>
            </a:pPr>
            <a:r>
              <a:rPr lang="en-US" sz="15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addons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9E3730E5-B98A-6C66-2723-5338633D0E56}"/>
              </a:ext>
            </a:extLst>
          </p:cNvPr>
          <p:cNvCxnSpPr>
            <a:cxnSpLocks/>
          </p:cNvCxnSpPr>
          <p:nvPr/>
        </p:nvCxnSpPr>
        <p:spPr>
          <a:xfrm>
            <a:off x="4936659" y="2057709"/>
            <a:ext cx="1817106" cy="1282410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09538EF1-5FC5-A60A-8DB7-C5856583E6B8}"/>
              </a:ext>
            </a:extLst>
          </p:cNvPr>
          <p:cNvCxnSpPr>
            <a:cxnSpLocks/>
          </p:cNvCxnSpPr>
          <p:nvPr/>
        </p:nvCxnSpPr>
        <p:spPr>
          <a:xfrm flipV="1">
            <a:off x="5014705" y="4405096"/>
            <a:ext cx="1739060" cy="1183136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1CE9B51-61B9-A7E3-F370-4A5D82D895C9}"/>
              </a:ext>
            </a:extLst>
          </p:cNvPr>
          <p:cNvCxnSpPr>
            <a:cxnSpLocks/>
          </p:cNvCxnSpPr>
          <p:nvPr/>
        </p:nvCxnSpPr>
        <p:spPr>
          <a:xfrm>
            <a:off x="4834300" y="3795806"/>
            <a:ext cx="1863680" cy="12657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6057429E-8E0F-EDD6-3950-23FE724D491F}"/>
              </a:ext>
            </a:extLst>
          </p:cNvPr>
          <p:cNvCxnSpPr>
            <a:cxnSpLocks/>
          </p:cNvCxnSpPr>
          <p:nvPr/>
        </p:nvCxnSpPr>
        <p:spPr>
          <a:xfrm>
            <a:off x="1551478" y="1934044"/>
            <a:ext cx="828815" cy="364302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3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EC1F-4B36-464C-85F2-4B98037C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18036"/>
            <a:ext cx="7823200" cy="1421928"/>
          </a:xfrm>
        </p:spPr>
        <p:txBody>
          <a:bodyPr/>
          <a:lstStyle/>
          <a:p>
            <a:r>
              <a:rPr lang="en-US" dirty="0"/>
              <a:t>Multi-Cluster Management with </a:t>
            </a:r>
            <a:r>
              <a:rPr lang="en-US" dirty="0" err="1"/>
              <a:t>GitOps</a:t>
            </a:r>
            <a:r>
              <a:rPr lang="en-US" dirty="0"/>
              <a:t> (Topologies)</a:t>
            </a:r>
          </a:p>
        </p:txBody>
      </p:sp>
    </p:spTree>
    <p:extLst>
      <p:ext uri="{BB962C8B-B14F-4D97-AF65-F5344CB8AC3E}">
        <p14:creationId xmlns:p14="http://schemas.microsoft.com/office/powerpoint/2010/main" val="196497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F2038-54EB-2BC9-F33A-628E70E5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Standalone/distributed GitOps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789846-2CA9-4569-2EFC-5F0F5651E741}"/>
              </a:ext>
            </a:extLst>
          </p:cNvPr>
          <p:cNvSpPr/>
          <p:nvPr/>
        </p:nvSpPr>
        <p:spPr>
          <a:xfrm>
            <a:off x="2036836" y="2351180"/>
            <a:ext cx="994691" cy="700853"/>
          </a:xfrm>
          <a:prstGeom prst="rect">
            <a:avLst/>
          </a:prstGeom>
          <a:noFill/>
          <a:ln w="19050">
            <a:solidFill>
              <a:srgbClr val="8FA7C4"/>
            </a:solidFill>
            <a:prstDash val="dash"/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cs typeface="Amazon Ember Display" panose="020F0603020204020204" pitchFamily="34" charset="0"/>
              </a:rPr>
              <a:t>Namespace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083319-A115-A753-5035-CC9DD8171AEB}"/>
              </a:ext>
            </a:extLst>
          </p:cNvPr>
          <p:cNvSpPr/>
          <p:nvPr/>
        </p:nvSpPr>
        <p:spPr>
          <a:xfrm>
            <a:off x="371845" y="1679062"/>
            <a:ext cx="3063240" cy="1609344"/>
          </a:xfrm>
          <a:prstGeom prst="rect">
            <a:avLst/>
          </a:prstGeom>
          <a:noFill/>
          <a:ln w="19050">
            <a:solidFill>
              <a:srgbClr val="FF4F8B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cs typeface="Amazon Ember Display" panose="020F0603020204020204" pitchFamily="34" charset="0"/>
              </a:rPr>
              <a:t>Tenant AWS account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61D9827-DE6E-B4DF-48EF-D127DAA4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845" y="1679062"/>
            <a:ext cx="381000" cy="381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20BAC7-255B-D64F-1EC4-0C40CD95B69E}"/>
              </a:ext>
            </a:extLst>
          </p:cNvPr>
          <p:cNvSpPr/>
          <p:nvPr/>
        </p:nvSpPr>
        <p:spPr>
          <a:xfrm>
            <a:off x="528484" y="2228973"/>
            <a:ext cx="2738962" cy="945266"/>
          </a:xfrm>
          <a:prstGeom prst="rect">
            <a:avLst/>
          </a:prstGeom>
          <a:noFill/>
          <a:ln w="19050">
            <a:solidFill>
              <a:srgbClr val="FF9902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FF9902"/>
                </a:solidFill>
                <a:cs typeface="Amazon Ember Display" panose="020F0603020204020204" pitchFamily="34" charset="0"/>
              </a:rPr>
              <a:t>Amazon EKS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EAFED5ED-A19D-BCB9-07F9-6760B47E4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84" y="2228973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E4DA241-EE0D-3CAC-8FD9-E92FE9798348}"/>
              </a:ext>
            </a:extLst>
          </p:cNvPr>
          <p:cNvSpPr/>
          <p:nvPr/>
        </p:nvSpPr>
        <p:spPr>
          <a:xfrm>
            <a:off x="371845" y="4000085"/>
            <a:ext cx="3061089" cy="1605803"/>
          </a:xfrm>
          <a:prstGeom prst="rect">
            <a:avLst/>
          </a:prstGeom>
          <a:noFill/>
          <a:ln w="19050">
            <a:solidFill>
              <a:srgbClr val="FF4F8B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cs typeface="Amazon Ember Display" panose="020F0603020204020204" pitchFamily="34" charset="0"/>
              </a:rPr>
              <a:t>Tenant AWS account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8E28015-DBC8-64FA-CA97-EA0C1938C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1845" y="4000085"/>
            <a:ext cx="381000" cy="381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F402805-38EE-B73B-A33A-48B2A17FD577}"/>
              </a:ext>
            </a:extLst>
          </p:cNvPr>
          <p:cNvSpPr/>
          <p:nvPr/>
        </p:nvSpPr>
        <p:spPr>
          <a:xfrm>
            <a:off x="528484" y="4544879"/>
            <a:ext cx="2738962" cy="945266"/>
          </a:xfrm>
          <a:prstGeom prst="rect">
            <a:avLst/>
          </a:prstGeom>
          <a:noFill/>
          <a:ln w="19050">
            <a:solidFill>
              <a:srgbClr val="FF9902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FF9902"/>
                </a:solidFill>
                <a:cs typeface="Amazon Ember Display" panose="020F0603020204020204" pitchFamily="34" charset="0"/>
              </a:rPr>
              <a:t>Amazon EKS</a:t>
            </a:r>
          </a:p>
        </p:txBody>
      </p:sp>
      <p:pic>
        <p:nvPicPr>
          <p:cNvPr id="66" name="Graphic 23">
            <a:extLst>
              <a:ext uri="{FF2B5EF4-FFF2-40B4-BE49-F238E27FC236}">
                <a16:creationId xmlns:a16="http://schemas.microsoft.com/office/drawing/2014/main" id="{7EA04BA7-094F-B900-C45D-0E5F36C2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84" y="4544879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0A5C3EFD-86E2-E4FA-58D2-D99742ECD77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031527" y="2701607"/>
            <a:ext cx="2340574" cy="115552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CDCD412-0CB6-47EA-9820-15B646B23EEA}"/>
              </a:ext>
            </a:extLst>
          </p:cNvPr>
          <p:cNvSpPr/>
          <p:nvPr/>
        </p:nvSpPr>
        <p:spPr>
          <a:xfrm>
            <a:off x="2036836" y="4667086"/>
            <a:ext cx="994691" cy="700853"/>
          </a:xfrm>
          <a:prstGeom prst="rect">
            <a:avLst/>
          </a:prstGeom>
          <a:noFill/>
          <a:ln w="19050">
            <a:solidFill>
              <a:srgbClr val="8FA7C4"/>
            </a:solidFill>
            <a:prstDash val="dash"/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cs typeface="Amazon Ember Display" panose="020F0603020204020204" pitchFamily="34" charset="0"/>
              </a:rPr>
              <a:t>Namespace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5222D-29DA-A72F-498E-F9C8EDE192EB}"/>
              </a:ext>
            </a:extLst>
          </p:cNvPr>
          <p:cNvSpPr/>
          <p:nvPr/>
        </p:nvSpPr>
        <p:spPr>
          <a:xfrm>
            <a:off x="8792154" y="1679062"/>
            <a:ext cx="3063240" cy="1961201"/>
          </a:xfrm>
          <a:prstGeom prst="rect">
            <a:avLst/>
          </a:prstGeom>
          <a:noFill/>
          <a:ln w="19050">
            <a:solidFill>
              <a:srgbClr val="8FA7C4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cs typeface="Amazon Ember Display" panose="020F0603020204020204" pitchFamily="34" charset="0"/>
              </a:rPr>
              <a:t>On premises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4E0680F-554C-653B-C3CA-EEFC83B6D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92154" y="1679062"/>
            <a:ext cx="381000" cy="381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9A6257-3858-8F94-9D47-9CE866CD79CC}"/>
              </a:ext>
            </a:extLst>
          </p:cNvPr>
          <p:cNvSpPr/>
          <p:nvPr/>
        </p:nvSpPr>
        <p:spPr>
          <a:xfrm>
            <a:off x="9181030" y="2228973"/>
            <a:ext cx="2482487" cy="1266212"/>
          </a:xfrm>
          <a:prstGeom prst="rect">
            <a:avLst/>
          </a:prstGeom>
          <a:noFill/>
          <a:ln w="19050">
            <a:solidFill>
              <a:srgbClr val="326DE7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mazon Ember Display" panose="020F0603020204020204" pitchFamily="34" charset="0"/>
              </a:rPr>
              <a:t>Kubernetes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AE84F6-97C8-5DB5-E91D-049D8F42BE27}"/>
              </a:ext>
            </a:extLst>
          </p:cNvPr>
          <p:cNvSpPr/>
          <p:nvPr/>
        </p:nvSpPr>
        <p:spPr>
          <a:xfrm>
            <a:off x="9456608" y="2714614"/>
            <a:ext cx="994691" cy="700853"/>
          </a:xfrm>
          <a:prstGeom prst="rect">
            <a:avLst/>
          </a:prstGeom>
          <a:noFill/>
          <a:ln w="19050">
            <a:solidFill>
              <a:srgbClr val="8FA7C4"/>
            </a:solidFill>
            <a:prstDash val="dash"/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cs typeface="Amazon Ember Display" panose="020F0603020204020204" pitchFamily="34" charset="0"/>
              </a:rPr>
              <a:t>Namespace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4CA6727-FD1C-3073-06A8-09EBE32FCD64}"/>
              </a:ext>
            </a:extLst>
          </p:cNvPr>
          <p:cNvSpPr/>
          <p:nvPr/>
        </p:nvSpPr>
        <p:spPr>
          <a:xfrm>
            <a:off x="8792154" y="4000085"/>
            <a:ext cx="3063240" cy="1961201"/>
          </a:xfrm>
          <a:prstGeom prst="rect">
            <a:avLst/>
          </a:prstGeom>
          <a:noFill/>
          <a:ln w="19050">
            <a:solidFill>
              <a:srgbClr val="8FA7C4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cs typeface="Amazon Ember Display" panose="020F0603020204020204" pitchFamily="34" charset="0"/>
              </a:rPr>
              <a:t>On premises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2AE1EB27-E0E7-F386-A0FB-D30A763E0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92154" y="4000085"/>
            <a:ext cx="381000" cy="381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1B49BF1-3C96-D3DF-5BBB-3C7072DF0593}"/>
              </a:ext>
            </a:extLst>
          </p:cNvPr>
          <p:cNvSpPr/>
          <p:nvPr/>
        </p:nvSpPr>
        <p:spPr>
          <a:xfrm>
            <a:off x="9181030" y="4544879"/>
            <a:ext cx="2482487" cy="1266212"/>
          </a:xfrm>
          <a:prstGeom prst="rect">
            <a:avLst/>
          </a:prstGeom>
          <a:noFill/>
          <a:ln w="19050">
            <a:solidFill>
              <a:srgbClr val="326DE7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mazon Ember Display" panose="020F0603020204020204" pitchFamily="34" charset="0"/>
              </a:rPr>
              <a:t>Kubernetes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5D6633-D4F7-9D7B-D8A5-90F57384BA43}"/>
              </a:ext>
            </a:extLst>
          </p:cNvPr>
          <p:cNvSpPr/>
          <p:nvPr/>
        </p:nvSpPr>
        <p:spPr>
          <a:xfrm>
            <a:off x="9456608" y="5019280"/>
            <a:ext cx="994691" cy="700853"/>
          </a:xfrm>
          <a:prstGeom prst="rect">
            <a:avLst/>
          </a:prstGeom>
          <a:noFill/>
          <a:ln w="19050">
            <a:solidFill>
              <a:srgbClr val="8FA7C4"/>
            </a:solidFill>
            <a:prstDash val="dash"/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cs typeface="Amazon Ember Display" panose="020F0603020204020204" pitchFamily="34" charset="0"/>
              </a:rPr>
              <a:t>Namespace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0DB87AC4-FB73-83D3-2D07-A5165856D72F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3031527" y="3857135"/>
            <a:ext cx="2340574" cy="11603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CDBC062F-1E6D-F666-668A-D73C6CCF4DB6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 flipV="1">
            <a:off x="6096000" y="3065041"/>
            <a:ext cx="3360608" cy="7920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689E53AB-0C13-38C8-5B38-37623684DD61}"/>
              </a:ext>
            </a:extLst>
          </p:cNvPr>
          <p:cNvCxnSpPr>
            <a:cxnSpLocks/>
            <a:stCxn id="61" idx="1"/>
          </p:cNvCxnSpPr>
          <p:nvPr/>
        </p:nvCxnSpPr>
        <p:spPr>
          <a:xfrm rot="10800000">
            <a:off x="6096000" y="3857135"/>
            <a:ext cx="3360608" cy="151257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67FF5C5-89CA-29FE-9DC8-56BFC88D8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844" y="952231"/>
            <a:ext cx="1453661" cy="1453661"/>
          </a:xfrm>
          <a:prstGeom prst="rect">
            <a:avLst/>
          </a:prstGeom>
        </p:spPr>
      </p:pic>
      <p:pic>
        <p:nvPicPr>
          <p:cNvPr id="3" name="Picture 6" descr="Argo CD - Declarative GitOps CD for Kubernetes">
            <a:extLst>
              <a:ext uri="{FF2B5EF4-FFF2-40B4-BE49-F238E27FC236}">
                <a16:creationId xmlns:a16="http://schemas.microsoft.com/office/drawing/2014/main" id="{A578B44C-7507-7C98-6FAB-A9E974E6E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2307628" y="2609973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rgo CD - Declarative GitOps CD for Kubernetes">
            <a:extLst>
              <a:ext uri="{FF2B5EF4-FFF2-40B4-BE49-F238E27FC236}">
                <a16:creationId xmlns:a16="http://schemas.microsoft.com/office/drawing/2014/main" id="{9875C126-3447-064C-EA01-C992F30C7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2307628" y="4925879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rgo CD - Declarative GitOps CD for Kubernetes">
            <a:extLst>
              <a:ext uri="{FF2B5EF4-FFF2-40B4-BE49-F238E27FC236}">
                <a16:creationId xmlns:a16="http://schemas.microsoft.com/office/drawing/2014/main" id="{8EA3CF80-AAC0-6210-EAC4-801A0335B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9732186" y="2975263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rgo CD - Declarative GitOps CD for Kubernetes">
            <a:extLst>
              <a:ext uri="{FF2B5EF4-FFF2-40B4-BE49-F238E27FC236}">
                <a16:creationId xmlns:a16="http://schemas.microsoft.com/office/drawing/2014/main" id="{75E2A5C2-88F8-55F0-DF7A-DA701128A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9730117" y="5291639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507799-C6D2-2565-4EE8-C3B230DFF1A1}"/>
              </a:ext>
            </a:extLst>
          </p:cNvPr>
          <p:cNvCxnSpPr>
            <a:cxnSpLocks/>
          </p:cNvCxnSpPr>
          <p:nvPr/>
        </p:nvCxnSpPr>
        <p:spPr>
          <a:xfrm>
            <a:off x="5737860" y="2060062"/>
            <a:ext cx="0" cy="136893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5B708F7F-46DD-E241-5530-351FE5FFE16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57214"/>
          <a:stretch/>
        </p:blipFill>
        <p:spPr>
          <a:xfrm>
            <a:off x="5351439" y="3462922"/>
            <a:ext cx="813370" cy="792093"/>
          </a:xfrm>
          <a:prstGeom prst="rect">
            <a:avLst/>
          </a:prstGeom>
        </p:spPr>
      </p:pic>
      <p:pic>
        <p:nvPicPr>
          <p:cNvPr id="14" name="Shape 205">
            <a:extLst>
              <a:ext uri="{FF2B5EF4-FFF2-40B4-BE49-F238E27FC236}">
                <a16:creationId xmlns:a16="http://schemas.microsoft.com/office/drawing/2014/main" id="{B91D368B-5B15-2FF5-84B4-2635BD842C7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81030" y="2241446"/>
            <a:ext cx="37401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205">
            <a:extLst>
              <a:ext uri="{FF2B5EF4-FFF2-40B4-BE49-F238E27FC236}">
                <a16:creationId xmlns:a16="http://schemas.microsoft.com/office/drawing/2014/main" id="{C2B58C43-F7D1-FE22-0AB9-18874445EE7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96343" y="4573348"/>
            <a:ext cx="37401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ACC216-136E-E7C9-395E-40AC50D252F6}"/>
              </a:ext>
            </a:extLst>
          </p:cNvPr>
          <p:cNvSpPr txBox="1"/>
          <p:nvPr/>
        </p:nvSpPr>
        <p:spPr>
          <a:xfrm>
            <a:off x="7225042" y="407258"/>
            <a:ext cx="175761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 </a:t>
            </a:r>
            <a:r>
              <a:rPr lang="en-US" sz="1200" b="1" u="sng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ArgoCD</a:t>
            </a:r>
            <a:endParaRPr lang="en-US" sz="1200" b="1" u="sng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UI/CLI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 Server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Redis Server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Controllers</a:t>
            </a:r>
          </a:p>
        </p:txBody>
      </p:sp>
      <p:pic>
        <p:nvPicPr>
          <p:cNvPr id="36" name="Picture 6" descr="Argo CD - Declarative GitOps CD for Kubernetes">
            <a:extLst>
              <a:ext uri="{FF2B5EF4-FFF2-40B4-BE49-F238E27FC236}">
                <a16:creationId xmlns:a16="http://schemas.microsoft.com/office/drawing/2014/main" id="{A3CCABE0-9CE3-DAA5-5961-BEC12F520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8314117" y="769351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7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F2038-54EB-2BC9-F33A-628E70E5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Centralized/Hub-Spoke (Push)</a:t>
            </a:r>
          </a:p>
        </p:txBody>
      </p:sp>
      <p:pic>
        <p:nvPicPr>
          <p:cNvPr id="5" name="Graphic 23">
            <a:extLst>
              <a:ext uri="{FF2B5EF4-FFF2-40B4-BE49-F238E27FC236}">
                <a16:creationId xmlns:a16="http://schemas.microsoft.com/office/drawing/2014/main" id="{5A06FD2F-A01B-5F9B-BE15-CC25FE0A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571" y="2555254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AEFCAD-D805-787D-43DA-859AF372F029}"/>
              </a:ext>
            </a:extLst>
          </p:cNvPr>
          <p:cNvSpPr/>
          <p:nvPr/>
        </p:nvSpPr>
        <p:spPr>
          <a:xfrm>
            <a:off x="4737571" y="2555254"/>
            <a:ext cx="2539530" cy="2374384"/>
          </a:xfrm>
          <a:prstGeom prst="rect">
            <a:avLst/>
          </a:prstGeom>
          <a:noFill/>
          <a:ln w="1905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FF9902"/>
                </a:solidFill>
                <a:cs typeface="Amazon Ember Display" panose="020F0603020204020204" pitchFamily="34" charset="0"/>
              </a:rPr>
              <a:t>Central Amazon EKS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6ECC08-33A6-6D7A-844C-CC4C6EDC366F}"/>
              </a:ext>
            </a:extLst>
          </p:cNvPr>
          <p:cNvSpPr/>
          <p:nvPr/>
        </p:nvSpPr>
        <p:spPr>
          <a:xfrm>
            <a:off x="4572081" y="1679062"/>
            <a:ext cx="2877127" cy="3416809"/>
          </a:xfrm>
          <a:prstGeom prst="rect">
            <a:avLst/>
          </a:prstGeom>
          <a:noFill/>
          <a:ln w="1905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cs typeface="Amazon Ember Display" panose="020F0603020204020204" pitchFamily="34" charset="0"/>
              </a:rPr>
              <a:t>Central AWS account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913EC1-1D23-23D5-505D-92BD0FB2C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72081" y="1679062"/>
            <a:ext cx="381000" cy="3810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8BA53AF-2F79-FB59-CA56-EE0CCCBB62CB}"/>
              </a:ext>
            </a:extLst>
          </p:cNvPr>
          <p:cNvCxnSpPr>
            <a:cxnSpLocks/>
            <a:stCxn id="11" idx="3"/>
            <a:endCxn id="39" idx="1"/>
          </p:cNvCxnSpPr>
          <p:nvPr/>
        </p:nvCxnSpPr>
        <p:spPr>
          <a:xfrm flipV="1">
            <a:off x="6968038" y="2696490"/>
            <a:ext cx="2190018" cy="9295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2789846-2CA9-4569-2EFC-5F0F5651E741}"/>
              </a:ext>
            </a:extLst>
          </p:cNvPr>
          <p:cNvSpPr/>
          <p:nvPr/>
        </p:nvSpPr>
        <p:spPr>
          <a:xfrm>
            <a:off x="5004659" y="3275620"/>
            <a:ext cx="1963379" cy="700853"/>
          </a:xfrm>
          <a:prstGeom prst="rect">
            <a:avLst/>
          </a:prstGeom>
          <a:noFill/>
          <a:ln w="1905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cs typeface="Amazon Ember Display" panose="020F0603020204020204" pitchFamily="34" charset="0"/>
              </a:rPr>
              <a:t>Namespace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4504772-4A5E-3848-66FA-73D2D085242C}"/>
              </a:ext>
            </a:extLst>
          </p:cNvPr>
          <p:cNvCxnSpPr>
            <a:cxnSpLocks/>
            <a:stCxn id="11" idx="1"/>
            <a:endCxn id="24" idx="3"/>
          </p:cNvCxnSpPr>
          <p:nvPr/>
        </p:nvCxnSpPr>
        <p:spPr>
          <a:xfrm rot="10800000">
            <a:off x="3267445" y="2696491"/>
            <a:ext cx="1737214" cy="9295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248526B-F086-4F5A-FFAE-36DB43A91F1F}"/>
              </a:ext>
            </a:extLst>
          </p:cNvPr>
          <p:cNvCxnSpPr>
            <a:cxnSpLocks/>
            <a:stCxn id="65" idx="3"/>
            <a:endCxn id="11" idx="1"/>
          </p:cNvCxnSpPr>
          <p:nvPr/>
        </p:nvCxnSpPr>
        <p:spPr>
          <a:xfrm flipV="1">
            <a:off x="3267445" y="3626047"/>
            <a:ext cx="1737214" cy="8133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7083319-A115-A753-5035-CC9DD8171AEB}"/>
              </a:ext>
            </a:extLst>
          </p:cNvPr>
          <p:cNvSpPr/>
          <p:nvPr/>
        </p:nvSpPr>
        <p:spPr>
          <a:xfrm>
            <a:off x="371845" y="1679062"/>
            <a:ext cx="3063240" cy="1609344"/>
          </a:xfrm>
          <a:prstGeom prst="rect">
            <a:avLst/>
          </a:prstGeom>
          <a:noFill/>
          <a:ln w="1905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cs typeface="Amazon Ember Display" panose="020F0603020204020204" pitchFamily="34" charset="0"/>
              </a:rPr>
              <a:t>Tenant AWS account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61D9827-DE6E-B4DF-48EF-D127DAA49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1845" y="1679062"/>
            <a:ext cx="381000" cy="38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35222D-29DA-A72F-498E-F9C8EDE192EB}"/>
              </a:ext>
            </a:extLst>
          </p:cNvPr>
          <p:cNvSpPr/>
          <p:nvPr/>
        </p:nvSpPr>
        <p:spPr>
          <a:xfrm>
            <a:off x="8769180" y="1679062"/>
            <a:ext cx="3063240" cy="1609344"/>
          </a:xfrm>
          <a:prstGeom prst="rect">
            <a:avLst/>
          </a:prstGeom>
          <a:noFill/>
          <a:ln w="1905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cs typeface="Amazon Ember Display" panose="020F0603020204020204" pitchFamily="34" charset="0"/>
              </a:rPr>
              <a:t>On premises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4E0680F-554C-653B-C3CA-EEFC83B6D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69180" y="1679062"/>
            <a:ext cx="381000" cy="381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20BAC7-255B-D64F-1EC4-0C40CD95B69E}"/>
              </a:ext>
            </a:extLst>
          </p:cNvPr>
          <p:cNvSpPr/>
          <p:nvPr/>
        </p:nvSpPr>
        <p:spPr>
          <a:xfrm>
            <a:off x="784958" y="2223857"/>
            <a:ext cx="2482487" cy="945266"/>
          </a:xfrm>
          <a:prstGeom prst="rect">
            <a:avLst/>
          </a:prstGeom>
          <a:noFill/>
          <a:ln w="1905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FF9902"/>
                </a:solidFill>
                <a:cs typeface="Amazon Ember Display" panose="020F0603020204020204" pitchFamily="34" charset="0"/>
              </a:rPr>
              <a:t>Amazon EKS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EAFED5ED-A19D-BCB9-07F9-6760B47E4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58" y="22238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E4DA241-EE0D-3CAC-8FD9-E92FE9798348}"/>
              </a:ext>
            </a:extLst>
          </p:cNvPr>
          <p:cNvSpPr/>
          <p:nvPr/>
        </p:nvSpPr>
        <p:spPr>
          <a:xfrm>
            <a:off x="371845" y="3429000"/>
            <a:ext cx="3061089" cy="1605803"/>
          </a:xfrm>
          <a:prstGeom prst="rect">
            <a:avLst/>
          </a:prstGeom>
          <a:noFill/>
          <a:ln w="1905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cs typeface="Amazon Ember Display" panose="020F0603020204020204" pitchFamily="34" charset="0"/>
              </a:rPr>
              <a:t>Tenant AWS account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8E28015-DBC8-64FA-CA97-EA0C1938C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1845" y="3429000"/>
            <a:ext cx="381000" cy="381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9A6257-3858-8F94-9D47-9CE866CD79CC}"/>
              </a:ext>
            </a:extLst>
          </p:cNvPr>
          <p:cNvSpPr/>
          <p:nvPr/>
        </p:nvSpPr>
        <p:spPr>
          <a:xfrm>
            <a:off x="9158056" y="2223857"/>
            <a:ext cx="2482487" cy="945266"/>
          </a:xfrm>
          <a:prstGeom prst="rect">
            <a:avLst/>
          </a:prstGeom>
          <a:noFill/>
          <a:ln w="19050">
            <a:solidFill>
              <a:srgbClr val="326D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mazon Ember Display" panose="020F0603020204020204" pitchFamily="34" charset="0"/>
              </a:rPr>
              <a:t>Kubernetes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BCC76F-EB35-6101-7BFE-A06616B5544A}"/>
              </a:ext>
            </a:extLst>
          </p:cNvPr>
          <p:cNvSpPr/>
          <p:nvPr/>
        </p:nvSpPr>
        <p:spPr>
          <a:xfrm>
            <a:off x="8769180" y="3429000"/>
            <a:ext cx="3063240" cy="1609344"/>
          </a:xfrm>
          <a:prstGeom prst="rect">
            <a:avLst/>
          </a:prstGeom>
          <a:noFill/>
          <a:ln w="1905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cs typeface="Amazon Ember Display" panose="020F0603020204020204" pitchFamily="34" charset="0"/>
              </a:rPr>
              <a:t>On premises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94538D8D-C5C7-FD85-FC16-EC1B1F53B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69180" y="3429000"/>
            <a:ext cx="381000" cy="381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B074D74-A82B-417B-4DFC-94D6FA54C5FC}"/>
              </a:ext>
            </a:extLst>
          </p:cNvPr>
          <p:cNvSpPr/>
          <p:nvPr/>
        </p:nvSpPr>
        <p:spPr>
          <a:xfrm>
            <a:off x="9158056" y="3966730"/>
            <a:ext cx="2482487" cy="945266"/>
          </a:xfrm>
          <a:prstGeom prst="rect">
            <a:avLst/>
          </a:prstGeom>
          <a:noFill/>
          <a:ln w="19050">
            <a:solidFill>
              <a:srgbClr val="326D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mazon Ember Display" panose="020F0603020204020204" pitchFamily="34" charset="0"/>
              </a:rPr>
              <a:t>Kubernetes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C1AAB9C4-6E7B-4438-8D0C-F2BDDF93C2E9}"/>
              </a:ext>
            </a:extLst>
          </p:cNvPr>
          <p:cNvCxnSpPr>
            <a:cxnSpLocks/>
            <a:stCxn id="11" idx="3"/>
            <a:endCxn id="48" idx="1"/>
          </p:cNvCxnSpPr>
          <p:nvPr/>
        </p:nvCxnSpPr>
        <p:spPr>
          <a:xfrm>
            <a:off x="6968038" y="3626047"/>
            <a:ext cx="2190018" cy="8133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402805-38EE-B73B-A33A-48B2A17FD577}"/>
              </a:ext>
            </a:extLst>
          </p:cNvPr>
          <p:cNvSpPr/>
          <p:nvPr/>
        </p:nvSpPr>
        <p:spPr>
          <a:xfrm>
            <a:off x="784958" y="3966730"/>
            <a:ext cx="2482487" cy="945266"/>
          </a:xfrm>
          <a:prstGeom prst="rect">
            <a:avLst/>
          </a:prstGeom>
          <a:noFill/>
          <a:ln w="1905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FF9902"/>
                </a:solidFill>
                <a:cs typeface="Amazon Ember Display" panose="020F0603020204020204" pitchFamily="34" charset="0"/>
              </a:rPr>
              <a:t>Amazon EKS</a:t>
            </a:r>
          </a:p>
        </p:txBody>
      </p:sp>
      <p:pic>
        <p:nvPicPr>
          <p:cNvPr id="66" name="Graphic 23">
            <a:extLst>
              <a:ext uri="{FF2B5EF4-FFF2-40B4-BE49-F238E27FC236}">
                <a16:creationId xmlns:a16="http://schemas.microsoft.com/office/drawing/2014/main" id="{7EA04BA7-094F-B900-C45D-0E5F36C2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58" y="396673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0A5C3EFD-86E2-E4FA-58D2-D99742ECD772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5251266" y="4709370"/>
            <a:ext cx="1467981" cy="218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6" descr="Argo CD - Declarative GitOps CD for Kubernetes">
            <a:extLst>
              <a:ext uri="{FF2B5EF4-FFF2-40B4-BE49-F238E27FC236}">
                <a16:creationId xmlns:a16="http://schemas.microsoft.com/office/drawing/2014/main" id="{AC232537-8AE9-BC62-0093-BCDBDC4AE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5774084" y="3545996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742425C-7447-D911-1373-4962AC1EEC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14"/>
          <a:stretch/>
        </p:blipFill>
        <p:spPr>
          <a:xfrm>
            <a:off x="5600651" y="5477019"/>
            <a:ext cx="813370" cy="792093"/>
          </a:xfrm>
          <a:prstGeom prst="rect">
            <a:avLst/>
          </a:prstGeom>
        </p:spPr>
      </p:pic>
      <p:pic>
        <p:nvPicPr>
          <p:cNvPr id="10" name="Shape 205">
            <a:extLst>
              <a:ext uri="{FF2B5EF4-FFF2-40B4-BE49-F238E27FC236}">
                <a16:creationId xmlns:a16="http://schemas.microsoft.com/office/drawing/2014/main" id="{B402FE8C-086D-3D2C-43BC-8C9041C8746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81030" y="2241446"/>
            <a:ext cx="37401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05">
            <a:extLst>
              <a:ext uri="{FF2B5EF4-FFF2-40B4-BE49-F238E27FC236}">
                <a16:creationId xmlns:a16="http://schemas.microsoft.com/office/drawing/2014/main" id="{FF3A6A81-5F9B-D314-8199-6F4B9E8A96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81030" y="4032705"/>
            <a:ext cx="37401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518C03-8BB3-4485-C665-7FA94F222ADA}"/>
              </a:ext>
            </a:extLst>
          </p:cNvPr>
          <p:cNvSpPr txBox="1"/>
          <p:nvPr/>
        </p:nvSpPr>
        <p:spPr>
          <a:xfrm>
            <a:off x="7225042" y="407258"/>
            <a:ext cx="175761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 </a:t>
            </a:r>
            <a:r>
              <a:rPr lang="en-US" sz="1200" b="1" u="sng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ArgoCD</a:t>
            </a:r>
            <a:endParaRPr lang="en-US" sz="1200" b="1" u="sng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UI/CLI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 Server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Redis Server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Controllers</a:t>
            </a:r>
          </a:p>
        </p:txBody>
      </p:sp>
      <p:pic>
        <p:nvPicPr>
          <p:cNvPr id="14" name="Picture 6" descr="Argo CD - Declarative GitOps CD for Kubernetes">
            <a:extLst>
              <a:ext uri="{FF2B5EF4-FFF2-40B4-BE49-F238E27FC236}">
                <a16:creationId xmlns:a16="http://schemas.microsoft.com/office/drawing/2014/main" id="{DE6503EB-4A4D-B4C7-57F5-7BF64D0EC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8314117" y="769351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5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F2038-54EB-2BC9-F33A-628E70E5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Centralized/Hub-Spoke (Shared)</a:t>
            </a:r>
          </a:p>
        </p:txBody>
      </p:sp>
      <p:pic>
        <p:nvPicPr>
          <p:cNvPr id="5" name="Graphic 23">
            <a:extLst>
              <a:ext uri="{FF2B5EF4-FFF2-40B4-BE49-F238E27FC236}">
                <a16:creationId xmlns:a16="http://schemas.microsoft.com/office/drawing/2014/main" id="{5A06FD2F-A01B-5F9B-BE15-CC25FE0A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953" y="2555254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AEFCAD-D805-787D-43DA-859AF372F029}"/>
              </a:ext>
            </a:extLst>
          </p:cNvPr>
          <p:cNvSpPr/>
          <p:nvPr/>
        </p:nvSpPr>
        <p:spPr>
          <a:xfrm>
            <a:off x="4682953" y="2555254"/>
            <a:ext cx="2539530" cy="2374384"/>
          </a:xfrm>
          <a:prstGeom prst="rect">
            <a:avLst/>
          </a:prstGeom>
          <a:noFill/>
          <a:ln w="1905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FF9902"/>
                </a:solidFill>
                <a:cs typeface="Amazon Ember Display" panose="020F0603020204020204" pitchFamily="34" charset="0"/>
              </a:rPr>
              <a:t>Central Amazon EKS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6ECC08-33A6-6D7A-844C-CC4C6EDC366F}"/>
              </a:ext>
            </a:extLst>
          </p:cNvPr>
          <p:cNvSpPr/>
          <p:nvPr/>
        </p:nvSpPr>
        <p:spPr>
          <a:xfrm>
            <a:off x="4517463" y="1679062"/>
            <a:ext cx="2877127" cy="3416809"/>
          </a:xfrm>
          <a:prstGeom prst="rect">
            <a:avLst/>
          </a:prstGeom>
          <a:noFill/>
          <a:ln w="1905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cs typeface="Amazon Ember Display" panose="020F0603020204020204" pitchFamily="34" charset="0"/>
              </a:rPr>
              <a:t>Central AWS account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913EC1-1D23-23D5-505D-92BD0FB2C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17463" y="1679062"/>
            <a:ext cx="381000" cy="3810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8BA53AF-2F79-FB59-CA56-EE0CCCBB62CB}"/>
              </a:ext>
            </a:extLst>
          </p:cNvPr>
          <p:cNvCxnSpPr>
            <a:cxnSpLocks/>
            <a:stCxn id="11" idx="3"/>
            <a:endCxn id="39" idx="1"/>
          </p:cNvCxnSpPr>
          <p:nvPr/>
        </p:nvCxnSpPr>
        <p:spPr>
          <a:xfrm flipV="1">
            <a:off x="6913420" y="2696490"/>
            <a:ext cx="1418723" cy="9295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2789846-2CA9-4569-2EFC-5F0F5651E741}"/>
              </a:ext>
            </a:extLst>
          </p:cNvPr>
          <p:cNvSpPr/>
          <p:nvPr/>
        </p:nvSpPr>
        <p:spPr>
          <a:xfrm>
            <a:off x="4950041" y="3275620"/>
            <a:ext cx="1963379" cy="700853"/>
          </a:xfrm>
          <a:prstGeom prst="rect">
            <a:avLst/>
          </a:prstGeom>
          <a:noFill/>
          <a:ln w="1905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cs typeface="Amazon Ember Display" panose="020F0603020204020204" pitchFamily="34" charset="0"/>
              </a:rPr>
              <a:t>Namespace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4504772-4A5E-3848-66FA-73D2D085242C}"/>
              </a:ext>
            </a:extLst>
          </p:cNvPr>
          <p:cNvCxnSpPr>
            <a:cxnSpLocks/>
            <a:stCxn id="11" idx="1"/>
            <a:endCxn id="24" idx="3"/>
          </p:cNvCxnSpPr>
          <p:nvPr/>
        </p:nvCxnSpPr>
        <p:spPr>
          <a:xfrm rot="10800000">
            <a:off x="3616641" y="2696491"/>
            <a:ext cx="1333401" cy="9295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248526B-F086-4F5A-FFAE-36DB43A91F1F}"/>
              </a:ext>
            </a:extLst>
          </p:cNvPr>
          <p:cNvCxnSpPr>
            <a:cxnSpLocks/>
            <a:stCxn id="65" idx="3"/>
            <a:endCxn id="11" idx="1"/>
          </p:cNvCxnSpPr>
          <p:nvPr/>
        </p:nvCxnSpPr>
        <p:spPr>
          <a:xfrm flipV="1">
            <a:off x="3614884" y="3626047"/>
            <a:ext cx="1335157" cy="8133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7083319-A115-A753-5035-CC9DD8171AEB}"/>
              </a:ext>
            </a:extLst>
          </p:cNvPr>
          <p:cNvSpPr/>
          <p:nvPr/>
        </p:nvSpPr>
        <p:spPr>
          <a:xfrm>
            <a:off x="1374728" y="1679062"/>
            <a:ext cx="2451600" cy="1609344"/>
          </a:xfrm>
          <a:prstGeom prst="rect">
            <a:avLst/>
          </a:prstGeom>
          <a:noFill/>
          <a:ln w="1905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cs typeface="Amazon Ember Display" panose="020F0603020204020204" pitchFamily="34" charset="0"/>
              </a:rPr>
              <a:t>Tenant AWS account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61D9827-DE6E-B4DF-48EF-D127DAA49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74728" y="1679062"/>
            <a:ext cx="381000" cy="38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35222D-29DA-A72F-498E-F9C8EDE192EB}"/>
              </a:ext>
            </a:extLst>
          </p:cNvPr>
          <p:cNvSpPr/>
          <p:nvPr/>
        </p:nvSpPr>
        <p:spPr>
          <a:xfrm>
            <a:off x="7943267" y="1679062"/>
            <a:ext cx="2451600" cy="1609344"/>
          </a:xfrm>
          <a:prstGeom prst="rect">
            <a:avLst/>
          </a:prstGeom>
          <a:noFill/>
          <a:ln w="1905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8FA7C4"/>
                </a:solidFill>
                <a:cs typeface="Amazon Ember Display" panose="020F0603020204020204" pitchFamily="34" charset="0"/>
              </a:rPr>
              <a:t>On premises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4E0680F-554C-653B-C3CA-EEFC83B6D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43267" y="1679062"/>
            <a:ext cx="381000" cy="381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20BAC7-255B-D64F-1EC4-0C40CD95B69E}"/>
              </a:ext>
            </a:extLst>
          </p:cNvPr>
          <p:cNvSpPr/>
          <p:nvPr/>
        </p:nvSpPr>
        <p:spPr>
          <a:xfrm>
            <a:off x="1787840" y="2223857"/>
            <a:ext cx="1828800" cy="945266"/>
          </a:xfrm>
          <a:prstGeom prst="rect">
            <a:avLst/>
          </a:prstGeom>
          <a:noFill/>
          <a:ln w="1905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FF9902"/>
                </a:solidFill>
                <a:cs typeface="Amazon Ember Display" panose="020F0603020204020204" pitchFamily="34" charset="0"/>
              </a:rPr>
              <a:t>Amazon EKS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EAFED5ED-A19D-BCB9-07F9-6760B47E4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841" y="22238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E4DA241-EE0D-3CAC-8FD9-E92FE9798348}"/>
              </a:ext>
            </a:extLst>
          </p:cNvPr>
          <p:cNvSpPr/>
          <p:nvPr/>
        </p:nvSpPr>
        <p:spPr>
          <a:xfrm>
            <a:off x="1374728" y="3429000"/>
            <a:ext cx="2451563" cy="1605803"/>
          </a:xfrm>
          <a:prstGeom prst="rect">
            <a:avLst/>
          </a:prstGeom>
          <a:noFill/>
          <a:ln w="1905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cs typeface="Amazon Ember Display" panose="020F0603020204020204" pitchFamily="34" charset="0"/>
              </a:rPr>
              <a:t>Tenant AWS account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8E28015-DBC8-64FA-CA97-EA0C1938C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74728" y="3429000"/>
            <a:ext cx="381000" cy="381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9A6257-3858-8F94-9D47-9CE866CD79CC}"/>
              </a:ext>
            </a:extLst>
          </p:cNvPr>
          <p:cNvSpPr/>
          <p:nvPr/>
        </p:nvSpPr>
        <p:spPr>
          <a:xfrm>
            <a:off x="8332143" y="2223857"/>
            <a:ext cx="1828800" cy="945266"/>
          </a:xfrm>
          <a:prstGeom prst="rect">
            <a:avLst/>
          </a:prstGeom>
          <a:noFill/>
          <a:ln w="19050">
            <a:solidFill>
              <a:srgbClr val="326D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mazon Ember Display" panose="020F0603020204020204" pitchFamily="34" charset="0"/>
              </a:rPr>
              <a:t>Kubernetes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BCC76F-EB35-6101-7BFE-A06616B5544A}"/>
              </a:ext>
            </a:extLst>
          </p:cNvPr>
          <p:cNvSpPr/>
          <p:nvPr/>
        </p:nvSpPr>
        <p:spPr>
          <a:xfrm>
            <a:off x="7943267" y="3429000"/>
            <a:ext cx="2451600" cy="1609344"/>
          </a:xfrm>
          <a:prstGeom prst="rect">
            <a:avLst/>
          </a:prstGeom>
          <a:noFill/>
          <a:ln w="1905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8FA7C4"/>
                </a:solidFill>
                <a:cs typeface="Amazon Ember Display" panose="020F0603020204020204" pitchFamily="34" charset="0"/>
              </a:rPr>
              <a:t>On premises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94538D8D-C5C7-FD85-FC16-EC1B1F53B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43267" y="3429000"/>
            <a:ext cx="381000" cy="381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B074D74-A82B-417B-4DFC-94D6FA54C5FC}"/>
              </a:ext>
            </a:extLst>
          </p:cNvPr>
          <p:cNvSpPr/>
          <p:nvPr/>
        </p:nvSpPr>
        <p:spPr>
          <a:xfrm>
            <a:off x="8332143" y="3966730"/>
            <a:ext cx="1828800" cy="945266"/>
          </a:xfrm>
          <a:prstGeom prst="rect">
            <a:avLst/>
          </a:prstGeom>
          <a:noFill/>
          <a:ln w="19050">
            <a:solidFill>
              <a:srgbClr val="326D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mazon Ember Display" panose="020F0603020204020204" pitchFamily="34" charset="0"/>
              </a:rPr>
              <a:t>Kubernetes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C1AAB9C4-6E7B-4438-8D0C-F2BDDF93C2E9}"/>
              </a:ext>
            </a:extLst>
          </p:cNvPr>
          <p:cNvCxnSpPr>
            <a:cxnSpLocks/>
            <a:stCxn id="11" idx="3"/>
            <a:endCxn id="48" idx="1"/>
          </p:cNvCxnSpPr>
          <p:nvPr/>
        </p:nvCxnSpPr>
        <p:spPr>
          <a:xfrm>
            <a:off x="6913420" y="3626047"/>
            <a:ext cx="1418723" cy="8133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402805-38EE-B73B-A33A-48B2A17FD577}"/>
              </a:ext>
            </a:extLst>
          </p:cNvPr>
          <p:cNvSpPr/>
          <p:nvPr/>
        </p:nvSpPr>
        <p:spPr>
          <a:xfrm>
            <a:off x="1787841" y="3966730"/>
            <a:ext cx="1827043" cy="945266"/>
          </a:xfrm>
          <a:prstGeom prst="rect">
            <a:avLst/>
          </a:prstGeom>
          <a:noFill/>
          <a:ln w="1905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FF9902"/>
                </a:solidFill>
                <a:cs typeface="Amazon Ember Display" panose="020F0603020204020204" pitchFamily="34" charset="0"/>
              </a:rPr>
              <a:t>Amazon EKS</a:t>
            </a:r>
          </a:p>
        </p:txBody>
      </p:sp>
      <p:pic>
        <p:nvPicPr>
          <p:cNvPr id="66" name="Graphic 23">
            <a:extLst>
              <a:ext uri="{FF2B5EF4-FFF2-40B4-BE49-F238E27FC236}">
                <a16:creationId xmlns:a16="http://schemas.microsoft.com/office/drawing/2014/main" id="{7EA04BA7-094F-B900-C45D-0E5F36C2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841" y="396673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461776-6027-BFD7-86B0-656768DF8DFE}"/>
              </a:ext>
            </a:extLst>
          </p:cNvPr>
          <p:cNvSpPr txBox="1"/>
          <p:nvPr/>
        </p:nvSpPr>
        <p:spPr>
          <a:xfrm>
            <a:off x="92851" y="4961428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App-2 repo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D30A13-2714-C650-FC51-2BB8F42DE8D6}"/>
              </a:ext>
            </a:extLst>
          </p:cNvPr>
          <p:cNvSpPr txBox="1"/>
          <p:nvPr/>
        </p:nvSpPr>
        <p:spPr>
          <a:xfrm>
            <a:off x="89515" y="3283340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App-1 repo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B18C1-9C60-7E96-77FF-E7CD3B807040}"/>
              </a:ext>
            </a:extLst>
          </p:cNvPr>
          <p:cNvSpPr txBox="1"/>
          <p:nvPr/>
        </p:nvSpPr>
        <p:spPr>
          <a:xfrm>
            <a:off x="10592995" y="5037456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App-4 repo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6D2AAC-177E-2020-B2B3-FA91D1BEAD61}"/>
              </a:ext>
            </a:extLst>
          </p:cNvPr>
          <p:cNvSpPr txBox="1"/>
          <p:nvPr/>
        </p:nvSpPr>
        <p:spPr>
          <a:xfrm>
            <a:off x="4153708" y="601837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Platform Config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AD7963-AEB4-4FA5-944B-6E3254F30651}"/>
              </a:ext>
            </a:extLst>
          </p:cNvPr>
          <p:cNvSpPr txBox="1"/>
          <p:nvPr/>
        </p:nvSpPr>
        <p:spPr>
          <a:xfrm>
            <a:off x="10592995" y="3347716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App-3 repo</a:t>
            </a:r>
          </a:p>
        </p:txBody>
      </p:sp>
      <p:pic>
        <p:nvPicPr>
          <p:cNvPr id="23" name="Picture 6" descr="Argo CD - Declarative GitOps CD for Kubernetes">
            <a:extLst>
              <a:ext uri="{FF2B5EF4-FFF2-40B4-BE49-F238E27FC236}">
                <a16:creationId xmlns:a16="http://schemas.microsoft.com/office/drawing/2014/main" id="{FB359857-B30A-7A8A-578E-F8F54364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5721418" y="3545996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2543471-86F0-BE47-B156-366AA2F0E89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14"/>
          <a:stretch/>
        </p:blipFill>
        <p:spPr>
          <a:xfrm>
            <a:off x="4466768" y="5253957"/>
            <a:ext cx="813370" cy="79209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808690E-3BB4-DB6F-3A9A-BD6E297DC7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14"/>
          <a:stretch/>
        </p:blipFill>
        <p:spPr>
          <a:xfrm>
            <a:off x="139254" y="2511146"/>
            <a:ext cx="813370" cy="79209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EE6BAA6-0292-3537-9000-55B64FE1F8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14"/>
          <a:stretch/>
        </p:blipFill>
        <p:spPr>
          <a:xfrm>
            <a:off x="138104" y="4202020"/>
            <a:ext cx="813370" cy="79209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A39105A-7E32-E0EE-EBDF-2F724BD66C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14"/>
          <a:stretch/>
        </p:blipFill>
        <p:spPr>
          <a:xfrm>
            <a:off x="10869257" y="2511146"/>
            <a:ext cx="813370" cy="79209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505C28A-6D4F-3742-AB09-EAC79D3E9A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14"/>
          <a:stretch/>
        </p:blipFill>
        <p:spPr>
          <a:xfrm>
            <a:off x="10862879" y="4202020"/>
            <a:ext cx="813370" cy="792093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6E62F4F-10AB-4E3D-AB48-BEE945F8D349}"/>
              </a:ext>
            </a:extLst>
          </p:cNvPr>
          <p:cNvCxnSpPr>
            <a:cxnSpLocks/>
          </p:cNvCxnSpPr>
          <p:nvPr/>
        </p:nvCxnSpPr>
        <p:spPr>
          <a:xfrm flipV="1">
            <a:off x="9549005" y="2902852"/>
            <a:ext cx="1224839" cy="8680"/>
          </a:xfrm>
          <a:prstGeom prst="straightConnector1">
            <a:avLst/>
          </a:prstGeom>
          <a:ln w="28575" cap="rnd">
            <a:solidFill>
              <a:schemeClr val="accent3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30D490D-C957-1152-60D6-3A25FC70C729}"/>
              </a:ext>
            </a:extLst>
          </p:cNvPr>
          <p:cNvCxnSpPr>
            <a:cxnSpLocks/>
          </p:cNvCxnSpPr>
          <p:nvPr/>
        </p:nvCxnSpPr>
        <p:spPr>
          <a:xfrm flipV="1">
            <a:off x="9549005" y="4593726"/>
            <a:ext cx="1224839" cy="8680"/>
          </a:xfrm>
          <a:prstGeom prst="straightConnector1">
            <a:avLst/>
          </a:prstGeom>
          <a:ln w="28575" cap="rnd">
            <a:solidFill>
              <a:schemeClr val="accent3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BCB1D93-B7EC-5095-EF74-833A1DA6E80B}"/>
              </a:ext>
            </a:extLst>
          </p:cNvPr>
          <p:cNvCxnSpPr>
            <a:cxnSpLocks/>
          </p:cNvCxnSpPr>
          <p:nvPr/>
        </p:nvCxnSpPr>
        <p:spPr>
          <a:xfrm flipH="1">
            <a:off x="1010256" y="2901066"/>
            <a:ext cx="1241304" cy="12252"/>
          </a:xfrm>
          <a:prstGeom prst="straightConnector1">
            <a:avLst/>
          </a:prstGeom>
          <a:ln w="28575" cap="rnd">
            <a:solidFill>
              <a:schemeClr val="accent3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18F350D-80C3-603B-31DA-A87BE80F40E6}"/>
              </a:ext>
            </a:extLst>
          </p:cNvPr>
          <p:cNvCxnSpPr>
            <a:cxnSpLocks/>
          </p:cNvCxnSpPr>
          <p:nvPr/>
        </p:nvCxnSpPr>
        <p:spPr>
          <a:xfrm flipH="1">
            <a:off x="1010256" y="4591940"/>
            <a:ext cx="1241304" cy="12252"/>
          </a:xfrm>
          <a:prstGeom prst="straightConnector1">
            <a:avLst/>
          </a:prstGeom>
          <a:ln w="28575" cap="rnd">
            <a:solidFill>
              <a:schemeClr val="accent3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7A20D871-D5DE-CBFF-AA6F-78EBF0C23B4A}"/>
              </a:ext>
            </a:extLst>
          </p:cNvPr>
          <p:cNvCxnSpPr>
            <a:cxnSpLocks/>
            <a:stCxn id="36" idx="0"/>
            <a:endCxn id="11" idx="2"/>
          </p:cNvCxnSpPr>
          <p:nvPr/>
        </p:nvCxnSpPr>
        <p:spPr>
          <a:xfrm rot="5400000" flipH="1" flipV="1">
            <a:off x="4763850" y="4086076"/>
            <a:ext cx="1277484" cy="10582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6" descr="Argo CD - Declarative GitOps CD for Kubernetes">
            <a:extLst>
              <a:ext uri="{FF2B5EF4-FFF2-40B4-BE49-F238E27FC236}">
                <a16:creationId xmlns:a16="http://schemas.microsoft.com/office/drawing/2014/main" id="{E2D7D322-2AD0-0987-22B9-ADC4D83ED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2453153" y="2680125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 descr="Argo CD - Declarative GitOps CD for Kubernetes">
            <a:extLst>
              <a:ext uri="{FF2B5EF4-FFF2-40B4-BE49-F238E27FC236}">
                <a16:creationId xmlns:a16="http://schemas.microsoft.com/office/drawing/2014/main" id="{6E4D177D-38F5-C75A-0D1F-0EF21BC04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2397517" y="4409060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Argo CD - Declarative GitOps CD for Kubernetes">
            <a:extLst>
              <a:ext uri="{FF2B5EF4-FFF2-40B4-BE49-F238E27FC236}">
                <a16:creationId xmlns:a16="http://schemas.microsoft.com/office/drawing/2014/main" id="{DE0B3003-1FEB-FC6B-0F70-85C50B9E6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8945036" y="2706730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Argo CD - Declarative GitOps CD for Kubernetes">
            <a:extLst>
              <a:ext uri="{FF2B5EF4-FFF2-40B4-BE49-F238E27FC236}">
                <a16:creationId xmlns:a16="http://schemas.microsoft.com/office/drawing/2014/main" id="{D27A4083-D99D-4BC4-DF4B-73455ED44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9011247" y="4432335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Shape 205">
            <a:extLst>
              <a:ext uri="{FF2B5EF4-FFF2-40B4-BE49-F238E27FC236}">
                <a16:creationId xmlns:a16="http://schemas.microsoft.com/office/drawing/2014/main" id="{75BDB656-53A3-C1B3-C1FD-5AF2B966309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55366" y="2239097"/>
            <a:ext cx="37401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205">
            <a:extLst>
              <a:ext uri="{FF2B5EF4-FFF2-40B4-BE49-F238E27FC236}">
                <a16:creationId xmlns:a16="http://schemas.microsoft.com/office/drawing/2014/main" id="{8CF6CDA7-B2C5-74AB-7398-78A6F51C2B1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55366" y="3981970"/>
            <a:ext cx="37401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D05B73F-D775-7CE7-6701-48B0B05468DB}"/>
              </a:ext>
            </a:extLst>
          </p:cNvPr>
          <p:cNvSpPr txBox="1"/>
          <p:nvPr/>
        </p:nvSpPr>
        <p:spPr>
          <a:xfrm>
            <a:off x="7225042" y="407258"/>
            <a:ext cx="175761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 </a:t>
            </a:r>
            <a:r>
              <a:rPr lang="en-US" sz="1200" b="1" u="sng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ArgoCD</a:t>
            </a:r>
            <a:endParaRPr lang="en-US" sz="1200" b="1" u="sng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UI/CLI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 Server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Redis Server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Controllers</a:t>
            </a:r>
          </a:p>
        </p:txBody>
      </p:sp>
      <p:pic>
        <p:nvPicPr>
          <p:cNvPr id="112" name="Picture 6" descr="Argo CD - Declarative GitOps CD for Kubernetes">
            <a:extLst>
              <a:ext uri="{FF2B5EF4-FFF2-40B4-BE49-F238E27FC236}">
                <a16:creationId xmlns:a16="http://schemas.microsoft.com/office/drawing/2014/main" id="{6F9F3E84-0B8D-DA0D-2CB5-72DE1814A0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8314117" y="769351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93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F2038-54EB-2BC9-F33A-628E70E51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Centralized/Hub-Spoke (Agent)</a:t>
            </a:r>
          </a:p>
        </p:txBody>
      </p:sp>
      <p:pic>
        <p:nvPicPr>
          <p:cNvPr id="5" name="Graphic 23">
            <a:extLst>
              <a:ext uri="{FF2B5EF4-FFF2-40B4-BE49-F238E27FC236}">
                <a16:creationId xmlns:a16="http://schemas.microsoft.com/office/drawing/2014/main" id="{5A06FD2F-A01B-5F9B-BE15-CC25FE0A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953" y="2555254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AEFCAD-D805-787D-43DA-859AF372F029}"/>
              </a:ext>
            </a:extLst>
          </p:cNvPr>
          <p:cNvSpPr/>
          <p:nvPr/>
        </p:nvSpPr>
        <p:spPr>
          <a:xfrm>
            <a:off x="4682953" y="2555254"/>
            <a:ext cx="2539530" cy="2374384"/>
          </a:xfrm>
          <a:prstGeom prst="rect">
            <a:avLst/>
          </a:prstGeom>
          <a:noFill/>
          <a:ln w="1905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FF9902"/>
                </a:solidFill>
                <a:cs typeface="Amazon Ember Display" panose="020F0603020204020204" pitchFamily="34" charset="0"/>
              </a:rPr>
              <a:t>Central Amazon EKS cluster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6ECC08-33A6-6D7A-844C-CC4C6EDC366F}"/>
              </a:ext>
            </a:extLst>
          </p:cNvPr>
          <p:cNvSpPr/>
          <p:nvPr/>
        </p:nvSpPr>
        <p:spPr>
          <a:xfrm>
            <a:off x="4517463" y="1679062"/>
            <a:ext cx="2877127" cy="3416809"/>
          </a:xfrm>
          <a:prstGeom prst="rect">
            <a:avLst/>
          </a:prstGeom>
          <a:noFill/>
          <a:ln w="1905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cs typeface="Amazon Ember Display" panose="020F0603020204020204" pitchFamily="34" charset="0"/>
              </a:rPr>
              <a:t>Central AWS account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B913EC1-1D23-23D5-505D-92BD0FB2C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17463" y="1679062"/>
            <a:ext cx="381000" cy="3810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B8BA53AF-2F79-FB59-CA56-EE0CCCBB62CB}"/>
              </a:ext>
            </a:extLst>
          </p:cNvPr>
          <p:cNvCxnSpPr>
            <a:cxnSpLocks/>
            <a:stCxn id="11" idx="3"/>
            <a:endCxn id="39" idx="1"/>
          </p:cNvCxnSpPr>
          <p:nvPr/>
        </p:nvCxnSpPr>
        <p:spPr>
          <a:xfrm flipV="1">
            <a:off x="6913420" y="2696490"/>
            <a:ext cx="1418723" cy="9295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2789846-2CA9-4569-2EFC-5F0F5651E741}"/>
              </a:ext>
            </a:extLst>
          </p:cNvPr>
          <p:cNvSpPr/>
          <p:nvPr/>
        </p:nvSpPr>
        <p:spPr>
          <a:xfrm>
            <a:off x="4950041" y="3275620"/>
            <a:ext cx="1963379" cy="700853"/>
          </a:xfrm>
          <a:prstGeom prst="rect">
            <a:avLst/>
          </a:prstGeom>
          <a:noFill/>
          <a:ln w="1905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cs typeface="Amazon Ember Display" panose="020F0603020204020204" pitchFamily="34" charset="0"/>
              </a:rPr>
              <a:t>Namespace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4504772-4A5E-3848-66FA-73D2D085242C}"/>
              </a:ext>
            </a:extLst>
          </p:cNvPr>
          <p:cNvCxnSpPr>
            <a:cxnSpLocks/>
            <a:stCxn id="11" idx="1"/>
            <a:endCxn id="24" idx="3"/>
          </p:cNvCxnSpPr>
          <p:nvPr/>
        </p:nvCxnSpPr>
        <p:spPr>
          <a:xfrm rot="10800000">
            <a:off x="3616641" y="2696491"/>
            <a:ext cx="1333401" cy="92955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248526B-F086-4F5A-FFAE-36DB43A91F1F}"/>
              </a:ext>
            </a:extLst>
          </p:cNvPr>
          <p:cNvCxnSpPr>
            <a:cxnSpLocks/>
            <a:stCxn id="65" idx="3"/>
            <a:endCxn id="11" idx="1"/>
          </p:cNvCxnSpPr>
          <p:nvPr/>
        </p:nvCxnSpPr>
        <p:spPr>
          <a:xfrm flipV="1">
            <a:off x="3614884" y="3626047"/>
            <a:ext cx="1335157" cy="8133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7083319-A115-A753-5035-CC9DD8171AEB}"/>
              </a:ext>
            </a:extLst>
          </p:cNvPr>
          <p:cNvSpPr/>
          <p:nvPr/>
        </p:nvSpPr>
        <p:spPr>
          <a:xfrm>
            <a:off x="1374728" y="1679062"/>
            <a:ext cx="2451600" cy="1609344"/>
          </a:xfrm>
          <a:prstGeom prst="rect">
            <a:avLst/>
          </a:prstGeom>
          <a:noFill/>
          <a:ln w="1905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cs typeface="Amazon Ember Display" panose="020F0603020204020204" pitchFamily="34" charset="0"/>
              </a:rPr>
              <a:t>Tenant AWS account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61D9827-DE6E-B4DF-48EF-D127DAA498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74728" y="1679062"/>
            <a:ext cx="381000" cy="381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35222D-29DA-A72F-498E-F9C8EDE192EB}"/>
              </a:ext>
            </a:extLst>
          </p:cNvPr>
          <p:cNvSpPr/>
          <p:nvPr/>
        </p:nvSpPr>
        <p:spPr>
          <a:xfrm>
            <a:off x="7943267" y="1679062"/>
            <a:ext cx="2451600" cy="1609344"/>
          </a:xfrm>
          <a:prstGeom prst="rect">
            <a:avLst/>
          </a:prstGeom>
          <a:noFill/>
          <a:ln w="1905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8FA7C4"/>
                </a:solidFill>
                <a:cs typeface="Amazon Ember Display" panose="020F0603020204020204" pitchFamily="34" charset="0"/>
              </a:rPr>
              <a:t>On premises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4E0680F-554C-653B-C3CA-EEFC83B6D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43267" y="1679062"/>
            <a:ext cx="381000" cy="381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20BAC7-255B-D64F-1EC4-0C40CD95B69E}"/>
              </a:ext>
            </a:extLst>
          </p:cNvPr>
          <p:cNvSpPr/>
          <p:nvPr/>
        </p:nvSpPr>
        <p:spPr>
          <a:xfrm>
            <a:off x="1787840" y="2223857"/>
            <a:ext cx="1828800" cy="945266"/>
          </a:xfrm>
          <a:prstGeom prst="rect">
            <a:avLst/>
          </a:prstGeom>
          <a:noFill/>
          <a:ln w="1905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FF9902"/>
                </a:solidFill>
                <a:cs typeface="Amazon Ember Display" panose="020F0603020204020204" pitchFamily="34" charset="0"/>
              </a:rPr>
              <a:t>Amazon EKS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EAFED5ED-A19D-BCB9-07F9-6760B47E4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841" y="2223857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E4DA241-EE0D-3CAC-8FD9-E92FE9798348}"/>
              </a:ext>
            </a:extLst>
          </p:cNvPr>
          <p:cNvSpPr/>
          <p:nvPr/>
        </p:nvSpPr>
        <p:spPr>
          <a:xfrm>
            <a:off x="1374728" y="3429000"/>
            <a:ext cx="2451563" cy="1605803"/>
          </a:xfrm>
          <a:prstGeom prst="rect">
            <a:avLst/>
          </a:prstGeom>
          <a:noFill/>
          <a:ln w="1905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cs typeface="Amazon Ember Display" panose="020F0603020204020204" pitchFamily="34" charset="0"/>
              </a:rPr>
              <a:t>Tenant AWS account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8E28015-DBC8-64FA-CA97-EA0C1938C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374728" y="3429000"/>
            <a:ext cx="381000" cy="381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99A6257-3858-8F94-9D47-9CE866CD79CC}"/>
              </a:ext>
            </a:extLst>
          </p:cNvPr>
          <p:cNvSpPr/>
          <p:nvPr/>
        </p:nvSpPr>
        <p:spPr>
          <a:xfrm>
            <a:off x="8332143" y="2223857"/>
            <a:ext cx="1828800" cy="945266"/>
          </a:xfrm>
          <a:prstGeom prst="rect">
            <a:avLst/>
          </a:prstGeom>
          <a:noFill/>
          <a:ln w="19050">
            <a:solidFill>
              <a:srgbClr val="326D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mazon Ember Display" panose="020F0603020204020204" pitchFamily="34" charset="0"/>
              </a:rPr>
              <a:t>Kubernetes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ABCC76F-EB35-6101-7BFE-A06616B5544A}"/>
              </a:ext>
            </a:extLst>
          </p:cNvPr>
          <p:cNvSpPr/>
          <p:nvPr/>
        </p:nvSpPr>
        <p:spPr>
          <a:xfrm>
            <a:off x="7943267" y="3429000"/>
            <a:ext cx="2451600" cy="1609344"/>
          </a:xfrm>
          <a:prstGeom prst="rect">
            <a:avLst/>
          </a:prstGeom>
          <a:noFill/>
          <a:ln w="19050">
            <a:solidFill>
              <a:srgbClr val="8FA7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rgbClr val="8FA7C4"/>
                </a:solidFill>
                <a:cs typeface="Amazon Ember Display" panose="020F0603020204020204" pitchFamily="34" charset="0"/>
              </a:rPr>
              <a:t>On premises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94538D8D-C5C7-FD85-FC16-EC1B1F53B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43267" y="3429000"/>
            <a:ext cx="381000" cy="381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B074D74-A82B-417B-4DFC-94D6FA54C5FC}"/>
              </a:ext>
            </a:extLst>
          </p:cNvPr>
          <p:cNvSpPr/>
          <p:nvPr/>
        </p:nvSpPr>
        <p:spPr>
          <a:xfrm>
            <a:off x="8332143" y="3966730"/>
            <a:ext cx="1828800" cy="945266"/>
          </a:xfrm>
          <a:prstGeom prst="rect">
            <a:avLst/>
          </a:prstGeom>
          <a:noFill/>
          <a:ln w="19050">
            <a:solidFill>
              <a:srgbClr val="326D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chemeClr val="tx1"/>
                </a:solidFill>
                <a:cs typeface="Amazon Ember Display" panose="020F0603020204020204" pitchFamily="34" charset="0"/>
              </a:rPr>
              <a:t>Kubernetes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C1AAB9C4-6E7B-4438-8D0C-F2BDDF93C2E9}"/>
              </a:ext>
            </a:extLst>
          </p:cNvPr>
          <p:cNvCxnSpPr>
            <a:cxnSpLocks/>
            <a:stCxn id="11" idx="3"/>
            <a:endCxn id="48" idx="1"/>
          </p:cNvCxnSpPr>
          <p:nvPr/>
        </p:nvCxnSpPr>
        <p:spPr>
          <a:xfrm>
            <a:off x="6913420" y="3626047"/>
            <a:ext cx="1418723" cy="81331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2F402805-38EE-B73B-A33A-48B2A17FD577}"/>
              </a:ext>
            </a:extLst>
          </p:cNvPr>
          <p:cNvSpPr/>
          <p:nvPr/>
        </p:nvSpPr>
        <p:spPr>
          <a:xfrm>
            <a:off x="1787841" y="3966730"/>
            <a:ext cx="1827043" cy="945266"/>
          </a:xfrm>
          <a:prstGeom prst="rect">
            <a:avLst/>
          </a:prstGeom>
          <a:noFill/>
          <a:ln w="19050">
            <a:solidFill>
              <a:srgbClr val="FF9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FF9902"/>
                </a:solidFill>
                <a:cs typeface="Amazon Ember Display" panose="020F0603020204020204" pitchFamily="34" charset="0"/>
              </a:rPr>
              <a:t>Amazon EKS</a:t>
            </a:r>
          </a:p>
        </p:txBody>
      </p:sp>
      <p:pic>
        <p:nvPicPr>
          <p:cNvPr id="66" name="Graphic 23">
            <a:extLst>
              <a:ext uri="{FF2B5EF4-FFF2-40B4-BE49-F238E27FC236}">
                <a16:creationId xmlns:a16="http://schemas.microsoft.com/office/drawing/2014/main" id="{7EA04BA7-094F-B900-C45D-0E5F36C2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841" y="396673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461776-6027-BFD7-86B0-656768DF8DFE}"/>
              </a:ext>
            </a:extLst>
          </p:cNvPr>
          <p:cNvSpPr txBox="1"/>
          <p:nvPr/>
        </p:nvSpPr>
        <p:spPr>
          <a:xfrm>
            <a:off x="92851" y="4961428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App-2 repo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D30A13-2714-C650-FC51-2BB8F42DE8D6}"/>
              </a:ext>
            </a:extLst>
          </p:cNvPr>
          <p:cNvSpPr txBox="1"/>
          <p:nvPr/>
        </p:nvSpPr>
        <p:spPr>
          <a:xfrm>
            <a:off x="89515" y="3283340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App-1 repo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B18C1-9C60-7E96-77FF-E7CD3B807040}"/>
              </a:ext>
            </a:extLst>
          </p:cNvPr>
          <p:cNvSpPr txBox="1"/>
          <p:nvPr/>
        </p:nvSpPr>
        <p:spPr>
          <a:xfrm>
            <a:off x="10592995" y="5037456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App-4 repo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6D2AAC-177E-2020-B2B3-FA91D1BEAD61}"/>
              </a:ext>
            </a:extLst>
          </p:cNvPr>
          <p:cNvSpPr txBox="1"/>
          <p:nvPr/>
        </p:nvSpPr>
        <p:spPr>
          <a:xfrm>
            <a:off x="4153708" y="6018375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Platform Config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AD7963-AEB4-4FA5-944B-6E3254F30651}"/>
              </a:ext>
            </a:extLst>
          </p:cNvPr>
          <p:cNvSpPr txBox="1"/>
          <p:nvPr/>
        </p:nvSpPr>
        <p:spPr>
          <a:xfrm>
            <a:off x="10592995" y="3347716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ea typeface="Amazon Ember Display" panose="020F0603020204020204" pitchFamily="34" charset="0"/>
                <a:cs typeface="Amazon Ember Display" panose="020F0603020204020204" pitchFamily="34" charset="0"/>
              </a:rPr>
              <a:t>App-3 repo</a:t>
            </a:r>
          </a:p>
        </p:txBody>
      </p:sp>
      <p:pic>
        <p:nvPicPr>
          <p:cNvPr id="23" name="Picture 6" descr="Argo CD - Declarative GitOps CD for Kubernetes">
            <a:extLst>
              <a:ext uri="{FF2B5EF4-FFF2-40B4-BE49-F238E27FC236}">
                <a16:creationId xmlns:a16="http://schemas.microsoft.com/office/drawing/2014/main" id="{FB359857-B30A-7A8A-578E-F8F543645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5721418" y="3545996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2543471-86F0-BE47-B156-366AA2F0E89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14"/>
          <a:stretch/>
        </p:blipFill>
        <p:spPr>
          <a:xfrm>
            <a:off x="4466768" y="5253957"/>
            <a:ext cx="813370" cy="79209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808690E-3BB4-DB6F-3A9A-BD6E297DC7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14"/>
          <a:stretch/>
        </p:blipFill>
        <p:spPr>
          <a:xfrm>
            <a:off x="139254" y="2511146"/>
            <a:ext cx="813370" cy="792093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FEE6BAA6-0292-3537-9000-55B64FE1F8C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14"/>
          <a:stretch/>
        </p:blipFill>
        <p:spPr>
          <a:xfrm>
            <a:off x="138104" y="4202020"/>
            <a:ext cx="813370" cy="79209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A39105A-7E32-E0EE-EBDF-2F724BD66C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14"/>
          <a:stretch/>
        </p:blipFill>
        <p:spPr>
          <a:xfrm>
            <a:off x="10869257" y="2511146"/>
            <a:ext cx="813370" cy="79209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1505C28A-6D4F-3742-AB09-EAC79D3E9AC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57214"/>
          <a:stretch/>
        </p:blipFill>
        <p:spPr>
          <a:xfrm>
            <a:off x="10862879" y="4202020"/>
            <a:ext cx="813370" cy="792093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6E62F4F-10AB-4E3D-AB48-BEE945F8D349}"/>
              </a:ext>
            </a:extLst>
          </p:cNvPr>
          <p:cNvCxnSpPr>
            <a:cxnSpLocks/>
          </p:cNvCxnSpPr>
          <p:nvPr/>
        </p:nvCxnSpPr>
        <p:spPr>
          <a:xfrm flipV="1">
            <a:off x="9549005" y="2902852"/>
            <a:ext cx="1224839" cy="8680"/>
          </a:xfrm>
          <a:prstGeom prst="straightConnector1">
            <a:avLst/>
          </a:prstGeom>
          <a:ln w="28575" cap="rnd">
            <a:solidFill>
              <a:schemeClr val="accent3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30D490D-C957-1152-60D6-3A25FC70C729}"/>
              </a:ext>
            </a:extLst>
          </p:cNvPr>
          <p:cNvCxnSpPr>
            <a:cxnSpLocks/>
          </p:cNvCxnSpPr>
          <p:nvPr/>
        </p:nvCxnSpPr>
        <p:spPr>
          <a:xfrm flipV="1">
            <a:off x="9549005" y="4593726"/>
            <a:ext cx="1224839" cy="8680"/>
          </a:xfrm>
          <a:prstGeom prst="straightConnector1">
            <a:avLst/>
          </a:prstGeom>
          <a:ln w="28575" cap="rnd">
            <a:solidFill>
              <a:schemeClr val="accent3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BCB1D93-B7EC-5095-EF74-833A1DA6E80B}"/>
              </a:ext>
            </a:extLst>
          </p:cNvPr>
          <p:cNvCxnSpPr>
            <a:cxnSpLocks/>
          </p:cNvCxnSpPr>
          <p:nvPr/>
        </p:nvCxnSpPr>
        <p:spPr>
          <a:xfrm flipH="1">
            <a:off x="1010256" y="2901066"/>
            <a:ext cx="1241304" cy="12252"/>
          </a:xfrm>
          <a:prstGeom prst="straightConnector1">
            <a:avLst/>
          </a:prstGeom>
          <a:ln w="28575" cap="rnd">
            <a:solidFill>
              <a:schemeClr val="accent3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18F350D-80C3-603B-31DA-A87BE80F40E6}"/>
              </a:ext>
            </a:extLst>
          </p:cNvPr>
          <p:cNvCxnSpPr>
            <a:cxnSpLocks/>
          </p:cNvCxnSpPr>
          <p:nvPr/>
        </p:nvCxnSpPr>
        <p:spPr>
          <a:xfrm flipH="1">
            <a:off x="1010256" y="4591940"/>
            <a:ext cx="1241304" cy="12252"/>
          </a:xfrm>
          <a:prstGeom prst="straightConnector1">
            <a:avLst/>
          </a:prstGeom>
          <a:ln w="28575" cap="rnd">
            <a:solidFill>
              <a:schemeClr val="accent3"/>
            </a:solidFill>
            <a:round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1F22FEB5-0FBE-09D3-F896-EE58C9D7E8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37"/>
          <a:stretch/>
        </p:blipFill>
        <p:spPr>
          <a:xfrm>
            <a:off x="9107891" y="4428741"/>
            <a:ext cx="373726" cy="44851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66FE5A0-B9B1-6C62-4928-F2A90E70483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37"/>
          <a:stretch/>
        </p:blipFill>
        <p:spPr>
          <a:xfrm>
            <a:off x="9085805" y="2675271"/>
            <a:ext cx="373726" cy="44851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B560D63-5CCD-9001-037F-AA70C95F3E4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37"/>
          <a:stretch/>
        </p:blipFill>
        <p:spPr>
          <a:xfrm>
            <a:off x="2367586" y="4378147"/>
            <a:ext cx="373726" cy="44851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7EEF9BB-42D1-C3C6-ABE0-FB2CDF26CF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37"/>
          <a:stretch/>
        </p:blipFill>
        <p:spPr>
          <a:xfrm>
            <a:off x="2339035" y="2675271"/>
            <a:ext cx="373726" cy="44851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3F7A2ED-2D27-DF9E-0719-EE2594829B90}"/>
              </a:ext>
            </a:extLst>
          </p:cNvPr>
          <p:cNvSpPr txBox="1"/>
          <p:nvPr/>
        </p:nvSpPr>
        <p:spPr>
          <a:xfrm>
            <a:off x="9168031" y="403519"/>
            <a:ext cx="175761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Core </a:t>
            </a:r>
            <a:r>
              <a:rPr lang="en-US" sz="1200" b="1" u="sng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ArgoCD</a:t>
            </a:r>
            <a:endParaRPr lang="en-US" sz="1200" b="1" u="sng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lang="en-US" sz="1200" strike="sngStrike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UI/CLI</a:t>
            </a:r>
          </a:p>
          <a:p>
            <a:pPr algn="l"/>
            <a:r>
              <a:rPr lang="en-US" sz="1200" strike="sngStrike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 Server</a:t>
            </a:r>
          </a:p>
          <a:p>
            <a:pPr algn="l"/>
            <a:r>
              <a:rPr lang="en-US" sz="1200" strike="sngStrike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Redis Server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Controllers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1FE2994-3EFE-98C5-259D-280A80B6F16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37"/>
          <a:stretch/>
        </p:blipFill>
        <p:spPr>
          <a:xfrm>
            <a:off x="10335970" y="761428"/>
            <a:ext cx="373726" cy="448518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AB202D2-01D9-6A1E-3C2B-C7887940043C}"/>
              </a:ext>
            </a:extLst>
          </p:cNvPr>
          <p:cNvSpPr txBox="1"/>
          <p:nvPr/>
        </p:nvSpPr>
        <p:spPr>
          <a:xfrm>
            <a:off x="5982211" y="5577734"/>
            <a:ext cx="70064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12"/>
              </a:rPr>
              <a:t>https://argo-cd.readthedocs.io/en/stable/operator-manual/core</a:t>
            </a:r>
            <a:endParaRPr lang="en-US" sz="1400" dirty="0"/>
          </a:p>
          <a:p>
            <a:r>
              <a:rPr lang="en-US" sz="1400" dirty="0">
                <a:hlinkClick r:id="rId13"/>
              </a:rPr>
              <a:t>https://akuity.io/blog/reducing-argocd-operational-burden</a:t>
            </a:r>
            <a:endParaRPr lang="en-US" sz="1400" dirty="0"/>
          </a:p>
          <a:p>
            <a:r>
              <a:rPr lang="en-US" sz="1400" dirty="0">
                <a:hlinkClick r:id="rId14"/>
              </a:rPr>
              <a:t>https://github.com/open-cluster-management-io/argocd-pull-integration</a:t>
            </a:r>
            <a:r>
              <a:rPr lang="en-US" sz="1400" dirty="0"/>
              <a:t>  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7A20D871-D5DE-CBFF-AA6F-78EBF0C23B4A}"/>
              </a:ext>
            </a:extLst>
          </p:cNvPr>
          <p:cNvCxnSpPr>
            <a:cxnSpLocks/>
            <a:stCxn id="36" idx="0"/>
            <a:endCxn id="11" idx="2"/>
          </p:cNvCxnSpPr>
          <p:nvPr/>
        </p:nvCxnSpPr>
        <p:spPr>
          <a:xfrm rot="5400000" flipH="1" flipV="1">
            <a:off x="4763850" y="4086076"/>
            <a:ext cx="1277484" cy="10582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hape 205">
            <a:extLst>
              <a:ext uri="{FF2B5EF4-FFF2-40B4-BE49-F238E27FC236}">
                <a16:creationId xmlns:a16="http://schemas.microsoft.com/office/drawing/2014/main" id="{3AC2ACB0-C739-9721-57B6-3B91F9FE8D9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56357" y="2239097"/>
            <a:ext cx="37401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1B2D06-0909-DF7C-81E6-9098D9D9698A}"/>
              </a:ext>
            </a:extLst>
          </p:cNvPr>
          <p:cNvSpPr txBox="1"/>
          <p:nvPr/>
        </p:nvSpPr>
        <p:spPr>
          <a:xfrm>
            <a:off x="7225042" y="407258"/>
            <a:ext cx="175761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200" b="1" u="sng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 </a:t>
            </a:r>
            <a:r>
              <a:rPr lang="en-US" sz="1200" b="1" u="sng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ArgoCD</a:t>
            </a:r>
            <a:endParaRPr lang="en-US" sz="1200" b="1" u="sng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UI/CLI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API Server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Redis Server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</a:t>
            </a:r>
          </a:p>
          <a:p>
            <a:pPr algn="l"/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Controllers</a:t>
            </a:r>
          </a:p>
        </p:txBody>
      </p:sp>
      <p:pic>
        <p:nvPicPr>
          <p:cNvPr id="10" name="Picture 6" descr="Argo CD - Declarative GitOps CD for Kubernetes">
            <a:extLst>
              <a:ext uri="{FF2B5EF4-FFF2-40B4-BE49-F238E27FC236}">
                <a16:creationId xmlns:a16="http://schemas.microsoft.com/office/drawing/2014/main" id="{D7DFAB81-49BA-D423-4DE8-F459A319F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8314117" y="769351"/>
            <a:ext cx="41625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hape 205">
            <a:extLst>
              <a:ext uri="{FF2B5EF4-FFF2-40B4-BE49-F238E27FC236}">
                <a16:creationId xmlns:a16="http://schemas.microsoft.com/office/drawing/2014/main" id="{DAF91C4B-F614-9F56-4D28-6354E9CC6C9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35237" y="4003671"/>
            <a:ext cx="374014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300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AC00-6F20-8044-BC1F-DE4662D3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customers are building</a:t>
            </a: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AE8F7DEC-BAA5-70B1-FE48-D806294B30EA}"/>
              </a:ext>
            </a:extLst>
          </p:cNvPr>
          <p:cNvGrpSpPr/>
          <p:nvPr/>
        </p:nvGrpSpPr>
        <p:grpSpPr>
          <a:xfrm>
            <a:off x="7603279" y="1485900"/>
            <a:ext cx="1558348" cy="3138999"/>
            <a:chOff x="7603279" y="1312201"/>
            <a:chExt cx="1558348" cy="3138999"/>
          </a:xfrm>
        </p:grpSpPr>
        <p:grpSp>
          <p:nvGrpSpPr>
            <p:cNvPr id="203" name="Graphic 130">
              <a:extLst>
                <a:ext uri="{FF2B5EF4-FFF2-40B4-BE49-F238E27FC236}">
                  <a16:creationId xmlns:a16="http://schemas.microsoft.com/office/drawing/2014/main" id="{A4BEC1BF-642E-8149-2A66-37C22BAAAAA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0995" y="1312201"/>
              <a:ext cx="1342916" cy="1342916"/>
              <a:chOff x="7961122" y="1547156"/>
              <a:chExt cx="643689" cy="643689"/>
            </a:xfrm>
          </p:grpSpPr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D93A0DE-02F5-F1C2-888E-8BCA786FA955}"/>
                  </a:ext>
                </a:extLst>
              </p:cNvPr>
              <p:cNvSpPr/>
              <p:nvPr/>
            </p:nvSpPr>
            <p:spPr>
              <a:xfrm>
                <a:off x="8047698" y="1998704"/>
                <a:ext cx="482767" cy="41840"/>
              </a:xfrm>
              <a:custGeom>
                <a:avLst/>
                <a:gdLst>
                  <a:gd name="connsiteX0" fmla="*/ 4828 w 482766"/>
                  <a:gd name="connsiteY0" fmla="*/ 4828 h 41839"/>
                  <a:gd name="connsiteX1" fmla="*/ 4828 w 482766"/>
                  <a:gd name="connsiteY1" fmla="*/ 28322 h 41839"/>
                  <a:gd name="connsiteX2" fmla="*/ 6437 w 482766"/>
                  <a:gd name="connsiteY2" fmla="*/ 29610 h 41839"/>
                  <a:gd name="connsiteX3" fmla="*/ 32828 w 482766"/>
                  <a:gd name="connsiteY3" fmla="*/ 38621 h 41839"/>
                  <a:gd name="connsiteX4" fmla="*/ 455410 w 482766"/>
                  <a:gd name="connsiteY4" fmla="*/ 38621 h 41839"/>
                  <a:gd name="connsiteX5" fmla="*/ 477295 w 482766"/>
                  <a:gd name="connsiteY5" fmla="*/ 30897 h 41839"/>
                  <a:gd name="connsiteX6" fmla="*/ 480192 w 482766"/>
                  <a:gd name="connsiteY6" fmla="*/ 28322 h 41839"/>
                  <a:gd name="connsiteX7" fmla="*/ 480192 w 482766"/>
                  <a:gd name="connsiteY7" fmla="*/ 4828 h 41839"/>
                  <a:gd name="connsiteX8" fmla="*/ 4828 w 482766"/>
                  <a:gd name="connsiteY8" fmla="*/ 4828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766" h="41839">
                    <a:moveTo>
                      <a:pt x="4828" y="4828"/>
                    </a:moveTo>
                    <a:lnTo>
                      <a:pt x="4828" y="28322"/>
                    </a:lnTo>
                    <a:lnTo>
                      <a:pt x="6437" y="29610"/>
                    </a:lnTo>
                    <a:cubicBezTo>
                      <a:pt x="14161" y="35403"/>
                      <a:pt x="23495" y="38621"/>
                      <a:pt x="32828" y="38621"/>
                    </a:cubicBezTo>
                    <a:lnTo>
                      <a:pt x="455410" y="38621"/>
                    </a:lnTo>
                    <a:cubicBezTo>
                      <a:pt x="463456" y="38621"/>
                      <a:pt x="471180" y="36047"/>
                      <a:pt x="477295" y="30897"/>
                    </a:cubicBezTo>
                    <a:lnTo>
                      <a:pt x="480192" y="28322"/>
                    </a:lnTo>
                    <a:lnTo>
                      <a:pt x="480192" y="4828"/>
                    </a:lnTo>
                    <a:lnTo>
                      <a:pt x="4828" y="4828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A1B4C45-9B9C-B65A-8B22-7CD0C7297CE4}"/>
                  </a:ext>
                </a:extLst>
              </p:cNvPr>
              <p:cNvSpPr/>
              <p:nvPr/>
            </p:nvSpPr>
            <p:spPr>
              <a:xfrm>
                <a:off x="8113998" y="1731251"/>
                <a:ext cx="354029" cy="244602"/>
              </a:xfrm>
              <a:custGeom>
                <a:avLst/>
                <a:gdLst>
                  <a:gd name="connsiteX0" fmla="*/ 351776 w 354028"/>
                  <a:gd name="connsiteY0" fmla="*/ 233337 h 244601"/>
                  <a:gd name="connsiteX1" fmla="*/ 342121 w 354028"/>
                  <a:gd name="connsiteY1" fmla="*/ 242993 h 244601"/>
                  <a:gd name="connsiteX2" fmla="*/ 14483 w 354028"/>
                  <a:gd name="connsiteY2" fmla="*/ 242993 h 244601"/>
                  <a:gd name="connsiteX3" fmla="*/ 4828 w 354028"/>
                  <a:gd name="connsiteY3" fmla="*/ 233337 h 244601"/>
                  <a:gd name="connsiteX4" fmla="*/ 4828 w 354028"/>
                  <a:gd name="connsiteY4" fmla="*/ 14483 h 244601"/>
                  <a:gd name="connsiteX5" fmla="*/ 14483 w 354028"/>
                  <a:gd name="connsiteY5" fmla="*/ 4828 h 244601"/>
                  <a:gd name="connsiteX6" fmla="*/ 340190 w 354028"/>
                  <a:gd name="connsiteY6" fmla="*/ 4828 h 244601"/>
                  <a:gd name="connsiteX7" fmla="*/ 349845 w 354028"/>
                  <a:gd name="connsiteY7" fmla="*/ 14483 h 244601"/>
                  <a:gd name="connsiteX8" fmla="*/ 351776 w 354028"/>
                  <a:gd name="connsiteY8" fmla="*/ 233337 h 244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028" h="244601">
                    <a:moveTo>
                      <a:pt x="351776" y="233337"/>
                    </a:moveTo>
                    <a:cubicBezTo>
                      <a:pt x="351776" y="238487"/>
                      <a:pt x="347592" y="242993"/>
                      <a:pt x="342121" y="242993"/>
                    </a:cubicBezTo>
                    <a:lnTo>
                      <a:pt x="14483" y="242993"/>
                    </a:lnTo>
                    <a:cubicBezTo>
                      <a:pt x="9333" y="242993"/>
                      <a:pt x="4828" y="238809"/>
                      <a:pt x="4828" y="233337"/>
                    </a:cubicBezTo>
                    <a:lnTo>
                      <a:pt x="4828" y="14483"/>
                    </a:lnTo>
                    <a:cubicBezTo>
                      <a:pt x="4828" y="9333"/>
                      <a:pt x="9012" y="4828"/>
                      <a:pt x="14483" y="4828"/>
                    </a:cubicBezTo>
                    <a:lnTo>
                      <a:pt x="340190" y="4828"/>
                    </a:lnTo>
                    <a:cubicBezTo>
                      <a:pt x="345339" y="4828"/>
                      <a:pt x="349845" y="9012"/>
                      <a:pt x="349845" y="14483"/>
                    </a:cubicBezTo>
                    <a:lnTo>
                      <a:pt x="351776" y="233337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82BE949-21D8-837C-056C-FEEE8ADF5B62}"/>
                  </a:ext>
                </a:extLst>
              </p:cNvPr>
              <p:cNvSpPr/>
              <p:nvPr/>
            </p:nvSpPr>
            <p:spPr>
              <a:xfrm>
                <a:off x="8089216" y="1709044"/>
                <a:ext cx="402306" cy="296097"/>
              </a:xfrm>
              <a:custGeom>
                <a:avLst/>
                <a:gdLst>
                  <a:gd name="connsiteX0" fmla="*/ 398765 w 402305"/>
                  <a:gd name="connsiteY0" fmla="*/ 283545 h 296096"/>
                  <a:gd name="connsiteX1" fmla="*/ 389110 w 402305"/>
                  <a:gd name="connsiteY1" fmla="*/ 293200 h 296096"/>
                  <a:gd name="connsiteX2" fmla="*/ 14483 w 402305"/>
                  <a:gd name="connsiteY2" fmla="*/ 293200 h 296096"/>
                  <a:gd name="connsiteX3" fmla="*/ 4828 w 402305"/>
                  <a:gd name="connsiteY3" fmla="*/ 283545 h 296096"/>
                  <a:gd name="connsiteX4" fmla="*/ 4828 w 402305"/>
                  <a:gd name="connsiteY4" fmla="*/ 14483 h 296096"/>
                  <a:gd name="connsiteX5" fmla="*/ 14483 w 402305"/>
                  <a:gd name="connsiteY5" fmla="*/ 4828 h 296096"/>
                  <a:gd name="connsiteX6" fmla="*/ 389110 w 402305"/>
                  <a:gd name="connsiteY6" fmla="*/ 4828 h 296096"/>
                  <a:gd name="connsiteX7" fmla="*/ 398765 w 402305"/>
                  <a:gd name="connsiteY7" fmla="*/ 14483 h 296096"/>
                  <a:gd name="connsiteX8" fmla="*/ 398765 w 402305"/>
                  <a:gd name="connsiteY8" fmla="*/ 283545 h 296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305" h="296096">
                    <a:moveTo>
                      <a:pt x="398765" y="283545"/>
                    </a:moveTo>
                    <a:cubicBezTo>
                      <a:pt x="398765" y="288695"/>
                      <a:pt x="394581" y="293200"/>
                      <a:pt x="389110" y="293200"/>
                    </a:cubicBezTo>
                    <a:lnTo>
                      <a:pt x="14483" y="293200"/>
                    </a:lnTo>
                    <a:cubicBezTo>
                      <a:pt x="9333" y="293200"/>
                      <a:pt x="4828" y="289016"/>
                      <a:pt x="4828" y="283545"/>
                    </a:cubicBezTo>
                    <a:lnTo>
                      <a:pt x="4828" y="14483"/>
                    </a:lnTo>
                    <a:cubicBezTo>
                      <a:pt x="4828" y="9333"/>
                      <a:pt x="9012" y="4828"/>
                      <a:pt x="14483" y="4828"/>
                    </a:cubicBezTo>
                    <a:lnTo>
                      <a:pt x="389110" y="4828"/>
                    </a:lnTo>
                    <a:cubicBezTo>
                      <a:pt x="394260" y="4828"/>
                      <a:pt x="398765" y="9012"/>
                      <a:pt x="398765" y="14483"/>
                    </a:cubicBezTo>
                    <a:lnTo>
                      <a:pt x="398765" y="2835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D5597EF-3A01-2C97-DE81-E706EDD832F7}"/>
                  </a:ext>
                </a:extLst>
              </p:cNvPr>
              <p:cNvSpPr/>
              <p:nvPr/>
            </p:nvSpPr>
            <p:spPr>
              <a:xfrm>
                <a:off x="8257219" y="1765367"/>
                <a:ext cx="61150" cy="177014"/>
              </a:xfrm>
              <a:custGeom>
                <a:avLst/>
                <a:gdLst>
                  <a:gd name="connsiteX0" fmla="*/ 56966 w 61150"/>
                  <a:gd name="connsiteY0" fmla="*/ 4828 h 177014"/>
                  <a:gd name="connsiteX1" fmla="*/ 4828 w 61150"/>
                  <a:gd name="connsiteY1" fmla="*/ 175083 h 17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0" h="177014">
                    <a:moveTo>
                      <a:pt x="56966" y="4828"/>
                    </a:moveTo>
                    <a:lnTo>
                      <a:pt x="4828" y="175083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2FE9E0B-7392-78FE-C916-68D121FEAA9B}"/>
                  </a:ext>
                </a:extLst>
              </p:cNvPr>
              <p:cNvSpPr/>
              <p:nvPr/>
            </p:nvSpPr>
            <p:spPr>
              <a:xfrm>
                <a:off x="8178689" y="1804953"/>
                <a:ext cx="67587" cy="80461"/>
              </a:xfrm>
              <a:custGeom>
                <a:avLst/>
                <a:gdLst>
                  <a:gd name="connsiteX0" fmla="*/ 65013 w 67587"/>
                  <a:gd name="connsiteY0" fmla="*/ 4828 h 80461"/>
                  <a:gd name="connsiteX1" fmla="*/ 4828 w 67587"/>
                  <a:gd name="connsiteY1" fmla="*/ 37978 h 80461"/>
                  <a:gd name="connsiteX2" fmla="*/ 4828 w 67587"/>
                  <a:gd name="connsiteY2" fmla="*/ 45702 h 80461"/>
                  <a:gd name="connsiteX3" fmla="*/ 65013 w 67587"/>
                  <a:gd name="connsiteY3" fmla="*/ 77565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87" h="80461">
                    <a:moveTo>
                      <a:pt x="65013" y="4828"/>
                    </a:moveTo>
                    <a:lnTo>
                      <a:pt x="4828" y="37978"/>
                    </a:lnTo>
                    <a:lnTo>
                      <a:pt x="4828" y="45702"/>
                    </a:lnTo>
                    <a:lnTo>
                      <a:pt x="65013" y="77565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CF73EF86-FCAD-C122-21ED-56548F3B8FAD}"/>
                  </a:ext>
                </a:extLst>
              </p:cNvPr>
              <p:cNvSpPr/>
              <p:nvPr/>
            </p:nvSpPr>
            <p:spPr>
              <a:xfrm>
                <a:off x="8332209" y="1804953"/>
                <a:ext cx="67587" cy="80461"/>
              </a:xfrm>
              <a:custGeom>
                <a:avLst/>
                <a:gdLst>
                  <a:gd name="connsiteX0" fmla="*/ 4828 w 67587"/>
                  <a:gd name="connsiteY0" fmla="*/ 4828 h 80461"/>
                  <a:gd name="connsiteX1" fmla="*/ 65334 w 67587"/>
                  <a:gd name="connsiteY1" fmla="*/ 37978 h 80461"/>
                  <a:gd name="connsiteX2" fmla="*/ 65334 w 67587"/>
                  <a:gd name="connsiteY2" fmla="*/ 45702 h 80461"/>
                  <a:gd name="connsiteX3" fmla="*/ 4828 w 67587"/>
                  <a:gd name="connsiteY3" fmla="*/ 77565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87" h="80461">
                    <a:moveTo>
                      <a:pt x="4828" y="4828"/>
                    </a:moveTo>
                    <a:lnTo>
                      <a:pt x="65334" y="37978"/>
                    </a:lnTo>
                    <a:lnTo>
                      <a:pt x="65334" y="45702"/>
                    </a:lnTo>
                    <a:lnTo>
                      <a:pt x="4828" y="77565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5CC5A641-7C15-E1B8-D4F7-467C21AD2CB4}"/>
                </a:ext>
              </a:extLst>
            </p:cNvPr>
            <p:cNvSpPr txBox="1"/>
            <p:nvPr/>
          </p:nvSpPr>
          <p:spPr>
            <a:xfrm>
              <a:off x="7812585" y="2739996"/>
              <a:ext cx="1139736" cy="4001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en-US" sz="20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</a:rPr>
                <a:t>Backends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D4DB231-8D32-F87A-97FE-67E09F9562FD}"/>
                </a:ext>
              </a:extLst>
            </p:cNvPr>
            <p:cNvSpPr txBox="1"/>
            <p:nvPr/>
          </p:nvSpPr>
          <p:spPr>
            <a:xfrm>
              <a:off x="7603279" y="3404760"/>
              <a:ext cx="1558348" cy="104644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21">
                <a:spcBef>
                  <a:spcPts val="1200"/>
                </a:spcBef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Apps and services</a:t>
              </a:r>
            </a:p>
            <a:p>
              <a:pPr algn="ctr" defTabSz="1219121">
                <a:spcBef>
                  <a:spcPts val="1200"/>
                </a:spcBef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Mobile</a:t>
              </a:r>
            </a:p>
            <a:p>
              <a:pPr algn="ctr" defTabSz="1219121">
                <a:spcBef>
                  <a:spcPts val="1200"/>
                </a:spcBef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IoT</a:t>
              </a: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9BD3DD6-324B-69C9-6B55-FFBAEE4857BF}"/>
              </a:ext>
            </a:extLst>
          </p:cNvPr>
          <p:cNvGrpSpPr/>
          <p:nvPr/>
        </p:nvGrpSpPr>
        <p:grpSpPr>
          <a:xfrm>
            <a:off x="9875511" y="1622451"/>
            <a:ext cx="1687360" cy="2633116"/>
            <a:chOff x="9875511" y="1448752"/>
            <a:chExt cx="1687360" cy="2633116"/>
          </a:xfrm>
        </p:grpSpPr>
        <p:grpSp>
          <p:nvGrpSpPr>
            <p:cNvPr id="210" name="Graphic 10">
              <a:extLst>
                <a:ext uri="{FF2B5EF4-FFF2-40B4-BE49-F238E27FC236}">
                  <a16:creationId xmlns:a16="http://schemas.microsoft.com/office/drawing/2014/main" id="{36C12806-7743-F6CC-4930-B4679D82B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19489" y="1448752"/>
              <a:ext cx="1199404" cy="1199404"/>
              <a:chOff x="2876995" y="2200274"/>
              <a:chExt cx="457200" cy="457200"/>
            </a:xfrm>
          </p:grpSpPr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39A1DA2-ED0F-3D39-0B98-ECAC0B2D3F63}"/>
                  </a:ext>
                </a:extLst>
              </p:cNvPr>
              <p:cNvSpPr/>
              <p:nvPr/>
            </p:nvSpPr>
            <p:spPr>
              <a:xfrm>
                <a:off x="3195709" y="2370649"/>
                <a:ext cx="2286" cy="43434"/>
              </a:xfrm>
              <a:custGeom>
                <a:avLst/>
                <a:gdLst>
                  <a:gd name="connsiteX0" fmla="*/ 0 w 2286"/>
                  <a:gd name="connsiteY0" fmla="*/ 0 h 43434"/>
                  <a:gd name="connsiteX1" fmla="*/ 0 w 2286"/>
                  <a:gd name="connsiteY1" fmla="*/ 43434 h 43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6" h="43434">
                    <a:moveTo>
                      <a:pt x="0" y="0"/>
                    </a:moveTo>
                    <a:lnTo>
                      <a:pt x="0" y="43434"/>
                    </a:lnTo>
                  </a:path>
                </a:pathLst>
              </a:custGeom>
              <a:ln w="19050" cap="flat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C6CF7192-A070-989A-B06E-4EFE4CAF1400}"/>
                  </a:ext>
                </a:extLst>
              </p:cNvPr>
              <p:cNvSpPr/>
              <p:nvPr/>
            </p:nvSpPr>
            <p:spPr>
              <a:xfrm>
                <a:off x="3195709" y="2429011"/>
                <a:ext cx="2286" cy="14378"/>
              </a:xfrm>
              <a:custGeom>
                <a:avLst/>
                <a:gdLst>
                  <a:gd name="connsiteX0" fmla="*/ 0 w 2286"/>
                  <a:gd name="connsiteY0" fmla="*/ 0 h 14378"/>
                  <a:gd name="connsiteX1" fmla="*/ 0 w 2286"/>
                  <a:gd name="connsiteY1" fmla="*/ 14379 h 14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6" h="14378">
                    <a:moveTo>
                      <a:pt x="0" y="0"/>
                    </a:moveTo>
                    <a:lnTo>
                      <a:pt x="0" y="14379"/>
                    </a:lnTo>
                  </a:path>
                </a:pathLst>
              </a:custGeom>
              <a:ln w="19050" cap="flat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23AE5F1-9F7C-C968-A5FB-1682B76EF901}"/>
                  </a:ext>
                </a:extLst>
              </p:cNvPr>
              <p:cNvSpPr/>
              <p:nvPr/>
            </p:nvSpPr>
            <p:spPr>
              <a:xfrm>
                <a:off x="3093707" y="2472628"/>
                <a:ext cx="43434" cy="2286"/>
              </a:xfrm>
              <a:custGeom>
                <a:avLst/>
                <a:gdLst>
                  <a:gd name="connsiteX0" fmla="*/ 0 w 43434"/>
                  <a:gd name="connsiteY0" fmla="*/ 0 h 2286"/>
                  <a:gd name="connsiteX1" fmla="*/ 43434 w 43434"/>
                  <a:gd name="connsiteY1" fmla="*/ 0 h 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434" h="2286">
                    <a:moveTo>
                      <a:pt x="0" y="0"/>
                    </a:moveTo>
                    <a:lnTo>
                      <a:pt x="43434" y="0"/>
                    </a:lnTo>
                  </a:path>
                </a:pathLst>
              </a:custGeom>
              <a:ln w="19050" cap="flat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C056AFB-3C4A-0A2C-7833-FF9A77984D11}"/>
                  </a:ext>
                </a:extLst>
              </p:cNvPr>
              <p:cNvSpPr/>
              <p:nvPr/>
            </p:nvSpPr>
            <p:spPr>
              <a:xfrm>
                <a:off x="3152069" y="2472628"/>
                <a:ext cx="14401" cy="2286"/>
              </a:xfrm>
              <a:custGeom>
                <a:avLst/>
                <a:gdLst>
                  <a:gd name="connsiteX0" fmla="*/ 0 w 14401"/>
                  <a:gd name="connsiteY0" fmla="*/ 0 h 2286"/>
                  <a:gd name="connsiteX1" fmla="*/ 14402 w 14401"/>
                  <a:gd name="connsiteY1" fmla="*/ 0 h 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01" h="2286">
                    <a:moveTo>
                      <a:pt x="0" y="0"/>
                    </a:moveTo>
                    <a:lnTo>
                      <a:pt x="14402" y="0"/>
                    </a:lnTo>
                  </a:path>
                </a:pathLst>
              </a:custGeom>
              <a:ln w="19050" cap="flat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A989CE5-824B-B73D-944D-9A6962DA55EE}"/>
                  </a:ext>
                </a:extLst>
              </p:cNvPr>
              <p:cNvSpPr/>
              <p:nvPr/>
            </p:nvSpPr>
            <p:spPr>
              <a:xfrm>
                <a:off x="3123585" y="2400527"/>
                <a:ext cx="30700" cy="30700"/>
              </a:xfrm>
              <a:custGeom>
                <a:avLst/>
                <a:gdLst>
                  <a:gd name="connsiteX0" fmla="*/ 0 w 30700"/>
                  <a:gd name="connsiteY0" fmla="*/ 0 h 30700"/>
                  <a:gd name="connsiteX1" fmla="*/ 30701 w 30700"/>
                  <a:gd name="connsiteY1" fmla="*/ 30701 h 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00" h="30700">
                    <a:moveTo>
                      <a:pt x="0" y="0"/>
                    </a:moveTo>
                    <a:lnTo>
                      <a:pt x="30701" y="30701"/>
                    </a:lnTo>
                  </a:path>
                </a:pathLst>
              </a:custGeom>
              <a:ln w="19050" cap="flat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520B699-5F57-9FCE-8C09-7C4E4D5D8483}"/>
                  </a:ext>
                </a:extLst>
              </p:cNvPr>
              <p:cNvSpPr/>
              <p:nvPr/>
            </p:nvSpPr>
            <p:spPr>
              <a:xfrm>
                <a:off x="3164848" y="2441789"/>
                <a:ext cx="10172" cy="10172"/>
              </a:xfrm>
              <a:custGeom>
                <a:avLst/>
                <a:gdLst>
                  <a:gd name="connsiteX0" fmla="*/ 10173 w 10172"/>
                  <a:gd name="connsiteY0" fmla="*/ 10173 h 10172"/>
                  <a:gd name="connsiteX1" fmla="*/ 0 w 10172"/>
                  <a:gd name="connsiteY1" fmla="*/ 0 h 1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172" h="10172">
                    <a:moveTo>
                      <a:pt x="10173" y="10173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9F9A9B41-75E4-CF42-B5ED-1B6789B8DAC8}"/>
                  </a:ext>
                </a:extLst>
              </p:cNvPr>
              <p:cNvSpPr/>
              <p:nvPr/>
            </p:nvSpPr>
            <p:spPr>
              <a:xfrm>
                <a:off x="3216374" y="2441789"/>
                <a:ext cx="10172" cy="10172"/>
              </a:xfrm>
              <a:custGeom>
                <a:avLst/>
                <a:gdLst>
                  <a:gd name="connsiteX0" fmla="*/ 0 w 10172"/>
                  <a:gd name="connsiteY0" fmla="*/ 10173 h 10172"/>
                  <a:gd name="connsiteX1" fmla="*/ 10173 w 10172"/>
                  <a:gd name="connsiteY1" fmla="*/ 0 h 1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172" h="10172">
                    <a:moveTo>
                      <a:pt x="0" y="10173"/>
                    </a:moveTo>
                    <a:lnTo>
                      <a:pt x="10173" y="0"/>
                    </a:lnTo>
                  </a:path>
                </a:pathLst>
              </a:custGeom>
              <a:ln w="19050" cap="flat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E94E6440-0006-CA86-6886-9CE5EA4BBE76}"/>
                  </a:ext>
                </a:extLst>
              </p:cNvPr>
              <p:cNvSpPr/>
              <p:nvPr/>
            </p:nvSpPr>
            <p:spPr>
              <a:xfrm>
                <a:off x="3237108" y="2400527"/>
                <a:ext cx="30700" cy="30700"/>
              </a:xfrm>
              <a:custGeom>
                <a:avLst/>
                <a:gdLst>
                  <a:gd name="connsiteX0" fmla="*/ 0 w 30700"/>
                  <a:gd name="connsiteY0" fmla="*/ 30701 h 30700"/>
                  <a:gd name="connsiteX1" fmla="*/ 30701 w 30700"/>
                  <a:gd name="connsiteY1" fmla="*/ 0 h 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00" h="30700">
                    <a:moveTo>
                      <a:pt x="0" y="30701"/>
                    </a:moveTo>
                    <a:lnTo>
                      <a:pt x="30701" y="0"/>
                    </a:lnTo>
                  </a:path>
                </a:pathLst>
              </a:custGeom>
              <a:ln w="19050" cap="flat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CCDDCD3F-FEE4-F5E3-5E93-31E8F6B97B20}"/>
                  </a:ext>
                </a:extLst>
              </p:cNvPr>
              <p:cNvSpPr/>
              <p:nvPr/>
            </p:nvSpPr>
            <p:spPr>
              <a:xfrm>
                <a:off x="3164848" y="2493316"/>
                <a:ext cx="10172" cy="10172"/>
              </a:xfrm>
              <a:custGeom>
                <a:avLst/>
                <a:gdLst>
                  <a:gd name="connsiteX0" fmla="*/ 0 w 10172"/>
                  <a:gd name="connsiteY0" fmla="*/ 10173 h 10172"/>
                  <a:gd name="connsiteX1" fmla="*/ 10173 w 10172"/>
                  <a:gd name="connsiteY1" fmla="*/ 0 h 1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172" h="10172">
                    <a:moveTo>
                      <a:pt x="0" y="10173"/>
                    </a:moveTo>
                    <a:lnTo>
                      <a:pt x="10173" y="0"/>
                    </a:lnTo>
                  </a:path>
                </a:pathLst>
              </a:custGeom>
              <a:ln w="19050" cap="flat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6A6E94D-D0B6-DEB0-20A1-4626DA0A7792}"/>
                  </a:ext>
                </a:extLst>
              </p:cNvPr>
              <p:cNvSpPr/>
              <p:nvPr/>
            </p:nvSpPr>
            <p:spPr>
              <a:xfrm>
                <a:off x="3123585" y="2514050"/>
                <a:ext cx="30700" cy="30700"/>
              </a:xfrm>
              <a:custGeom>
                <a:avLst/>
                <a:gdLst>
                  <a:gd name="connsiteX0" fmla="*/ 30701 w 30700"/>
                  <a:gd name="connsiteY0" fmla="*/ 0 h 30700"/>
                  <a:gd name="connsiteX1" fmla="*/ 0 w 30700"/>
                  <a:gd name="connsiteY1" fmla="*/ 30701 h 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700" h="30700">
                    <a:moveTo>
                      <a:pt x="30701" y="0"/>
                    </a:moveTo>
                    <a:lnTo>
                      <a:pt x="0" y="30701"/>
                    </a:lnTo>
                  </a:path>
                </a:pathLst>
              </a:custGeom>
              <a:ln w="19050" cap="flat">
                <a:solidFill>
                  <a:schemeClr val="accent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6B5D339A-48D0-48D4-1587-7A88E3885054}"/>
                  </a:ext>
                </a:extLst>
              </p:cNvPr>
              <p:cNvSpPr/>
              <p:nvPr/>
            </p:nvSpPr>
            <p:spPr>
              <a:xfrm>
                <a:off x="3184759" y="2458912"/>
                <a:ext cx="94686" cy="105407"/>
              </a:xfrm>
              <a:custGeom>
                <a:avLst/>
                <a:gdLst>
                  <a:gd name="connsiteX0" fmla="*/ 58042 w 94686"/>
                  <a:gd name="connsiteY0" fmla="*/ 49172 h 105407"/>
                  <a:gd name="connsiteX1" fmla="*/ 94686 w 94686"/>
                  <a:gd name="connsiteY1" fmla="*/ 40805 h 105407"/>
                  <a:gd name="connsiteX2" fmla="*/ 0 w 94686"/>
                  <a:gd name="connsiteY2" fmla="*/ 0 h 105407"/>
                  <a:gd name="connsiteX3" fmla="*/ 22837 w 94686"/>
                  <a:gd name="connsiteY3" fmla="*/ 100515 h 105407"/>
                  <a:gd name="connsiteX4" fmla="*/ 37673 w 94686"/>
                  <a:gd name="connsiteY4" fmla="*/ 66043 h 105407"/>
                  <a:gd name="connsiteX5" fmla="*/ 37696 w 94686"/>
                  <a:gd name="connsiteY5" fmla="*/ 66043 h 105407"/>
                  <a:gd name="connsiteX6" fmla="*/ 57401 w 94686"/>
                  <a:gd name="connsiteY6" fmla="*/ 89771 h 105407"/>
                  <a:gd name="connsiteX7" fmla="*/ 70409 w 94686"/>
                  <a:gd name="connsiteY7" fmla="*/ 105407 h 105407"/>
                  <a:gd name="connsiteX8" fmla="*/ 78227 w 94686"/>
                  <a:gd name="connsiteY8" fmla="*/ 98870 h 105407"/>
                  <a:gd name="connsiteX9" fmla="*/ 90754 w 94686"/>
                  <a:gd name="connsiteY9" fmla="*/ 88468 h 105407"/>
                  <a:gd name="connsiteX10" fmla="*/ 78227 w 94686"/>
                  <a:gd name="connsiteY10" fmla="*/ 73426 h 105407"/>
                  <a:gd name="connsiteX11" fmla="*/ 58042 w 94686"/>
                  <a:gd name="connsiteY11" fmla="*/ 49126 h 105407"/>
                  <a:gd name="connsiteX12" fmla="*/ 58042 w 94686"/>
                  <a:gd name="connsiteY12" fmla="*/ 49172 h 105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4686" h="105407">
                    <a:moveTo>
                      <a:pt x="58042" y="49172"/>
                    </a:moveTo>
                    <a:lnTo>
                      <a:pt x="94686" y="40805"/>
                    </a:lnTo>
                    <a:lnTo>
                      <a:pt x="0" y="0"/>
                    </a:lnTo>
                    <a:lnTo>
                      <a:pt x="22837" y="100515"/>
                    </a:lnTo>
                    <a:lnTo>
                      <a:pt x="37673" y="66043"/>
                    </a:lnTo>
                    <a:lnTo>
                      <a:pt x="37696" y="66043"/>
                    </a:lnTo>
                    <a:lnTo>
                      <a:pt x="57401" y="89771"/>
                    </a:lnTo>
                    <a:lnTo>
                      <a:pt x="70409" y="105407"/>
                    </a:lnTo>
                    <a:lnTo>
                      <a:pt x="78227" y="98870"/>
                    </a:lnTo>
                    <a:lnTo>
                      <a:pt x="90754" y="88468"/>
                    </a:lnTo>
                    <a:lnTo>
                      <a:pt x="78227" y="73426"/>
                    </a:lnTo>
                    <a:lnTo>
                      <a:pt x="58042" y="49126"/>
                    </a:lnTo>
                    <a:lnTo>
                      <a:pt x="58042" y="49172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2278B321-9A25-9434-D3A6-68268774ECFF}"/>
                  </a:ext>
                </a:extLst>
              </p:cNvPr>
              <p:cNvSpPr/>
              <p:nvPr/>
            </p:nvSpPr>
            <p:spPr>
              <a:xfrm>
                <a:off x="2989351" y="2334896"/>
                <a:ext cx="685" cy="187223"/>
              </a:xfrm>
              <a:custGeom>
                <a:avLst/>
                <a:gdLst>
                  <a:gd name="connsiteX0" fmla="*/ 686 w 685"/>
                  <a:gd name="connsiteY0" fmla="*/ 187223 h 187223"/>
                  <a:gd name="connsiteX1" fmla="*/ 0 w 685"/>
                  <a:gd name="connsiteY1" fmla="*/ 0 h 187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5" h="187223">
                    <a:moveTo>
                      <a:pt x="686" y="187223"/>
                    </a:moveTo>
                    <a:lnTo>
                      <a:pt x="0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E908BF2F-21AE-614D-2691-53F2D8D28832}"/>
                  </a:ext>
                </a:extLst>
              </p:cNvPr>
              <p:cNvSpPr/>
              <p:nvPr/>
            </p:nvSpPr>
            <p:spPr>
              <a:xfrm>
                <a:off x="2946466" y="2305887"/>
                <a:ext cx="17145" cy="17145"/>
              </a:xfrm>
              <a:custGeom>
                <a:avLst/>
                <a:gdLst>
                  <a:gd name="connsiteX0" fmla="*/ 17145 w 17145"/>
                  <a:gd name="connsiteY0" fmla="*/ 8573 h 17145"/>
                  <a:gd name="connsiteX1" fmla="*/ 8572 w 17145"/>
                  <a:gd name="connsiteY1" fmla="*/ 17145 h 17145"/>
                  <a:gd name="connsiteX2" fmla="*/ 0 w 17145"/>
                  <a:gd name="connsiteY2" fmla="*/ 8573 h 17145"/>
                  <a:gd name="connsiteX3" fmla="*/ 8572 w 17145"/>
                  <a:gd name="connsiteY3" fmla="*/ 0 h 17145"/>
                  <a:gd name="connsiteX4" fmla="*/ 17145 w 17145"/>
                  <a:gd name="connsiteY4" fmla="*/ 8573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" h="17145">
                    <a:moveTo>
                      <a:pt x="17145" y="8573"/>
                    </a:moveTo>
                    <a:cubicBezTo>
                      <a:pt x="17145" y="13307"/>
                      <a:pt x="13307" y="17145"/>
                      <a:pt x="8572" y="17145"/>
                    </a:cubicBezTo>
                    <a:cubicBezTo>
                      <a:pt x="3838" y="17145"/>
                      <a:pt x="0" y="13307"/>
                      <a:pt x="0" y="8573"/>
                    </a:cubicBezTo>
                    <a:cubicBezTo>
                      <a:pt x="0" y="3838"/>
                      <a:pt x="3838" y="0"/>
                      <a:pt x="8572" y="0"/>
                    </a:cubicBezTo>
                    <a:cubicBezTo>
                      <a:pt x="13307" y="0"/>
                      <a:pt x="17145" y="3838"/>
                      <a:pt x="17145" y="85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ADBF8713-9448-AE10-AE60-5AD2AFA8BFEA}"/>
                  </a:ext>
                </a:extLst>
              </p:cNvPr>
              <p:cNvSpPr/>
              <p:nvPr/>
            </p:nvSpPr>
            <p:spPr>
              <a:xfrm>
                <a:off x="2972138" y="2305795"/>
                <a:ext cx="17145" cy="17145"/>
              </a:xfrm>
              <a:custGeom>
                <a:avLst/>
                <a:gdLst>
                  <a:gd name="connsiteX0" fmla="*/ 17145 w 17145"/>
                  <a:gd name="connsiteY0" fmla="*/ 8573 h 17145"/>
                  <a:gd name="connsiteX1" fmla="*/ 8572 w 17145"/>
                  <a:gd name="connsiteY1" fmla="*/ 17145 h 17145"/>
                  <a:gd name="connsiteX2" fmla="*/ 0 w 17145"/>
                  <a:gd name="connsiteY2" fmla="*/ 8573 h 17145"/>
                  <a:gd name="connsiteX3" fmla="*/ 8572 w 17145"/>
                  <a:gd name="connsiteY3" fmla="*/ 0 h 17145"/>
                  <a:gd name="connsiteX4" fmla="*/ 17145 w 17145"/>
                  <a:gd name="connsiteY4" fmla="*/ 8573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" h="17145">
                    <a:moveTo>
                      <a:pt x="17145" y="8573"/>
                    </a:moveTo>
                    <a:cubicBezTo>
                      <a:pt x="17145" y="13307"/>
                      <a:pt x="13307" y="17145"/>
                      <a:pt x="8572" y="17145"/>
                    </a:cubicBezTo>
                    <a:cubicBezTo>
                      <a:pt x="3838" y="17145"/>
                      <a:pt x="0" y="13307"/>
                      <a:pt x="0" y="8573"/>
                    </a:cubicBezTo>
                    <a:cubicBezTo>
                      <a:pt x="0" y="3838"/>
                      <a:pt x="3838" y="0"/>
                      <a:pt x="8572" y="0"/>
                    </a:cubicBezTo>
                    <a:cubicBezTo>
                      <a:pt x="13307" y="0"/>
                      <a:pt x="17145" y="3838"/>
                      <a:pt x="17145" y="85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EE58C7F0-C4FC-A7E4-DFE5-64099B60581C}"/>
                  </a:ext>
                </a:extLst>
              </p:cNvPr>
              <p:cNvSpPr/>
              <p:nvPr/>
            </p:nvSpPr>
            <p:spPr>
              <a:xfrm>
                <a:off x="2997832" y="2305704"/>
                <a:ext cx="17145" cy="17145"/>
              </a:xfrm>
              <a:custGeom>
                <a:avLst/>
                <a:gdLst>
                  <a:gd name="connsiteX0" fmla="*/ 17145 w 17145"/>
                  <a:gd name="connsiteY0" fmla="*/ 8572 h 17145"/>
                  <a:gd name="connsiteX1" fmla="*/ 8573 w 17145"/>
                  <a:gd name="connsiteY1" fmla="*/ 17145 h 17145"/>
                  <a:gd name="connsiteX2" fmla="*/ 0 w 17145"/>
                  <a:gd name="connsiteY2" fmla="*/ 8572 h 17145"/>
                  <a:gd name="connsiteX3" fmla="*/ 8573 w 17145"/>
                  <a:gd name="connsiteY3" fmla="*/ 0 h 17145"/>
                  <a:gd name="connsiteX4" fmla="*/ 17145 w 17145"/>
                  <a:gd name="connsiteY4" fmla="*/ 8572 h 1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" h="17145">
                    <a:moveTo>
                      <a:pt x="17145" y="8572"/>
                    </a:moveTo>
                    <a:cubicBezTo>
                      <a:pt x="17145" y="13307"/>
                      <a:pt x="13307" y="17145"/>
                      <a:pt x="8573" y="17145"/>
                    </a:cubicBezTo>
                    <a:cubicBezTo>
                      <a:pt x="3838" y="17145"/>
                      <a:pt x="0" y="13307"/>
                      <a:pt x="0" y="8572"/>
                    </a:cubicBezTo>
                    <a:cubicBezTo>
                      <a:pt x="0" y="3838"/>
                      <a:pt x="3838" y="0"/>
                      <a:pt x="8573" y="0"/>
                    </a:cubicBezTo>
                    <a:cubicBezTo>
                      <a:pt x="13307" y="0"/>
                      <a:pt x="17145" y="3838"/>
                      <a:pt x="17145" y="85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450D780A-8B93-9D0A-B325-FEF6AC68FAC5}"/>
                  </a:ext>
                </a:extLst>
              </p:cNvPr>
              <p:cNvSpPr/>
              <p:nvPr/>
            </p:nvSpPr>
            <p:spPr>
              <a:xfrm>
                <a:off x="3238480" y="2447984"/>
                <a:ext cx="2286" cy="19362"/>
              </a:xfrm>
              <a:custGeom>
                <a:avLst/>
                <a:gdLst>
                  <a:gd name="connsiteX0" fmla="*/ 0 w 2286"/>
                  <a:gd name="connsiteY0" fmla="*/ 0 h 19362"/>
                  <a:gd name="connsiteX1" fmla="*/ 0 w 2286"/>
                  <a:gd name="connsiteY1" fmla="*/ 19362 h 19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6" h="19362">
                    <a:moveTo>
                      <a:pt x="0" y="0"/>
                    </a:moveTo>
                    <a:lnTo>
                      <a:pt x="0" y="19362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7E74B967-83FA-CF06-E65D-8C678F6A26F9}"/>
                  </a:ext>
                </a:extLst>
              </p:cNvPr>
              <p:cNvSpPr/>
              <p:nvPr/>
            </p:nvSpPr>
            <p:spPr>
              <a:xfrm>
                <a:off x="2931858" y="2293519"/>
                <a:ext cx="306735" cy="227662"/>
              </a:xfrm>
              <a:custGeom>
                <a:avLst/>
                <a:gdLst>
                  <a:gd name="connsiteX0" fmla="*/ 196596 w 306735"/>
                  <a:gd name="connsiteY0" fmla="*/ 227663 h 227662"/>
                  <a:gd name="connsiteX1" fmla="*/ 6264 w 306735"/>
                  <a:gd name="connsiteY1" fmla="*/ 227663 h 227662"/>
                  <a:gd name="connsiteX2" fmla="*/ 0 w 306735"/>
                  <a:gd name="connsiteY2" fmla="*/ 221285 h 227662"/>
                  <a:gd name="connsiteX3" fmla="*/ 0 w 306735"/>
                  <a:gd name="connsiteY3" fmla="*/ 6401 h 227662"/>
                  <a:gd name="connsiteX4" fmla="*/ 6355 w 306735"/>
                  <a:gd name="connsiteY4" fmla="*/ 0 h 227662"/>
                  <a:gd name="connsiteX5" fmla="*/ 6378 w 306735"/>
                  <a:gd name="connsiteY5" fmla="*/ 0 h 227662"/>
                  <a:gd name="connsiteX6" fmla="*/ 300358 w 306735"/>
                  <a:gd name="connsiteY6" fmla="*/ 0 h 227662"/>
                  <a:gd name="connsiteX7" fmla="*/ 306736 w 306735"/>
                  <a:gd name="connsiteY7" fmla="*/ 6378 h 227662"/>
                  <a:gd name="connsiteX8" fmla="*/ 306736 w 306735"/>
                  <a:gd name="connsiteY8" fmla="*/ 6401 h 227662"/>
                  <a:gd name="connsiteX9" fmla="*/ 306736 w 306735"/>
                  <a:gd name="connsiteY9" fmla="*/ 120701 h 227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6735" h="227662">
                    <a:moveTo>
                      <a:pt x="196596" y="227663"/>
                    </a:moveTo>
                    <a:lnTo>
                      <a:pt x="6264" y="227663"/>
                    </a:lnTo>
                    <a:cubicBezTo>
                      <a:pt x="2786" y="227601"/>
                      <a:pt x="0" y="224764"/>
                      <a:pt x="0" y="221285"/>
                    </a:cubicBezTo>
                    <a:lnTo>
                      <a:pt x="0" y="6401"/>
                    </a:lnTo>
                    <a:cubicBezTo>
                      <a:pt x="-13" y="2878"/>
                      <a:pt x="2833" y="13"/>
                      <a:pt x="6355" y="0"/>
                    </a:cubicBezTo>
                    <a:cubicBezTo>
                      <a:pt x="6363" y="0"/>
                      <a:pt x="6370" y="0"/>
                      <a:pt x="6378" y="0"/>
                    </a:cubicBezTo>
                    <a:lnTo>
                      <a:pt x="300358" y="0"/>
                    </a:lnTo>
                    <a:cubicBezTo>
                      <a:pt x="303880" y="0"/>
                      <a:pt x="306736" y="2855"/>
                      <a:pt x="306736" y="6378"/>
                    </a:cubicBezTo>
                    <a:cubicBezTo>
                      <a:pt x="306736" y="6385"/>
                      <a:pt x="306736" y="6393"/>
                      <a:pt x="306736" y="6401"/>
                    </a:cubicBezTo>
                    <a:lnTo>
                      <a:pt x="306736" y="120701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72EB1EC-EA33-6DEA-0C84-9F23A9D582E1}"/>
                  </a:ext>
                </a:extLst>
              </p:cNvPr>
              <p:cNvSpPr/>
              <p:nvPr/>
            </p:nvSpPr>
            <p:spPr>
              <a:xfrm>
                <a:off x="3169237" y="2521182"/>
                <a:ext cx="12915" cy="2286"/>
              </a:xfrm>
              <a:custGeom>
                <a:avLst/>
                <a:gdLst>
                  <a:gd name="connsiteX0" fmla="*/ 12916 w 12915"/>
                  <a:gd name="connsiteY0" fmla="*/ 0 h 2286"/>
                  <a:gd name="connsiteX1" fmla="*/ 12916 w 12915"/>
                  <a:gd name="connsiteY1" fmla="*/ 0 h 2286"/>
                  <a:gd name="connsiteX2" fmla="*/ 0 w 12915"/>
                  <a:gd name="connsiteY2" fmla="*/ 0 h 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15" h="2286">
                    <a:moveTo>
                      <a:pt x="12916" y="0"/>
                    </a:moveTo>
                    <a:lnTo>
                      <a:pt x="12916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FF1F667C-B121-D51F-AF30-DFAD824DD7B2}"/>
                  </a:ext>
                </a:extLst>
              </p:cNvPr>
              <p:cNvSpPr/>
              <p:nvPr/>
            </p:nvSpPr>
            <p:spPr>
              <a:xfrm>
                <a:off x="2931927" y="2334896"/>
                <a:ext cx="306095" cy="2286"/>
              </a:xfrm>
              <a:custGeom>
                <a:avLst/>
                <a:gdLst>
                  <a:gd name="connsiteX0" fmla="*/ 0 w 306095"/>
                  <a:gd name="connsiteY0" fmla="*/ 0 h 2286"/>
                  <a:gd name="connsiteX1" fmla="*/ 306095 w 306095"/>
                  <a:gd name="connsiteY1" fmla="*/ 0 h 2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6095" h="2286">
                    <a:moveTo>
                      <a:pt x="0" y="0"/>
                    </a:moveTo>
                    <a:lnTo>
                      <a:pt x="306095" y="0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85"/>
                <a:endParaRPr lang="en-US" sz="2400">
                  <a:solidFill>
                    <a:srgbClr val="1C232F"/>
                  </a:solidFill>
                  <a:latin typeface="Amazon Ember"/>
                </a:endParaRPr>
              </a:p>
            </p:txBody>
          </p:sp>
        </p:grp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0EFDD362-62FB-A20E-FD82-DFFBB9C494D6}"/>
                </a:ext>
              </a:extLst>
            </p:cNvPr>
            <p:cNvSpPr txBox="1"/>
            <p:nvPr/>
          </p:nvSpPr>
          <p:spPr>
            <a:xfrm>
              <a:off x="9982611" y="2586108"/>
              <a:ext cx="1473160" cy="70788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en-US" sz="20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</a:rPr>
                <a:t>Web</a:t>
              </a:r>
              <a:br>
                <a:rPr lang="en-US" sz="20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</a:rPr>
              </a:br>
              <a:r>
                <a:rPr lang="en-US" sz="20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</a:rPr>
                <a:t>applications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A435862C-44F9-63CC-73D5-557EA389A8BC}"/>
                </a:ext>
              </a:extLst>
            </p:cNvPr>
            <p:cNvSpPr txBox="1"/>
            <p:nvPr/>
          </p:nvSpPr>
          <p:spPr>
            <a:xfrm>
              <a:off x="9875511" y="3404760"/>
              <a:ext cx="1687360" cy="67710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21">
                <a:spcBef>
                  <a:spcPts val="1200"/>
                </a:spcBef>
                <a:defRPr/>
              </a:pPr>
              <a:r>
                <a:rPr lang="en-US" sz="1400" kern="0">
                  <a:solidFill>
                    <a:prstClr val="white"/>
                  </a:solidFill>
                </a:rPr>
                <a:t>Static websites</a:t>
              </a:r>
            </a:p>
            <a:p>
              <a:pPr algn="ctr" defTabSz="1219121">
                <a:spcBef>
                  <a:spcPts val="1200"/>
                </a:spcBef>
                <a:defRPr/>
              </a:pPr>
              <a:r>
                <a:rPr lang="en-US" sz="1400" kern="0">
                  <a:solidFill>
                    <a:prstClr val="white"/>
                  </a:solidFill>
                </a:rPr>
                <a:t>Complex web apps</a:t>
              </a:r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EEC465B1-634B-E083-1F67-C87C1A7ABF6D}"/>
              </a:ext>
            </a:extLst>
          </p:cNvPr>
          <p:cNvGrpSpPr/>
          <p:nvPr/>
        </p:nvGrpSpPr>
        <p:grpSpPr>
          <a:xfrm>
            <a:off x="496454" y="1485900"/>
            <a:ext cx="1891432" cy="3354443"/>
            <a:chOff x="496454" y="1312201"/>
            <a:chExt cx="1891432" cy="3354443"/>
          </a:xfrm>
        </p:grpSpPr>
        <p:grpSp>
          <p:nvGrpSpPr>
            <p:cNvPr id="103" name="Graphic 442">
              <a:extLst>
                <a:ext uri="{FF2B5EF4-FFF2-40B4-BE49-F238E27FC236}">
                  <a16:creationId xmlns:a16="http://schemas.microsoft.com/office/drawing/2014/main" id="{EF475036-A1E7-988D-1663-6E6A8761DA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0712" y="1312201"/>
              <a:ext cx="1342916" cy="1342916"/>
              <a:chOff x="1702402" y="7468280"/>
              <a:chExt cx="643689" cy="643689"/>
            </a:xfrm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CD4786B-16B1-9A45-B9E2-0F7579B19853}"/>
                  </a:ext>
                </a:extLst>
              </p:cNvPr>
              <p:cNvSpPr/>
              <p:nvPr/>
            </p:nvSpPr>
            <p:spPr>
              <a:xfrm>
                <a:off x="2105673" y="7805251"/>
                <a:ext cx="196325" cy="196325"/>
              </a:xfrm>
              <a:custGeom>
                <a:avLst/>
                <a:gdLst>
                  <a:gd name="connsiteX0" fmla="*/ 23173 w 196325"/>
                  <a:gd name="connsiteY0" fmla="*/ 154164 h 196325"/>
                  <a:gd name="connsiteX1" fmla="*/ 27035 w 196325"/>
                  <a:gd name="connsiteY1" fmla="*/ 158669 h 196325"/>
                  <a:gd name="connsiteX2" fmla="*/ 30897 w 196325"/>
                  <a:gd name="connsiteY2" fmla="*/ 163175 h 196325"/>
                  <a:gd name="connsiteX3" fmla="*/ 34759 w 196325"/>
                  <a:gd name="connsiteY3" fmla="*/ 167681 h 196325"/>
                  <a:gd name="connsiteX4" fmla="*/ 60829 w 196325"/>
                  <a:gd name="connsiteY4" fmla="*/ 154164 h 196325"/>
                  <a:gd name="connsiteX5" fmla="*/ 79496 w 196325"/>
                  <a:gd name="connsiteY5" fmla="*/ 163497 h 196325"/>
                  <a:gd name="connsiteX6" fmla="*/ 84645 w 196325"/>
                  <a:gd name="connsiteY6" fmla="*/ 192463 h 196325"/>
                  <a:gd name="connsiteX7" fmla="*/ 90438 w 196325"/>
                  <a:gd name="connsiteY7" fmla="*/ 192785 h 196325"/>
                  <a:gd name="connsiteX8" fmla="*/ 96231 w 196325"/>
                  <a:gd name="connsiteY8" fmla="*/ 193107 h 196325"/>
                  <a:gd name="connsiteX9" fmla="*/ 102025 w 196325"/>
                  <a:gd name="connsiteY9" fmla="*/ 193429 h 196325"/>
                  <a:gd name="connsiteX10" fmla="*/ 111036 w 196325"/>
                  <a:gd name="connsiteY10" fmla="*/ 165428 h 196325"/>
                  <a:gd name="connsiteX11" fmla="*/ 130669 w 196325"/>
                  <a:gd name="connsiteY11" fmla="*/ 158669 h 196325"/>
                  <a:gd name="connsiteX12" fmla="*/ 154807 w 196325"/>
                  <a:gd name="connsiteY12" fmla="*/ 175405 h 196325"/>
                  <a:gd name="connsiteX13" fmla="*/ 159313 w 196325"/>
                  <a:gd name="connsiteY13" fmla="*/ 171543 h 196325"/>
                  <a:gd name="connsiteX14" fmla="*/ 163819 w 196325"/>
                  <a:gd name="connsiteY14" fmla="*/ 167681 h 196325"/>
                  <a:gd name="connsiteX15" fmla="*/ 168325 w 196325"/>
                  <a:gd name="connsiteY15" fmla="*/ 163819 h 196325"/>
                  <a:gd name="connsiteX16" fmla="*/ 154807 w 196325"/>
                  <a:gd name="connsiteY16" fmla="*/ 137749 h 196325"/>
                  <a:gd name="connsiteX17" fmla="*/ 164141 w 196325"/>
                  <a:gd name="connsiteY17" fmla="*/ 119082 h 196325"/>
                  <a:gd name="connsiteX18" fmla="*/ 193107 w 196325"/>
                  <a:gd name="connsiteY18" fmla="*/ 113933 h 196325"/>
                  <a:gd name="connsiteX19" fmla="*/ 193429 w 196325"/>
                  <a:gd name="connsiteY19" fmla="*/ 108140 h 196325"/>
                  <a:gd name="connsiteX20" fmla="*/ 193750 w 196325"/>
                  <a:gd name="connsiteY20" fmla="*/ 102347 h 196325"/>
                  <a:gd name="connsiteX21" fmla="*/ 194072 w 196325"/>
                  <a:gd name="connsiteY21" fmla="*/ 96553 h 196325"/>
                  <a:gd name="connsiteX22" fmla="*/ 166072 w 196325"/>
                  <a:gd name="connsiteY22" fmla="*/ 87542 h 196325"/>
                  <a:gd name="connsiteX23" fmla="*/ 159313 w 196325"/>
                  <a:gd name="connsiteY23" fmla="*/ 67909 h 196325"/>
                  <a:gd name="connsiteX24" fmla="*/ 176049 w 196325"/>
                  <a:gd name="connsiteY24" fmla="*/ 43771 h 196325"/>
                  <a:gd name="connsiteX25" fmla="*/ 172187 w 196325"/>
                  <a:gd name="connsiteY25" fmla="*/ 39265 h 196325"/>
                  <a:gd name="connsiteX26" fmla="*/ 168325 w 196325"/>
                  <a:gd name="connsiteY26" fmla="*/ 34759 h 196325"/>
                  <a:gd name="connsiteX27" fmla="*/ 164463 w 196325"/>
                  <a:gd name="connsiteY27" fmla="*/ 30253 h 196325"/>
                  <a:gd name="connsiteX28" fmla="*/ 138393 w 196325"/>
                  <a:gd name="connsiteY28" fmla="*/ 43771 h 196325"/>
                  <a:gd name="connsiteX29" fmla="*/ 119726 w 196325"/>
                  <a:gd name="connsiteY29" fmla="*/ 34437 h 196325"/>
                  <a:gd name="connsiteX30" fmla="*/ 114577 w 196325"/>
                  <a:gd name="connsiteY30" fmla="*/ 5793 h 196325"/>
                  <a:gd name="connsiteX31" fmla="*/ 108783 w 196325"/>
                  <a:gd name="connsiteY31" fmla="*/ 5471 h 196325"/>
                  <a:gd name="connsiteX32" fmla="*/ 102990 w 196325"/>
                  <a:gd name="connsiteY32" fmla="*/ 5150 h 196325"/>
                  <a:gd name="connsiteX33" fmla="*/ 97197 w 196325"/>
                  <a:gd name="connsiteY33" fmla="*/ 4828 h 196325"/>
                  <a:gd name="connsiteX34" fmla="*/ 88185 w 196325"/>
                  <a:gd name="connsiteY34" fmla="*/ 32506 h 196325"/>
                  <a:gd name="connsiteX35" fmla="*/ 68231 w 196325"/>
                  <a:gd name="connsiteY35" fmla="*/ 39265 h 196325"/>
                  <a:gd name="connsiteX36" fmla="*/ 44093 w 196325"/>
                  <a:gd name="connsiteY36" fmla="*/ 22529 h 196325"/>
                  <a:gd name="connsiteX37" fmla="*/ 39587 w 196325"/>
                  <a:gd name="connsiteY37" fmla="*/ 26391 h 196325"/>
                  <a:gd name="connsiteX38" fmla="*/ 35081 w 196325"/>
                  <a:gd name="connsiteY38" fmla="*/ 30253 h 196325"/>
                  <a:gd name="connsiteX39" fmla="*/ 30575 w 196325"/>
                  <a:gd name="connsiteY39" fmla="*/ 34116 h 196325"/>
                  <a:gd name="connsiteX40" fmla="*/ 43771 w 196325"/>
                  <a:gd name="connsiteY40" fmla="*/ 60185 h 196325"/>
                  <a:gd name="connsiteX41" fmla="*/ 34437 w 196325"/>
                  <a:gd name="connsiteY41" fmla="*/ 79174 h 196325"/>
                  <a:gd name="connsiteX42" fmla="*/ 5793 w 196325"/>
                  <a:gd name="connsiteY42" fmla="*/ 84323 h 196325"/>
                  <a:gd name="connsiteX43" fmla="*/ 5471 w 196325"/>
                  <a:gd name="connsiteY43" fmla="*/ 90116 h 196325"/>
                  <a:gd name="connsiteX44" fmla="*/ 5150 w 196325"/>
                  <a:gd name="connsiteY44" fmla="*/ 95910 h 196325"/>
                  <a:gd name="connsiteX45" fmla="*/ 4828 w 196325"/>
                  <a:gd name="connsiteY45" fmla="*/ 101703 h 196325"/>
                  <a:gd name="connsiteX46" fmla="*/ 32828 w 196325"/>
                  <a:gd name="connsiteY46" fmla="*/ 110715 h 196325"/>
                  <a:gd name="connsiteX47" fmla="*/ 39587 w 196325"/>
                  <a:gd name="connsiteY47" fmla="*/ 130669 h 196325"/>
                  <a:gd name="connsiteX48" fmla="*/ 23173 w 196325"/>
                  <a:gd name="connsiteY48" fmla="*/ 154164 h 19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6325" h="196325">
                    <a:moveTo>
                      <a:pt x="23173" y="154164"/>
                    </a:moveTo>
                    <a:lnTo>
                      <a:pt x="27035" y="158669"/>
                    </a:lnTo>
                    <a:lnTo>
                      <a:pt x="30897" y="163175"/>
                    </a:lnTo>
                    <a:lnTo>
                      <a:pt x="34759" y="167681"/>
                    </a:lnTo>
                    <a:lnTo>
                      <a:pt x="60829" y="154164"/>
                    </a:lnTo>
                    <a:cubicBezTo>
                      <a:pt x="66622" y="158347"/>
                      <a:pt x="73059" y="161244"/>
                      <a:pt x="79496" y="163497"/>
                    </a:cubicBezTo>
                    <a:lnTo>
                      <a:pt x="84645" y="192463"/>
                    </a:lnTo>
                    <a:lnTo>
                      <a:pt x="90438" y="192785"/>
                    </a:lnTo>
                    <a:lnTo>
                      <a:pt x="96231" y="193107"/>
                    </a:lnTo>
                    <a:lnTo>
                      <a:pt x="102025" y="193429"/>
                    </a:lnTo>
                    <a:lnTo>
                      <a:pt x="111036" y="165428"/>
                    </a:lnTo>
                    <a:cubicBezTo>
                      <a:pt x="117795" y="164141"/>
                      <a:pt x="124554" y="161888"/>
                      <a:pt x="130669" y="158669"/>
                    </a:cubicBezTo>
                    <a:lnTo>
                      <a:pt x="154807" y="175405"/>
                    </a:lnTo>
                    <a:lnTo>
                      <a:pt x="159313" y="171543"/>
                    </a:lnTo>
                    <a:lnTo>
                      <a:pt x="163819" y="167681"/>
                    </a:lnTo>
                    <a:lnTo>
                      <a:pt x="168325" y="163819"/>
                    </a:lnTo>
                    <a:lnTo>
                      <a:pt x="154807" y="137749"/>
                    </a:lnTo>
                    <a:cubicBezTo>
                      <a:pt x="158991" y="131956"/>
                      <a:pt x="161888" y="125841"/>
                      <a:pt x="164141" y="119082"/>
                    </a:cubicBezTo>
                    <a:lnTo>
                      <a:pt x="193107" y="113933"/>
                    </a:lnTo>
                    <a:lnTo>
                      <a:pt x="193429" y="108140"/>
                    </a:lnTo>
                    <a:lnTo>
                      <a:pt x="193750" y="102347"/>
                    </a:lnTo>
                    <a:lnTo>
                      <a:pt x="194072" y="96553"/>
                    </a:lnTo>
                    <a:lnTo>
                      <a:pt x="166072" y="87542"/>
                    </a:lnTo>
                    <a:cubicBezTo>
                      <a:pt x="164784" y="80783"/>
                      <a:pt x="162853" y="74024"/>
                      <a:pt x="159313" y="67909"/>
                    </a:cubicBezTo>
                    <a:lnTo>
                      <a:pt x="176049" y="43771"/>
                    </a:lnTo>
                    <a:lnTo>
                      <a:pt x="172187" y="39265"/>
                    </a:lnTo>
                    <a:lnTo>
                      <a:pt x="168325" y="34759"/>
                    </a:lnTo>
                    <a:lnTo>
                      <a:pt x="164463" y="30253"/>
                    </a:lnTo>
                    <a:lnTo>
                      <a:pt x="138393" y="43771"/>
                    </a:lnTo>
                    <a:cubicBezTo>
                      <a:pt x="132600" y="39587"/>
                      <a:pt x="126163" y="36690"/>
                      <a:pt x="119726" y="34437"/>
                    </a:cubicBezTo>
                    <a:lnTo>
                      <a:pt x="114577" y="5793"/>
                    </a:lnTo>
                    <a:lnTo>
                      <a:pt x="108783" y="5471"/>
                    </a:lnTo>
                    <a:lnTo>
                      <a:pt x="102990" y="5150"/>
                    </a:lnTo>
                    <a:lnTo>
                      <a:pt x="97197" y="4828"/>
                    </a:lnTo>
                    <a:lnTo>
                      <a:pt x="88185" y="32506"/>
                    </a:lnTo>
                    <a:cubicBezTo>
                      <a:pt x="81427" y="33794"/>
                      <a:pt x="74668" y="36047"/>
                      <a:pt x="68231" y="39265"/>
                    </a:cubicBezTo>
                    <a:lnTo>
                      <a:pt x="44093" y="22529"/>
                    </a:lnTo>
                    <a:lnTo>
                      <a:pt x="39587" y="26391"/>
                    </a:lnTo>
                    <a:lnTo>
                      <a:pt x="35081" y="30253"/>
                    </a:lnTo>
                    <a:lnTo>
                      <a:pt x="30575" y="34116"/>
                    </a:lnTo>
                    <a:lnTo>
                      <a:pt x="43771" y="60185"/>
                    </a:lnTo>
                    <a:cubicBezTo>
                      <a:pt x="39587" y="65978"/>
                      <a:pt x="36690" y="72415"/>
                      <a:pt x="34437" y="79174"/>
                    </a:cubicBezTo>
                    <a:lnTo>
                      <a:pt x="5793" y="84323"/>
                    </a:lnTo>
                    <a:lnTo>
                      <a:pt x="5471" y="90116"/>
                    </a:lnTo>
                    <a:lnTo>
                      <a:pt x="5150" y="95910"/>
                    </a:lnTo>
                    <a:lnTo>
                      <a:pt x="4828" y="101703"/>
                    </a:lnTo>
                    <a:lnTo>
                      <a:pt x="32828" y="110715"/>
                    </a:lnTo>
                    <a:cubicBezTo>
                      <a:pt x="34115" y="117473"/>
                      <a:pt x="36368" y="124232"/>
                      <a:pt x="39587" y="130669"/>
                    </a:cubicBezTo>
                    <a:lnTo>
                      <a:pt x="23173" y="154164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54EDFF9-426F-C12B-BBE8-A945FCF9218F}"/>
                  </a:ext>
                </a:extLst>
              </p:cNvPr>
              <p:cNvSpPr/>
              <p:nvPr/>
            </p:nvSpPr>
            <p:spPr>
              <a:xfrm>
                <a:off x="2162961" y="7861574"/>
                <a:ext cx="83680" cy="83680"/>
              </a:xfrm>
              <a:custGeom>
                <a:avLst/>
                <a:gdLst>
                  <a:gd name="connsiteX0" fmla="*/ 80139 w 83679"/>
                  <a:gd name="connsiteY0" fmla="*/ 42483 h 83679"/>
                  <a:gd name="connsiteX1" fmla="*/ 42483 w 83679"/>
                  <a:gd name="connsiteY1" fmla="*/ 80139 h 83679"/>
                  <a:gd name="connsiteX2" fmla="*/ 4828 w 83679"/>
                  <a:gd name="connsiteY2" fmla="*/ 42483 h 83679"/>
                  <a:gd name="connsiteX3" fmla="*/ 42483 w 83679"/>
                  <a:gd name="connsiteY3" fmla="*/ 4828 h 83679"/>
                  <a:gd name="connsiteX4" fmla="*/ 80139 w 83679"/>
                  <a:gd name="connsiteY4" fmla="*/ 42483 h 8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79" h="83679">
                    <a:moveTo>
                      <a:pt x="80139" y="42483"/>
                    </a:moveTo>
                    <a:cubicBezTo>
                      <a:pt x="80139" y="63280"/>
                      <a:pt x="63280" y="80139"/>
                      <a:pt x="42483" y="80139"/>
                    </a:cubicBezTo>
                    <a:cubicBezTo>
                      <a:pt x="21687" y="80139"/>
                      <a:pt x="4828" y="63280"/>
                      <a:pt x="4828" y="42483"/>
                    </a:cubicBezTo>
                    <a:cubicBezTo>
                      <a:pt x="4828" y="21687"/>
                      <a:pt x="21687" y="4828"/>
                      <a:pt x="42483" y="4828"/>
                    </a:cubicBezTo>
                    <a:cubicBezTo>
                      <a:pt x="63280" y="4828"/>
                      <a:pt x="80139" y="21687"/>
                      <a:pt x="80139" y="42483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334F72C-47E9-F073-F653-89DE221D60B0}"/>
                  </a:ext>
                </a:extLst>
              </p:cNvPr>
              <p:cNvSpPr/>
              <p:nvPr/>
            </p:nvSpPr>
            <p:spPr>
              <a:xfrm>
                <a:off x="1881669" y="7724468"/>
                <a:ext cx="289660" cy="202762"/>
              </a:xfrm>
              <a:custGeom>
                <a:avLst/>
                <a:gdLst>
                  <a:gd name="connsiteX0" fmla="*/ 288051 w 289660"/>
                  <a:gd name="connsiteY0" fmla="*/ 93657 h 202762"/>
                  <a:gd name="connsiteX1" fmla="*/ 288051 w 289660"/>
                  <a:gd name="connsiteY1" fmla="*/ 12552 h 202762"/>
                  <a:gd name="connsiteX2" fmla="*/ 280327 w 289660"/>
                  <a:gd name="connsiteY2" fmla="*/ 4828 h 202762"/>
                  <a:gd name="connsiteX3" fmla="*/ 12552 w 289660"/>
                  <a:gd name="connsiteY3" fmla="*/ 4828 h 202762"/>
                  <a:gd name="connsiteX4" fmla="*/ 4828 w 289660"/>
                  <a:gd name="connsiteY4" fmla="*/ 12552 h 202762"/>
                  <a:gd name="connsiteX5" fmla="*/ 4828 w 289660"/>
                  <a:gd name="connsiteY5" fmla="*/ 190854 h 202762"/>
                  <a:gd name="connsiteX6" fmla="*/ 12552 w 289660"/>
                  <a:gd name="connsiteY6" fmla="*/ 198578 h 202762"/>
                  <a:gd name="connsiteX7" fmla="*/ 225613 w 289660"/>
                  <a:gd name="connsiteY7" fmla="*/ 198578 h 20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9660" h="202762">
                    <a:moveTo>
                      <a:pt x="288051" y="93657"/>
                    </a:moveTo>
                    <a:lnTo>
                      <a:pt x="288051" y="12552"/>
                    </a:lnTo>
                    <a:cubicBezTo>
                      <a:pt x="288051" y="8046"/>
                      <a:pt x="284511" y="4828"/>
                      <a:pt x="280327" y="4828"/>
                    </a:cubicBezTo>
                    <a:lnTo>
                      <a:pt x="12552" y="4828"/>
                    </a:lnTo>
                    <a:cubicBezTo>
                      <a:pt x="8046" y="4828"/>
                      <a:pt x="4828" y="8368"/>
                      <a:pt x="4828" y="12552"/>
                    </a:cubicBezTo>
                    <a:lnTo>
                      <a:pt x="4828" y="190854"/>
                    </a:lnTo>
                    <a:cubicBezTo>
                      <a:pt x="4828" y="195360"/>
                      <a:pt x="8368" y="198578"/>
                      <a:pt x="12552" y="198578"/>
                    </a:cubicBezTo>
                    <a:lnTo>
                      <a:pt x="225613" y="198578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5677C6AD-A64E-021B-959A-ADAB5BE18B2C}"/>
                  </a:ext>
                </a:extLst>
              </p:cNvPr>
              <p:cNvSpPr/>
              <p:nvPr/>
            </p:nvSpPr>
            <p:spPr>
              <a:xfrm>
                <a:off x="1826956" y="7941070"/>
                <a:ext cx="296097" cy="35403"/>
              </a:xfrm>
              <a:custGeom>
                <a:avLst/>
                <a:gdLst>
                  <a:gd name="connsiteX0" fmla="*/ 291913 w 296096"/>
                  <a:gd name="connsiteY0" fmla="*/ 33472 h 35402"/>
                  <a:gd name="connsiteX1" fmla="*/ 28000 w 296096"/>
                  <a:gd name="connsiteY1" fmla="*/ 33472 h 35402"/>
                  <a:gd name="connsiteX2" fmla="*/ 4828 w 296096"/>
                  <a:gd name="connsiteY2" fmla="*/ 23495 h 35402"/>
                  <a:gd name="connsiteX3" fmla="*/ 4828 w 296096"/>
                  <a:gd name="connsiteY3" fmla="*/ 4828 h 35402"/>
                  <a:gd name="connsiteX4" fmla="*/ 42483 w 296096"/>
                  <a:gd name="connsiteY4" fmla="*/ 4828 h 3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096" h="35402">
                    <a:moveTo>
                      <a:pt x="291913" y="33472"/>
                    </a:moveTo>
                    <a:lnTo>
                      <a:pt x="28000" y="33472"/>
                    </a:lnTo>
                    <a:cubicBezTo>
                      <a:pt x="28000" y="33472"/>
                      <a:pt x="11265" y="33472"/>
                      <a:pt x="4828" y="23495"/>
                    </a:cubicBezTo>
                    <a:lnTo>
                      <a:pt x="4828" y="4828"/>
                    </a:lnTo>
                    <a:lnTo>
                      <a:pt x="42483" y="4828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5210A9-66E8-7F5B-3952-61A60D31A0BC}"/>
                  </a:ext>
                </a:extLst>
              </p:cNvPr>
              <p:cNvSpPr/>
              <p:nvPr/>
            </p:nvSpPr>
            <p:spPr>
              <a:xfrm>
                <a:off x="1861071" y="7706123"/>
                <a:ext cx="331500" cy="241383"/>
              </a:xfrm>
              <a:custGeom>
                <a:avLst/>
                <a:gdLst>
                  <a:gd name="connsiteX0" fmla="*/ 327638 w 331499"/>
                  <a:gd name="connsiteY0" fmla="*/ 93335 h 241383"/>
                  <a:gd name="connsiteX1" fmla="*/ 327638 w 331499"/>
                  <a:gd name="connsiteY1" fmla="*/ 12552 h 241383"/>
                  <a:gd name="connsiteX2" fmla="*/ 319913 w 331499"/>
                  <a:gd name="connsiteY2" fmla="*/ 4828 h 241383"/>
                  <a:gd name="connsiteX3" fmla="*/ 12552 w 331499"/>
                  <a:gd name="connsiteY3" fmla="*/ 4828 h 241383"/>
                  <a:gd name="connsiteX4" fmla="*/ 4828 w 331499"/>
                  <a:gd name="connsiteY4" fmla="*/ 12552 h 241383"/>
                  <a:gd name="connsiteX5" fmla="*/ 4828 w 331499"/>
                  <a:gd name="connsiteY5" fmla="*/ 232050 h 241383"/>
                  <a:gd name="connsiteX6" fmla="*/ 12552 w 331499"/>
                  <a:gd name="connsiteY6" fmla="*/ 239774 h 241383"/>
                  <a:gd name="connsiteX7" fmla="*/ 255223 w 331499"/>
                  <a:gd name="connsiteY7" fmla="*/ 239774 h 241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1499" h="241383">
                    <a:moveTo>
                      <a:pt x="327638" y="93335"/>
                    </a:moveTo>
                    <a:lnTo>
                      <a:pt x="327638" y="12552"/>
                    </a:lnTo>
                    <a:cubicBezTo>
                      <a:pt x="327638" y="8046"/>
                      <a:pt x="324097" y="4828"/>
                      <a:pt x="319913" y="4828"/>
                    </a:cubicBezTo>
                    <a:lnTo>
                      <a:pt x="12552" y="4828"/>
                    </a:lnTo>
                    <a:cubicBezTo>
                      <a:pt x="8046" y="4828"/>
                      <a:pt x="4828" y="8368"/>
                      <a:pt x="4828" y="12552"/>
                    </a:cubicBezTo>
                    <a:lnTo>
                      <a:pt x="4828" y="232050"/>
                    </a:lnTo>
                    <a:cubicBezTo>
                      <a:pt x="4828" y="236556"/>
                      <a:pt x="8368" y="239774"/>
                      <a:pt x="12552" y="239774"/>
                    </a:cubicBezTo>
                    <a:lnTo>
                      <a:pt x="255223" y="239774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0612D8B-207A-5924-995F-DB73DDA5AC67}"/>
                  </a:ext>
                </a:extLst>
              </p:cNvPr>
              <p:cNvSpPr/>
              <p:nvPr/>
            </p:nvSpPr>
            <p:spPr>
              <a:xfrm>
                <a:off x="1878622" y="7684271"/>
                <a:ext cx="28966" cy="28966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C145DFE-E8E4-561A-2A7E-34C986D243BB}"/>
                  </a:ext>
                </a:extLst>
              </p:cNvPr>
              <p:cNvSpPr/>
              <p:nvPr/>
            </p:nvSpPr>
            <p:spPr>
              <a:xfrm>
                <a:off x="1850099" y="7644481"/>
                <a:ext cx="28966" cy="28966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87F1551-DC24-4C89-07C4-9AAE7AD819FF}"/>
                  </a:ext>
                </a:extLst>
              </p:cNvPr>
              <p:cNvSpPr/>
              <p:nvPr/>
            </p:nvSpPr>
            <p:spPr>
              <a:xfrm>
                <a:off x="1889602" y="7601285"/>
                <a:ext cx="28966" cy="28966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D009400-61B9-4058-4325-AC24BA1B49EC}"/>
                  </a:ext>
                </a:extLst>
              </p:cNvPr>
              <p:cNvSpPr/>
              <p:nvPr/>
            </p:nvSpPr>
            <p:spPr>
              <a:xfrm>
                <a:off x="1739942" y="7581534"/>
                <a:ext cx="28966" cy="28966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1F928F3-238B-A4D1-B7B2-17A2D9959D31}"/>
                  </a:ext>
                </a:extLst>
              </p:cNvPr>
              <p:cNvSpPr/>
              <p:nvPr/>
            </p:nvSpPr>
            <p:spPr>
              <a:xfrm>
                <a:off x="1921417" y="7667187"/>
                <a:ext cx="28966" cy="28966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E4EA26B-C805-8CC4-3CF5-A05C11EF5BC6}"/>
                  </a:ext>
                </a:extLst>
              </p:cNvPr>
              <p:cNvSpPr/>
              <p:nvPr/>
            </p:nvSpPr>
            <p:spPr>
              <a:xfrm>
                <a:off x="1823248" y="7688253"/>
                <a:ext cx="28966" cy="28966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0477DB0-7B15-7008-1824-71E8309FF8F0}"/>
                  </a:ext>
                </a:extLst>
              </p:cNvPr>
              <p:cNvSpPr/>
              <p:nvPr/>
            </p:nvSpPr>
            <p:spPr>
              <a:xfrm>
                <a:off x="1816802" y="7754123"/>
                <a:ext cx="28966" cy="28966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CB030E7-8A23-419E-C295-A31826B6A6B7}"/>
                  </a:ext>
                </a:extLst>
              </p:cNvPr>
              <p:cNvSpPr/>
              <p:nvPr/>
            </p:nvSpPr>
            <p:spPr>
              <a:xfrm>
                <a:off x="1773285" y="7714620"/>
                <a:ext cx="28966" cy="28966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5E1281A-D845-437D-B347-5D4C9AF07C75}"/>
                  </a:ext>
                </a:extLst>
              </p:cNvPr>
              <p:cNvSpPr/>
              <p:nvPr/>
            </p:nvSpPr>
            <p:spPr>
              <a:xfrm>
                <a:off x="1796419" y="7640584"/>
                <a:ext cx="28966" cy="28966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692EF8BA-DBB5-2180-E1DA-17F3A7A50E96}"/>
                  </a:ext>
                </a:extLst>
              </p:cNvPr>
              <p:cNvSpPr/>
              <p:nvPr/>
            </p:nvSpPr>
            <p:spPr>
              <a:xfrm>
                <a:off x="1941693" y="7768722"/>
                <a:ext cx="80461" cy="9655"/>
              </a:xfrm>
              <a:custGeom>
                <a:avLst/>
                <a:gdLst>
                  <a:gd name="connsiteX0" fmla="*/ 2414 w 80461"/>
                  <a:gd name="connsiteY0" fmla="*/ 2414 h 9655"/>
                  <a:gd name="connsiteX1" fmla="*/ 78691 w 80461"/>
                  <a:gd name="connsiteY1" fmla="*/ 2414 h 9655"/>
                  <a:gd name="connsiteX2" fmla="*/ 78691 w 80461"/>
                  <a:gd name="connsiteY2" fmla="*/ 8207 h 9655"/>
                  <a:gd name="connsiteX3" fmla="*/ 2414 w 80461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461" h="9655">
                    <a:moveTo>
                      <a:pt x="2414" y="2414"/>
                    </a:moveTo>
                    <a:lnTo>
                      <a:pt x="78691" y="2414"/>
                    </a:lnTo>
                    <a:lnTo>
                      <a:pt x="78691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6EA0055-83D9-D4D5-3826-A7354879CB27}"/>
                  </a:ext>
                </a:extLst>
              </p:cNvPr>
              <p:cNvSpPr/>
              <p:nvPr/>
            </p:nvSpPr>
            <p:spPr>
              <a:xfrm>
                <a:off x="2026054" y="7768521"/>
                <a:ext cx="57932" cy="9655"/>
              </a:xfrm>
              <a:custGeom>
                <a:avLst/>
                <a:gdLst>
                  <a:gd name="connsiteX0" fmla="*/ 57771 w 57932"/>
                  <a:gd name="connsiteY0" fmla="*/ 8207 h 9655"/>
                  <a:gd name="connsiteX1" fmla="*/ 2414 w 57932"/>
                  <a:gd name="connsiteY1" fmla="*/ 8207 h 9655"/>
                  <a:gd name="connsiteX2" fmla="*/ 2414 w 57932"/>
                  <a:gd name="connsiteY2" fmla="*/ 2414 h 9655"/>
                  <a:gd name="connsiteX3" fmla="*/ 57771 w 57932"/>
                  <a:gd name="connsiteY3" fmla="*/ 2414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932" h="9655">
                    <a:moveTo>
                      <a:pt x="57771" y="8207"/>
                    </a:moveTo>
                    <a:lnTo>
                      <a:pt x="2414" y="8207"/>
                    </a:lnTo>
                    <a:lnTo>
                      <a:pt x="2414" y="2414"/>
                    </a:lnTo>
                    <a:lnTo>
                      <a:pt x="57771" y="241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C2F479B-EB44-92FF-36FF-9ACF545E5A13}"/>
                  </a:ext>
                </a:extLst>
              </p:cNvPr>
              <p:cNvSpPr/>
              <p:nvPr/>
            </p:nvSpPr>
            <p:spPr>
              <a:xfrm>
                <a:off x="1961648" y="7794791"/>
                <a:ext cx="106209" cy="9655"/>
              </a:xfrm>
              <a:custGeom>
                <a:avLst/>
                <a:gdLst>
                  <a:gd name="connsiteX0" fmla="*/ 2414 w 106208"/>
                  <a:gd name="connsiteY0" fmla="*/ 2414 h 9655"/>
                  <a:gd name="connsiteX1" fmla="*/ 104760 w 106208"/>
                  <a:gd name="connsiteY1" fmla="*/ 2414 h 9655"/>
                  <a:gd name="connsiteX2" fmla="*/ 104760 w 106208"/>
                  <a:gd name="connsiteY2" fmla="*/ 8207 h 9655"/>
                  <a:gd name="connsiteX3" fmla="*/ 2414 w 106208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08" h="9655">
                    <a:moveTo>
                      <a:pt x="2414" y="2414"/>
                    </a:moveTo>
                    <a:lnTo>
                      <a:pt x="104760" y="2414"/>
                    </a:lnTo>
                    <a:lnTo>
                      <a:pt x="104760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6766D83-E727-C14B-6EA3-B746B34772B6}"/>
                  </a:ext>
                </a:extLst>
              </p:cNvPr>
              <p:cNvSpPr/>
              <p:nvPr/>
            </p:nvSpPr>
            <p:spPr>
              <a:xfrm>
                <a:off x="2106065" y="7795059"/>
                <a:ext cx="35403" cy="9655"/>
              </a:xfrm>
              <a:custGeom>
                <a:avLst/>
                <a:gdLst>
                  <a:gd name="connsiteX0" fmla="*/ 33955 w 35402"/>
                  <a:gd name="connsiteY0" fmla="*/ 8207 h 9655"/>
                  <a:gd name="connsiteX1" fmla="*/ 2414 w 35402"/>
                  <a:gd name="connsiteY1" fmla="*/ 8207 h 9655"/>
                  <a:gd name="connsiteX2" fmla="*/ 2414 w 35402"/>
                  <a:gd name="connsiteY2" fmla="*/ 2414 h 9655"/>
                  <a:gd name="connsiteX3" fmla="*/ 33955 w 35402"/>
                  <a:gd name="connsiteY3" fmla="*/ 2414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02" h="9655">
                    <a:moveTo>
                      <a:pt x="33955" y="8207"/>
                    </a:moveTo>
                    <a:lnTo>
                      <a:pt x="2414" y="8207"/>
                    </a:lnTo>
                    <a:lnTo>
                      <a:pt x="2414" y="2414"/>
                    </a:lnTo>
                    <a:lnTo>
                      <a:pt x="33955" y="241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74AE3FB3-3C62-F559-0FBD-4FF582E3EDF0}"/>
                  </a:ext>
                </a:extLst>
              </p:cNvPr>
              <p:cNvSpPr/>
              <p:nvPr/>
            </p:nvSpPr>
            <p:spPr>
              <a:xfrm>
                <a:off x="2068500" y="7794791"/>
                <a:ext cx="35403" cy="9655"/>
              </a:xfrm>
              <a:custGeom>
                <a:avLst/>
                <a:gdLst>
                  <a:gd name="connsiteX0" fmla="*/ 2414 w 35402"/>
                  <a:gd name="connsiteY0" fmla="*/ 2414 h 9655"/>
                  <a:gd name="connsiteX1" fmla="*/ 34598 w 35402"/>
                  <a:gd name="connsiteY1" fmla="*/ 2414 h 9655"/>
                  <a:gd name="connsiteX2" fmla="*/ 34598 w 35402"/>
                  <a:gd name="connsiteY2" fmla="*/ 8207 h 9655"/>
                  <a:gd name="connsiteX3" fmla="*/ 2414 w 35402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02" h="9655">
                    <a:moveTo>
                      <a:pt x="2414" y="2414"/>
                    </a:moveTo>
                    <a:lnTo>
                      <a:pt x="34598" y="2414"/>
                    </a:lnTo>
                    <a:lnTo>
                      <a:pt x="34598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5A10C4D-AA0F-3439-64D4-75C8DA3412CF}"/>
                  </a:ext>
                </a:extLst>
              </p:cNvPr>
              <p:cNvSpPr/>
              <p:nvPr/>
            </p:nvSpPr>
            <p:spPr>
              <a:xfrm>
                <a:off x="1995763" y="7821182"/>
                <a:ext cx="93335" cy="9655"/>
              </a:xfrm>
              <a:custGeom>
                <a:avLst/>
                <a:gdLst>
                  <a:gd name="connsiteX0" fmla="*/ 2414 w 93334"/>
                  <a:gd name="connsiteY0" fmla="*/ 2414 h 9655"/>
                  <a:gd name="connsiteX1" fmla="*/ 92208 w 93334"/>
                  <a:gd name="connsiteY1" fmla="*/ 2414 h 9655"/>
                  <a:gd name="connsiteX2" fmla="*/ 92208 w 93334"/>
                  <a:gd name="connsiteY2" fmla="*/ 8207 h 9655"/>
                  <a:gd name="connsiteX3" fmla="*/ 2414 w 93334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34" h="9655">
                    <a:moveTo>
                      <a:pt x="2414" y="2414"/>
                    </a:moveTo>
                    <a:lnTo>
                      <a:pt x="92208" y="2414"/>
                    </a:lnTo>
                    <a:lnTo>
                      <a:pt x="92208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8EE4881-FDC1-9260-A08D-FDB8B81B4CEE}"/>
                  </a:ext>
                </a:extLst>
              </p:cNvPr>
              <p:cNvSpPr/>
              <p:nvPr/>
            </p:nvSpPr>
            <p:spPr>
              <a:xfrm>
                <a:off x="1971104" y="7821273"/>
                <a:ext cx="22529" cy="9655"/>
              </a:xfrm>
              <a:custGeom>
                <a:avLst/>
                <a:gdLst>
                  <a:gd name="connsiteX0" fmla="*/ 21081 w 22529"/>
                  <a:gd name="connsiteY0" fmla="*/ 8207 h 9655"/>
                  <a:gd name="connsiteX1" fmla="*/ 2414 w 22529"/>
                  <a:gd name="connsiteY1" fmla="*/ 8207 h 9655"/>
                  <a:gd name="connsiteX2" fmla="*/ 2414 w 22529"/>
                  <a:gd name="connsiteY2" fmla="*/ 2414 h 9655"/>
                  <a:gd name="connsiteX3" fmla="*/ 21081 w 22529"/>
                  <a:gd name="connsiteY3" fmla="*/ 2414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9" h="9655">
                    <a:moveTo>
                      <a:pt x="21081" y="8207"/>
                    </a:moveTo>
                    <a:lnTo>
                      <a:pt x="2414" y="8207"/>
                    </a:lnTo>
                    <a:lnTo>
                      <a:pt x="2414" y="2414"/>
                    </a:lnTo>
                    <a:lnTo>
                      <a:pt x="21081" y="241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8CBE225-E117-FBA8-171D-5EC4ED494097}"/>
                  </a:ext>
                </a:extLst>
              </p:cNvPr>
              <p:cNvSpPr/>
              <p:nvPr/>
            </p:nvSpPr>
            <p:spPr>
              <a:xfrm>
                <a:off x="1941693" y="7841459"/>
                <a:ext cx="64369" cy="9655"/>
              </a:xfrm>
              <a:custGeom>
                <a:avLst/>
                <a:gdLst>
                  <a:gd name="connsiteX0" fmla="*/ 2414 w 64368"/>
                  <a:gd name="connsiteY0" fmla="*/ 2414 h 9655"/>
                  <a:gd name="connsiteX1" fmla="*/ 63564 w 64368"/>
                  <a:gd name="connsiteY1" fmla="*/ 2414 h 9655"/>
                  <a:gd name="connsiteX2" fmla="*/ 63564 w 64368"/>
                  <a:gd name="connsiteY2" fmla="*/ 8207 h 9655"/>
                  <a:gd name="connsiteX3" fmla="*/ 2414 w 64368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68" h="9655">
                    <a:moveTo>
                      <a:pt x="2414" y="2414"/>
                    </a:moveTo>
                    <a:lnTo>
                      <a:pt x="63564" y="2414"/>
                    </a:lnTo>
                    <a:lnTo>
                      <a:pt x="63564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F7FE0B15-C3D8-D445-9BF1-6C927A31CC73}"/>
                  </a:ext>
                </a:extLst>
              </p:cNvPr>
              <p:cNvSpPr/>
              <p:nvPr/>
            </p:nvSpPr>
            <p:spPr>
              <a:xfrm>
                <a:off x="2007672" y="7841459"/>
                <a:ext cx="25748" cy="9655"/>
              </a:xfrm>
              <a:custGeom>
                <a:avLst/>
                <a:gdLst>
                  <a:gd name="connsiteX0" fmla="*/ 2414 w 25747"/>
                  <a:gd name="connsiteY0" fmla="*/ 2414 h 9655"/>
                  <a:gd name="connsiteX1" fmla="*/ 23334 w 25747"/>
                  <a:gd name="connsiteY1" fmla="*/ 2414 h 9655"/>
                  <a:gd name="connsiteX2" fmla="*/ 23334 w 25747"/>
                  <a:gd name="connsiteY2" fmla="*/ 8207 h 9655"/>
                  <a:gd name="connsiteX3" fmla="*/ 2414 w 25747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47" h="9655">
                    <a:moveTo>
                      <a:pt x="2414" y="2414"/>
                    </a:moveTo>
                    <a:lnTo>
                      <a:pt x="23334" y="2414"/>
                    </a:lnTo>
                    <a:lnTo>
                      <a:pt x="23334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5AA5DED0-D139-67FF-08AE-38961D209443}"/>
                  </a:ext>
                </a:extLst>
              </p:cNvPr>
              <p:cNvSpPr/>
              <p:nvPr/>
            </p:nvSpPr>
            <p:spPr>
              <a:xfrm>
                <a:off x="2034385" y="7841459"/>
                <a:ext cx="86898" cy="9655"/>
              </a:xfrm>
              <a:custGeom>
                <a:avLst/>
                <a:gdLst>
                  <a:gd name="connsiteX0" fmla="*/ 2414 w 86898"/>
                  <a:gd name="connsiteY0" fmla="*/ 2414 h 9655"/>
                  <a:gd name="connsiteX1" fmla="*/ 86093 w 86898"/>
                  <a:gd name="connsiteY1" fmla="*/ 2414 h 9655"/>
                  <a:gd name="connsiteX2" fmla="*/ 86093 w 86898"/>
                  <a:gd name="connsiteY2" fmla="*/ 8207 h 9655"/>
                  <a:gd name="connsiteX3" fmla="*/ 2414 w 86898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898" h="9655">
                    <a:moveTo>
                      <a:pt x="2414" y="2414"/>
                    </a:moveTo>
                    <a:lnTo>
                      <a:pt x="86093" y="2414"/>
                    </a:lnTo>
                    <a:lnTo>
                      <a:pt x="86093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35BE5C2-CF66-F4B9-47DD-3F85278EC7D3}"/>
                  </a:ext>
                </a:extLst>
              </p:cNvPr>
              <p:cNvSpPr/>
              <p:nvPr/>
            </p:nvSpPr>
            <p:spPr>
              <a:xfrm>
                <a:off x="1961648" y="7867850"/>
                <a:ext cx="35403" cy="9655"/>
              </a:xfrm>
              <a:custGeom>
                <a:avLst/>
                <a:gdLst>
                  <a:gd name="connsiteX0" fmla="*/ 2414 w 35402"/>
                  <a:gd name="connsiteY0" fmla="*/ 2414 h 9655"/>
                  <a:gd name="connsiteX1" fmla="*/ 34276 w 35402"/>
                  <a:gd name="connsiteY1" fmla="*/ 2414 h 9655"/>
                  <a:gd name="connsiteX2" fmla="*/ 34276 w 35402"/>
                  <a:gd name="connsiteY2" fmla="*/ 8207 h 9655"/>
                  <a:gd name="connsiteX3" fmla="*/ 2414 w 35402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02" h="9655">
                    <a:moveTo>
                      <a:pt x="2414" y="2414"/>
                    </a:moveTo>
                    <a:lnTo>
                      <a:pt x="34276" y="2414"/>
                    </a:lnTo>
                    <a:lnTo>
                      <a:pt x="34276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F8EFCCD-54C0-76EA-03FD-26294FF854ED}"/>
                  </a:ext>
                </a:extLst>
              </p:cNvPr>
              <p:cNvSpPr/>
              <p:nvPr/>
            </p:nvSpPr>
            <p:spPr>
              <a:xfrm>
                <a:off x="2002855" y="7867942"/>
                <a:ext cx="77243" cy="9655"/>
              </a:xfrm>
              <a:custGeom>
                <a:avLst/>
                <a:gdLst>
                  <a:gd name="connsiteX0" fmla="*/ 77725 w 77242"/>
                  <a:gd name="connsiteY0" fmla="*/ 8207 h 9655"/>
                  <a:gd name="connsiteX1" fmla="*/ 2414 w 77242"/>
                  <a:gd name="connsiteY1" fmla="*/ 8207 h 9655"/>
                  <a:gd name="connsiteX2" fmla="*/ 2414 w 77242"/>
                  <a:gd name="connsiteY2" fmla="*/ 2414 h 9655"/>
                  <a:gd name="connsiteX3" fmla="*/ 77725 w 77242"/>
                  <a:gd name="connsiteY3" fmla="*/ 2414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242" h="9655">
                    <a:moveTo>
                      <a:pt x="77725" y="8207"/>
                    </a:moveTo>
                    <a:lnTo>
                      <a:pt x="2414" y="8207"/>
                    </a:lnTo>
                    <a:lnTo>
                      <a:pt x="2414" y="2414"/>
                    </a:lnTo>
                    <a:lnTo>
                      <a:pt x="77725" y="2414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09E77AD-D6C0-DF9D-E008-76622AFB51F6}"/>
                  </a:ext>
                </a:extLst>
              </p:cNvPr>
              <p:cNvSpPr/>
              <p:nvPr/>
            </p:nvSpPr>
            <p:spPr>
              <a:xfrm>
                <a:off x="1914658" y="7750699"/>
                <a:ext cx="12874" cy="12874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173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D31CDC56-8028-AC17-D625-B0B5FB8126B7}"/>
                  </a:ext>
                </a:extLst>
              </p:cNvPr>
              <p:cNvSpPr/>
              <p:nvPr/>
            </p:nvSpPr>
            <p:spPr>
              <a:xfrm>
                <a:off x="1914658" y="7772906"/>
                <a:ext cx="12874" cy="12874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494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68BE3083-B07C-82B2-DD88-0062DCE7D929}"/>
                  </a:ext>
                </a:extLst>
              </p:cNvPr>
              <p:cNvSpPr/>
              <p:nvPr/>
            </p:nvSpPr>
            <p:spPr>
              <a:xfrm>
                <a:off x="1914658" y="7795113"/>
                <a:ext cx="12874" cy="12874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494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A22C643-5841-FACF-0BF6-C9BC60BB0FF7}"/>
                  </a:ext>
                </a:extLst>
              </p:cNvPr>
              <p:cNvSpPr/>
              <p:nvPr/>
            </p:nvSpPr>
            <p:spPr>
              <a:xfrm>
                <a:off x="1914658" y="7817642"/>
                <a:ext cx="12874" cy="12874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173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5438D42-C526-8E79-F6DE-DF7A124CB904}"/>
                  </a:ext>
                </a:extLst>
              </p:cNvPr>
              <p:cNvSpPr/>
              <p:nvPr/>
            </p:nvSpPr>
            <p:spPr>
              <a:xfrm>
                <a:off x="1914658" y="7839849"/>
                <a:ext cx="12874" cy="12874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173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BBA298B-9932-37DA-8D92-DE395F52963E}"/>
                  </a:ext>
                </a:extLst>
              </p:cNvPr>
              <p:cNvSpPr/>
              <p:nvPr/>
            </p:nvSpPr>
            <p:spPr>
              <a:xfrm>
                <a:off x="1914658" y="7862057"/>
                <a:ext cx="12874" cy="12874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494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F0FD990A-EB09-8971-8A70-9B6E3B49E54B}"/>
                  </a:ext>
                </a:extLst>
              </p:cNvPr>
              <p:cNvSpPr/>
              <p:nvPr/>
            </p:nvSpPr>
            <p:spPr>
              <a:xfrm>
                <a:off x="1914658" y="7884264"/>
                <a:ext cx="12874" cy="12874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494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4941AD-2966-26B6-8F45-A544974B0469}"/>
                </a:ext>
              </a:extLst>
            </p:cNvPr>
            <p:cNvSpPr txBox="1"/>
            <p:nvPr/>
          </p:nvSpPr>
          <p:spPr>
            <a:xfrm>
              <a:off x="562122" y="2586108"/>
              <a:ext cx="1760097" cy="707886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en-US" sz="20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</a:rPr>
                <a:t>Legacy app</a:t>
              </a:r>
              <a:br>
                <a:rPr lang="en-US" sz="2000" b="1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</a:rPr>
              </a:br>
              <a:r>
                <a:rPr lang="en-US" sz="2000" b="1" dirty="0" err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</a:rPr>
                <a:t>modernisation</a:t>
              </a:r>
              <a:endParaRPr lang="en-US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65CC7FB3-AC7B-5E25-ACD5-C547F5BDB5A6}"/>
                </a:ext>
              </a:extLst>
            </p:cNvPr>
            <p:cNvSpPr txBox="1"/>
            <p:nvPr/>
          </p:nvSpPr>
          <p:spPr>
            <a:xfrm>
              <a:off x="496454" y="3404760"/>
              <a:ext cx="1891432" cy="126188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21">
                <a:spcBef>
                  <a:spcPts val="1200"/>
                </a:spcBef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.NET apps</a:t>
              </a:r>
            </a:p>
            <a:p>
              <a:pPr algn="ctr" defTabSz="1219121">
                <a:spcBef>
                  <a:spcPts val="1200"/>
                </a:spcBef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Legacy homegrown Linux apps</a:t>
              </a:r>
            </a:p>
            <a:p>
              <a:pPr algn="ctr" defTabSz="1219121">
                <a:spcBef>
                  <a:spcPts val="1200"/>
                </a:spcBef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Monoliths</a:t>
              </a:r>
            </a:p>
          </p:txBody>
        </p:sp>
      </p:grp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DFAFFD0C-71A0-04EA-818E-66A8848870F3}"/>
              </a:ext>
            </a:extLst>
          </p:cNvPr>
          <p:cNvCxnSpPr/>
          <p:nvPr/>
        </p:nvCxnSpPr>
        <p:spPr>
          <a:xfrm>
            <a:off x="2692400" y="1669818"/>
            <a:ext cx="0" cy="420624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DEEF1F15-96E6-B575-CAC5-4544EBDB973A}"/>
              </a:ext>
            </a:extLst>
          </p:cNvPr>
          <p:cNvGrpSpPr/>
          <p:nvPr/>
        </p:nvGrpSpPr>
        <p:grpSpPr>
          <a:xfrm>
            <a:off x="2833051" y="1578308"/>
            <a:ext cx="1974036" cy="4123809"/>
            <a:chOff x="2807651" y="1404609"/>
            <a:chExt cx="1974036" cy="4123809"/>
          </a:xfrm>
        </p:grpSpPr>
        <p:grpSp>
          <p:nvGrpSpPr>
            <p:cNvPr id="179" name="Graphic 250">
              <a:extLst>
                <a:ext uri="{FF2B5EF4-FFF2-40B4-BE49-F238E27FC236}">
                  <a16:creationId xmlns:a16="http://schemas.microsoft.com/office/drawing/2014/main" id="{E5AD70E7-19A9-6225-D40E-8DA695C0E1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78353" y="1404609"/>
              <a:ext cx="1232632" cy="1232632"/>
              <a:chOff x="9704553" y="322847"/>
              <a:chExt cx="643689" cy="643689"/>
            </a:xfrm>
          </p:grpSpPr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AD6A72B0-D727-864A-5986-3FFF99A6887A}"/>
                  </a:ext>
                </a:extLst>
              </p:cNvPr>
              <p:cNvSpPr/>
              <p:nvPr/>
            </p:nvSpPr>
            <p:spPr>
              <a:xfrm>
                <a:off x="9831038" y="599633"/>
                <a:ext cx="9655" cy="93335"/>
              </a:xfrm>
              <a:custGeom>
                <a:avLst/>
                <a:gdLst>
                  <a:gd name="connsiteX0" fmla="*/ 4828 w 9655"/>
                  <a:gd name="connsiteY0" fmla="*/ 89473 h 93334"/>
                  <a:gd name="connsiteX1" fmla="*/ 4828 w 9655"/>
                  <a:gd name="connsiteY1" fmla="*/ 46989 h 93334"/>
                  <a:gd name="connsiteX2" fmla="*/ 4828 w 9655"/>
                  <a:gd name="connsiteY2" fmla="*/ 4828 h 9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55" h="93334">
                    <a:moveTo>
                      <a:pt x="4828" y="89473"/>
                    </a:moveTo>
                    <a:lnTo>
                      <a:pt x="4828" y="46989"/>
                    </a:lnTo>
                    <a:lnTo>
                      <a:pt x="4828" y="4828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ECD88EB-5C3E-F8AA-A96C-1C191A81AF83}"/>
                  </a:ext>
                </a:extLst>
              </p:cNvPr>
              <p:cNvSpPr/>
              <p:nvPr/>
            </p:nvSpPr>
            <p:spPr>
              <a:xfrm>
                <a:off x="9926304" y="520781"/>
                <a:ext cx="54714" cy="128738"/>
              </a:xfrm>
              <a:custGeom>
                <a:avLst/>
                <a:gdLst>
                  <a:gd name="connsiteX0" fmla="*/ 4828 w 54713"/>
                  <a:gd name="connsiteY0" fmla="*/ 125841 h 128737"/>
                  <a:gd name="connsiteX1" fmla="*/ 4828 w 54713"/>
                  <a:gd name="connsiteY1" fmla="*/ 76277 h 128737"/>
                  <a:gd name="connsiteX2" fmla="*/ 52461 w 54713"/>
                  <a:gd name="connsiteY2" fmla="*/ 52461 h 128737"/>
                  <a:gd name="connsiteX3" fmla="*/ 52461 w 54713"/>
                  <a:gd name="connsiteY3" fmla="*/ 4828 h 12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713" h="128737">
                    <a:moveTo>
                      <a:pt x="4828" y="125841"/>
                    </a:moveTo>
                    <a:lnTo>
                      <a:pt x="4828" y="76277"/>
                    </a:lnTo>
                    <a:lnTo>
                      <a:pt x="52461" y="52461"/>
                    </a:lnTo>
                    <a:lnTo>
                      <a:pt x="52461" y="4828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4F442E4-C2AA-DC9B-4626-D740022790A6}"/>
                  </a:ext>
                </a:extLst>
              </p:cNvPr>
              <p:cNvSpPr/>
              <p:nvPr/>
            </p:nvSpPr>
            <p:spPr>
              <a:xfrm>
                <a:off x="9878671" y="568414"/>
                <a:ext cx="54714" cy="32184"/>
              </a:xfrm>
              <a:custGeom>
                <a:avLst/>
                <a:gdLst>
                  <a:gd name="connsiteX0" fmla="*/ 52461 w 54713"/>
                  <a:gd name="connsiteY0" fmla="*/ 28644 h 32184"/>
                  <a:gd name="connsiteX1" fmla="*/ 4828 w 54713"/>
                  <a:gd name="connsiteY1" fmla="*/ 4828 h 3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713" h="32184">
                    <a:moveTo>
                      <a:pt x="52461" y="28644"/>
                    </a:moveTo>
                    <a:lnTo>
                      <a:pt x="4828" y="482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ECE12B9-9D6D-A71A-2E26-D4122C1C75BD}"/>
                  </a:ext>
                </a:extLst>
              </p:cNvPr>
              <p:cNvSpPr/>
              <p:nvPr/>
            </p:nvSpPr>
            <p:spPr>
              <a:xfrm>
                <a:off x="9926304" y="477976"/>
                <a:ext cx="9655" cy="67587"/>
              </a:xfrm>
              <a:custGeom>
                <a:avLst/>
                <a:gdLst>
                  <a:gd name="connsiteX0" fmla="*/ 4828 w 9655"/>
                  <a:gd name="connsiteY0" fmla="*/ 63403 h 67587"/>
                  <a:gd name="connsiteX1" fmla="*/ 4828 w 9655"/>
                  <a:gd name="connsiteY1" fmla="*/ 4828 h 67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55" h="67587">
                    <a:moveTo>
                      <a:pt x="4828" y="63403"/>
                    </a:moveTo>
                    <a:lnTo>
                      <a:pt x="4828" y="482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225B492-73ED-356F-C098-E8F7CCC4D7AF}"/>
                  </a:ext>
                </a:extLst>
              </p:cNvPr>
              <p:cNvSpPr/>
              <p:nvPr/>
            </p:nvSpPr>
            <p:spPr>
              <a:xfrm>
                <a:off x="9831038" y="615404"/>
                <a:ext cx="54714" cy="35403"/>
              </a:xfrm>
              <a:custGeom>
                <a:avLst/>
                <a:gdLst>
                  <a:gd name="connsiteX0" fmla="*/ 4828 w 54713"/>
                  <a:gd name="connsiteY0" fmla="*/ 31863 h 35402"/>
                  <a:gd name="connsiteX1" fmla="*/ 50530 w 54713"/>
                  <a:gd name="connsiteY1" fmla="*/ 4828 h 3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713" h="35402">
                    <a:moveTo>
                      <a:pt x="4828" y="31863"/>
                    </a:moveTo>
                    <a:lnTo>
                      <a:pt x="50530" y="482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09ABDE1F-4136-FC1E-3153-373386653C4F}"/>
                  </a:ext>
                </a:extLst>
              </p:cNvPr>
              <p:cNvSpPr/>
              <p:nvPr/>
            </p:nvSpPr>
            <p:spPr>
              <a:xfrm>
                <a:off x="9878671" y="687497"/>
                <a:ext cx="54714" cy="38621"/>
              </a:xfrm>
              <a:custGeom>
                <a:avLst/>
                <a:gdLst>
                  <a:gd name="connsiteX0" fmla="*/ 4828 w 54713"/>
                  <a:gd name="connsiteY0" fmla="*/ 36690 h 38621"/>
                  <a:gd name="connsiteX1" fmla="*/ 52461 w 54713"/>
                  <a:gd name="connsiteY1" fmla="*/ 4828 h 3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713" h="38621">
                    <a:moveTo>
                      <a:pt x="4828" y="36690"/>
                    </a:moveTo>
                    <a:lnTo>
                      <a:pt x="52461" y="482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D7F678B-3D2D-7CF3-21B3-91D75C27DCDB}"/>
                  </a:ext>
                </a:extLst>
              </p:cNvPr>
              <p:cNvSpPr/>
              <p:nvPr/>
            </p:nvSpPr>
            <p:spPr>
              <a:xfrm>
                <a:off x="9922120" y="777613"/>
                <a:ext cx="54714" cy="35403"/>
              </a:xfrm>
              <a:custGeom>
                <a:avLst/>
                <a:gdLst>
                  <a:gd name="connsiteX0" fmla="*/ 4828 w 54713"/>
                  <a:gd name="connsiteY0" fmla="*/ 31863 h 35402"/>
                  <a:gd name="connsiteX1" fmla="*/ 50851 w 54713"/>
                  <a:gd name="connsiteY1" fmla="*/ 4828 h 3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713" h="35402">
                    <a:moveTo>
                      <a:pt x="4828" y="31863"/>
                    </a:moveTo>
                    <a:lnTo>
                      <a:pt x="50851" y="482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B76DFDB-E38E-54E8-7340-9CBCA53A0F74}"/>
                  </a:ext>
                </a:extLst>
              </p:cNvPr>
              <p:cNvSpPr/>
              <p:nvPr/>
            </p:nvSpPr>
            <p:spPr>
              <a:xfrm>
                <a:off x="9918258" y="687497"/>
                <a:ext cx="112646" cy="64369"/>
              </a:xfrm>
              <a:custGeom>
                <a:avLst/>
                <a:gdLst>
                  <a:gd name="connsiteX0" fmla="*/ 4828 w 112645"/>
                  <a:gd name="connsiteY0" fmla="*/ 60507 h 64368"/>
                  <a:gd name="connsiteX1" fmla="*/ 108140 w 112645"/>
                  <a:gd name="connsiteY1" fmla="*/ 4828 h 6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645" h="64368">
                    <a:moveTo>
                      <a:pt x="4828" y="60507"/>
                    </a:moveTo>
                    <a:lnTo>
                      <a:pt x="108140" y="482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3E3262D-9651-C4F5-A468-7D044276AFB1}"/>
                  </a:ext>
                </a:extLst>
              </p:cNvPr>
              <p:cNvSpPr/>
              <p:nvPr/>
            </p:nvSpPr>
            <p:spPr>
              <a:xfrm>
                <a:off x="9878671" y="639864"/>
                <a:ext cx="54714" cy="38621"/>
              </a:xfrm>
              <a:custGeom>
                <a:avLst/>
                <a:gdLst>
                  <a:gd name="connsiteX0" fmla="*/ 4828 w 54713"/>
                  <a:gd name="connsiteY0" fmla="*/ 36690 h 38621"/>
                  <a:gd name="connsiteX1" fmla="*/ 52461 w 54713"/>
                  <a:gd name="connsiteY1" fmla="*/ 4828 h 3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713" h="38621">
                    <a:moveTo>
                      <a:pt x="4828" y="36690"/>
                    </a:moveTo>
                    <a:lnTo>
                      <a:pt x="52461" y="4828"/>
                    </a:lnTo>
                  </a:path>
                </a:pathLst>
              </a:custGeom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0543D26-7609-F7B9-E675-FB0584713EF5}"/>
                  </a:ext>
                </a:extLst>
              </p:cNvPr>
              <p:cNvSpPr/>
              <p:nvPr/>
            </p:nvSpPr>
            <p:spPr>
              <a:xfrm>
                <a:off x="9831038" y="449332"/>
                <a:ext cx="199544" cy="389432"/>
              </a:xfrm>
              <a:custGeom>
                <a:avLst/>
                <a:gdLst>
                  <a:gd name="connsiteX0" fmla="*/ 195360 w 199543"/>
                  <a:gd name="connsiteY0" fmla="*/ 36368 h 389431"/>
                  <a:gd name="connsiteX1" fmla="*/ 147727 w 199543"/>
                  <a:gd name="connsiteY1" fmla="*/ 4828 h 389431"/>
                  <a:gd name="connsiteX2" fmla="*/ 52461 w 199543"/>
                  <a:gd name="connsiteY2" fmla="*/ 60185 h 389431"/>
                  <a:gd name="connsiteX3" fmla="*/ 52461 w 199543"/>
                  <a:gd name="connsiteY3" fmla="*/ 123588 h 389431"/>
                  <a:gd name="connsiteX4" fmla="*/ 4828 w 199543"/>
                  <a:gd name="connsiteY4" fmla="*/ 147727 h 389431"/>
                  <a:gd name="connsiteX5" fmla="*/ 4828 w 199543"/>
                  <a:gd name="connsiteY5" fmla="*/ 197291 h 389431"/>
                  <a:gd name="connsiteX6" fmla="*/ 4828 w 199543"/>
                  <a:gd name="connsiteY6" fmla="*/ 242993 h 389431"/>
                  <a:gd name="connsiteX7" fmla="*/ 52461 w 199543"/>
                  <a:gd name="connsiteY7" fmla="*/ 274855 h 389431"/>
                  <a:gd name="connsiteX8" fmla="*/ 52461 w 199543"/>
                  <a:gd name="connsiteY8" fmla="*/ 330534 h 389431"/>
                  <a:gd name="connsiteX9" fmla="*/ 147727 w 199543"/>
                  <a:gd name="connsiteY9" fmla="*/ 385892 h 389431"/>
                  <a:gd name="connsiteX10" fmla="*/ 195360 w 199543"/>
                  <a:gd name="connsiteY10" fmla="*/ 360466 h 389431"/>
                  <a:gd name="connsiteX11" fmla="*/ 195360 w 199543"/>
                  <a:gd name="connsiteY11" fmla="*/ 195360 h 389431"/>
                  <a:gd name="connsiteX12" fmla="*/ 147727 w 199543"/>
                  <a:gd name="connsiteY12" fmla="*/ 171543 h 38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9543" h="389431">
                    <a:moveTo>
                      <a:pt x="195360" y="36368"/>
                    </a:moveTo>
                    <a:lnTo>
                      <a:pt x="147727" y="4828"/>
                    </a:lnTo>
                    <a:lnTo>
                      <a:pt x="52461" y="60185"/>
                    </a:lnTo>
                    <a:lnTo>
                      <a:pt x="52461" y="123588"/>
                    </a:lnTo>
                    <a:lnTo>
                      <a:pt x="4828" y="147727"/>
                    </a:lnTo>
                    <a:lnTo>
                      <a:pt x="4828" y="197291"/>
                    </a:lnTo>
                    <a:lnTo>
                      <a:pt x="4828" y="242993"/>
                    </a:lnTo>
                    <a:lnTo>
                      <a:pt x="52461" y="274855"/>
                    </a:lnTo>
                    <a:lnTo>
                      <a:pt x="52461" y="330534"/>
                    </a:lnTo>
                    <a:lnTo>
                      <a:pt x="147727" y="385892"/>
                    </a:lnTo>
                    <a:lnTo>
                      <a:pt x="195360" y="360466"/>
                    </a:lnTo>
                    <a:lnTo>
                      <a:pt x="195360" y="195360"/>
                    </a:lnTo>
                    <a:lnTo>
                      <a:pt x="147727" y="171543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C497046-6C86-8C02-A42A-209280D0F603}"/>
                  </a:ext>
                </a:extLst>
              </p:cNvPr>
              <p:cNvSpPr/>
              <p:nvPr/>
            </p:nvSpPr>
            <p:spPr>
              <a:xfrm>
                <a:off x="9926304" y="639864"/>
                <a:ext cx="54714" cy="80461"/>
              </a:xfrm>
              <a:custGeom>
                <a:avLst/>
                <a:gdLst>
                  <a:gd name="connsiteX0" fmla="*/ 52461 w 54713"/>
                  <a:gd name="connsiteY0" fmla="*/ 76277 h 80461"/>
                  <a:gd name="connsiteX1" fmla="*/ 52461 w 54713"/>
                  <a:gd name="connsiteY1" fmla="*/ 36690 h 80461"/>
                  <a:gd name="connsiteX2" fmla="*/ 4828 w 54713"/>
                  <a:gd name="connsiteY2" fmla="*/ 4828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713" h="80461">
                    <a:moveTo>
                      <a:pt x="52461" y="76277"/>
                    </a:moveTo>
                    <a:lnTo>
                      <a:pt x="52461" y="36690"/>
                    </a:lnTo>
                    <a:lnTo>
                      <a:pt x="4828" y="4828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AA08A023-77B4-823E-FE24-CA91C460E0B1}"/>
                  </a:ext>
                </a:extLst>
              </p:cNvPr>
              <p:cNvSpPr/>
              <p:nvPr/>
            </p:nvSpPr>
            <p:spPr>
              <a:xfrm>
                <a:off x="10212102" y="599633"/>
                <a:ext cx="9655" cy="93335"/>
              </a:xfrm>
              <a:custGeom>
                <a:avLst/>
                <a:gdLst>
                  <a:gd name="connsiteX0" fmla="*/ 4828 w 9655"/>
                  <a:gd name="connsiteY0" fmla="*/ 4828 h 93334"/>
                  <a:gd name="connsiteX1" fmla="*/ 4828 w 9655"/>
                  <a:gd name="connsiteY1" fmla="*/ 46989 h 93334"/>
                  <a:gd name="connsiteX2" fmla="*/ 4828 w 9655"/>
                  <a:gd name="connsiteY2" fmla="*/ 89473 h 9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55" h="93334">
                    <a:moveTo>
                      <a:pt x="4828" y="4828"/>
                    </a:moveTo>
                    <a:lnTo>
                      <a:pt x="4828" y="46989"/>
                    </a:lnTo>
                    <a:lnTo>
                      <a:pt x="4828" y="89473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9D76CB16-A873-D4B9-5AA7-729F06014FCC}"/>
                  </a:ext>
                </a:extLst>
              </p:cNvPr>
              <p:cNvSpPr/>
              <p:nvPr/>
            </p:nvSpPr>
            <p:spPr>
              <a:xfrm>
                <a:off x="10164469" y="663680"/>
                <a:ext cx="54714" cy="32184"/>
              </a:xfrm>
              <a:custGeom>
                <a:avLst/>
                <a:gdLst>
                  <a:gd name="connsiteX0" fmla="*/ 4828 w 54713"/>
                  <a:gd name="connsiteY0" fmla="*/ 4828 h 32184"/>
                  <a:gd name="connsiteX1" fmla="*/ 52461 w 54713"/>
                  <a:gd name="connsiteY1" fmla="*/ 28644 h 3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713" h="32184">
                    <a:moveTo>
                      <a:pt x="4828" y="4828"/>
                    </a:moveTo>
                    <a:lnTo>
                      <a:pt x="52461" y="28644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A761AE24-1306-F396-0924-8ADF562EEC7A}"/>
                  </a:ext>
                </a:extLst>
              </p:cNvPr>
              <p:cNvSpPr/>
              <p:nvPr/>
            </p:nvSpPr>
            <p:spPr>
              <a:xfrm>
                <a:off x="10132928" y="536552"/>
                <a:ext cx="38621" cy="9655"/>
              </a:xfrm>
              <a:custGeom>
                <a:avLst/>
                <a:gdLst>
                  <a:gd name="connsiteX0" fmla="*/ 36368 w 38621"/>
                  <a:gd name="connsiteY0" fmla="*/ 4828 h 9655"/>
                  <a:gd name="connsiteX1" fmla="*/ 4828 w 38621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621" h="9655">
                    <a:moveTo>
                      <a:pt x="36368" y="4828"/>
                    </a:moveTo>
                    <a:lnTo>
                      <a:pt x="4828" y="482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F63739F-1328-FB0D-E786-5E0858B339AC}"/>
                  </a:ext>
                </a:extLst>
              </p:cNvPr>
              <p:cNvSpPr/>
              <p:nvPr/>
            </p:nvSpPr>
            <p:spPr>
              <a:xfrm>
                <a:off x="10021570" y="751222"/>
                <a:ext cx="54714" cy="9655"/>
              </a:xfrm>
              <a:custGeom>
                <a:avLst/>
                <a:gdLst>
                  <a:gd name="connsiteX0" fmla="*/ 4828 w 54713"/>
                  <a:gd name="connsiteY0" fmla="*/ 4828 h 9655"/>
                  <a:gd name="connsiteX1" fmla="*/ 52461 w 54713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713" h="9655">
                    <a:moveTo>
                      <a:pt x="4828" y="4828"/>
                    </a:moveTo>
                    <a:lnTo>
                      <a:pt x="52461" y="4828"/>
                    </a:lnTo>
                  </a:path>
                </a:pathLst>
              </a:custGeom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1E1F98E-D75B-A4E1-0CC1-D0135E6B3794}"/>
                  </a:ext>
                </a:extLst>
              </p:cNvPr>
              <p:cNvSpPr/>
              <p:nvPr/>
            </p:nvSpPr>
            <p:spPr>
              <a:xfrm>
                <a:off x="10101065" y="520781"/>
                <a:ext cx="38621" cy="38621"/>
              </a:xfrm>
              <a:custGeom>
                <a:avLst/>
                <a:gdLst>
                  <a:gd name="connsiteX0" fmla="*/ 36368 w 38621"/>
                  <a:gd name="connsiteY0" fmla="*/ 20598 h 38621"/>
                  <a:gd name="connsiteX1" fmla="*/ 20598 w 38621"/>
                  <a:gd name="connsiteY1" fmla="*/ 36368 h 38621"/>
                  <a:gd name="connsiteX2" fmla="*/ 4828 w 38621"/>
                  <a:gd name="connsiteY2" fmla="*/ 20598 h 38621"/>
                  <a:gd name="connsiteX3" fmla="*/ 20598 w 38621"/>
                  <a:gd name="connsiteY3" fmla="*/ 4828 h 38621"/>
                  <a:gd name="connsiteX4" fmla="*/ 36368 w 38621"/>
                  <a:gd name="connsiteY4" fmla="*/ 20598 h 3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21" h="38621">
                    <a:moveTo>
                      <a:pt x="36368" y="20598"/>
                    </a:moveTo>
                    <a:cubicBezTo>
                      <a:pt x="36368" y="29308"/>
                      <a:pt x="29308" y="36368"/>
                      <a:pt x="20598" y="36368"/>
                    </a:cubicBezTo>
                    <a:cubicBezTo>
                      <a:pt x="11888" y="36368"/>
                      <a:pt x="4828" y="29308"/>
                      <a:pt x="4828" y="20598"/>
                    </a:cubicBezTo>
                    <a:cubicBezTo>
                      <a:pt x="4828" y="11888"/>
                      <a:pt x="11888" y="4828"/>
                      <a:pt x="20598" y="4828"/>
                    </a:cubicBezTo>
                    <a:cubicBezTo>
                      <a:pt x="29308" y="4828"/>
                      <a:pt x="36368" y="11888"/>
                      <a:pt x="36368" y="2059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9023B04-984D-180A-35BE-88F8DD72FAB3}"/>
                  </a:ext>
                </a:extLst>
              </p:cNvPr>
              <p:cNvSpPr/>
              <p:nvPr/>
            </p:nvSpPr>
            <p:spPr>
              <a:xfrm>
                <a:off x="10132928" y="639864"/>
                <a:ext cx="38621" cy="38621"/>
              </a:xfrm>
              <a:custGeom>
                <a:avLst/>
                <a:gdLst>
                  <a:gd name="connsiteX0" fmla="*/ 36368 w 38621"/>
                  <a:gd name="connsiteY0" fmla="*/ 20598 h 38621"/>
                  <a:gd name="connsiteX1" fmla="*/ 20598 w 38621"/>
                  <a:gd name="connsiteY1" fmla="*/ 36368 h 38621"/>
                  <a:gd name="connsiteX2" fmla="*/ 4828 w 38621"/>
                  <a:gd name="connsiteY2" fmla="*/ 20598 h 38621"/>
                  <a:gd name="connsiteX3" fmla="*/ 20598 w 38621"/>
                  <a:gd name="connsiteY3" fmla="*/ 4828 h 38621"/>
                  <a:gd name="connsiteX4" fmla="*/ 36368 w 38621"/>
                  <a:gd name="connsiteY4" fmla="*/ 20598 h 3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21" h="38621">
                    <a:moveTo>
                      <a:pt x="36368" y="20598"/>
                    </a:moveTo>
                    <a:cubicBezTo>
                      <a:pt x="36368" y="29308"/>
                      <a:pt x="29308" y="36368"/>
                      <a:pt x="20598" y="36368"/>
                    </a:cubicBezTo>
                    <a:cubicBezTo>
                      <a:pt x="11888" y="36368"/>
                      <a:pt x="4828" y="29308"/>
                      <a:pt x="4828" y="20598"/>
                    </a:cubicBezTo>
                    <a:cubicBezTo>
                      <a:pt x="4828" y="11888"/>
                      <a:pt x="11888" y="4828"/>
                      <a:pt x="20598" y="4828"/>
                    </a:cubicBezTo>
                    <a:cubicBezTo>
                      <a:pt x="29308" y="4828"/>
                      <a:pt x="36368" y="11888"/>
                      <a:pt x="36368" y="2059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7131D13-3A02-6144-931E-FEE30FC16E64}"/>
                  </a:ext>
                </a:extLst>
              </p:cNvPr>
              <p:cNvSpPr/>
              <p:nvPr/>
            </p:nvSpPr>
            <p:spPr>
              <a:xfrm>
                <a:off x="10069203" y="600277"/>
                <a:ext cx="38621" cy="38621"/>
              </a:xfrm>
              <a:custGeom>
                <a:avLst/>
                <a:gdLst>
                  <a:gd name="connsiteX0" fmla="*/ 36368 w 38621"/>
                  <a:gd name="connsiteY0" fmla="*/ 20598 h 38621"/>
                  <a:gd name="connsiteX1" fmla="*/ 20598 w 38621"/>
                  <a:gd name="connsiteY1" fmla="*/ 36368 h 38621"/>
                  <a:gd name="connsiteX2" fmla="*/ 4828 w 38621"/>
                  <a:gd name="connsiteY2" fmla="*/ 20598 h 38621"/>
                  <a:gd name="connsiteX3" fmla="*/ 20598 w 38621"/>
                  <a:gd name="connsiteY3" fmla="*/ 4828 h 38621"/>
                  <a:gd name="connsiteX4" fmla="*/ 36368 w 38621"/>
                  <a:gd name="connsiteY4" fmla="*/ 20598 h 3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21" h="38621">
                    <a:moveTo>
                      <a:pt x="36368" y="20598"/>
                    </a:moveTo>
                    <a:cubicBezTo>
                      <a:pt x="36368" y="29308"/>
                      <a:pt x="29308" y="36368"/>
                      <a:pt x="20598" y="36368"/>
                    </a:cubicBezTo>
                    <a:cubicBezTo>
                      <a:pt x="11888" y="36368"/>
                      <a:pt x="4828" y="29308"/>
                      <a:pt x="4828" y="20598"/>
                    </a:cubicBezTo>
                    <a:cubicBezTo>
                      <a:pt x="4828" y="11888"/>
                      <a:pt x="11888" y="4828"/>
                      <a:pt x="20598" y="4828"/>
                    </a:cubicBezTo>
                    <a:cubicBezTo>
                      <a:pt x="29308" y="4828"/>
                      <a:pt x="36368" y="11888"/>
                      <a:pt x="36368" y="2059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A0E89B4-FA8A-92DD-7D32-B240752FE914}"/>
                  </a:ext>
                </a:extLst>
              </p:cNvPr>
              <p:cNvSpPr/>
              <p:nvPr/>
            </p:nvSpPr>
            <p:spPr>
              <a:xfrm>
                <a:off x="10069203" y="735452"/>
                <a:ext cx="38621" cy="38621"/>
              </a:xfrm>
              <a:custGeom>
                <a:avLst/>
                <a:gdLst>
                  <a:gd name="connsiteX0" fmla="*/ 36368 w 38621"/>
                  <a:gd name="connsiteY0" fmla="*/ 20598 h 38621"/>
                  <a:gd name="connsiteX1" fmla="*/ 20598 w 38621"/>
                  <a:gd name="connsiteY1" fmla="*/ 36368 h 38621"/>
                  <a:gd name="connsiteX2" fmla="*/ 4828 w 38621"/>
                  <a:gd name="connsiteY2" fmla="*/ 20598 h 38621"/>
                  <a:gd name="connsiteX3" fmla="*/ 20598 w 38621"/>
                  <a:gd name="connsiteY3" fmla="*/ 4828 h 38621"/>
                  <a:gd name="connsiteX4" fmla="*/ 36368 w 38621"/>
                  <a:gd name="connsiteY4" fmla="*/ 20598 h 38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621" h="38621">
                    <a:moveTo>
                      <a:pt x="36368" y="20598"/>
                    </a:moveTo>
                    <a:cubicBezTo>
                      <a:pt x="36368" y="29308"/>
                      <a:pt x="29308" y="36368"/>
                      <a:pt x="20598" y="36368"/>
                    </a:cubicBezTo>
                    <a:cubicBezTo>
                      <a:pt x="11888" y="36368"/>
                      <a:pt x="4828" y="29308"/>
                      <a:pt x="4828" y="20598"/>
                    </a:cubicBezTo>
                    <a:cubicBezTo>
                      <a:pt x="4828" y="11888"/>
                      <a:pt x="11888" y="4828"/>
                      <a:pt x="20598" y="4828"/>
                    </a:cubicBezTo>
                    <a:cubicBezTo>
                      <a:pt x="29308" y="4828"/>
                      <a:pt x="36368" y="11888"/>
                      <a:pt x="36368" y="2059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accent3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21AC104F-F9E0-9A09-E432-F010D385DE72}"/>
                  </a:ext>
                </a:extLst>
              </p:cNvPr>
              <p:cNvSpPr/>
              <p:nvPr/>
            </p:nvSpPr>
            <p:spPr>
              <a:xfrm>
                <a:off x="10021570" y="449332"/>
                <a:ext cx="199544" cy="389432"/>
              </a:xfrm>
              <a:custGeom>
                <a:avLst/>
                <a:gdLst>
                  <a:gd name="connsiteX0" fmla="*/ 52461 w 199543"/>
                  <a:gd name="connsiteY0" fmla="*/ 163497 h 389431"/>
                  <a:gd name="connsiteX1" fmla="*/ 4828 w 199543"/>
                  <a:gd name="connsiteY1" fmla="*/ 131956 h 389431"/>
                  <a:gd name="connsiteX2" fmla="*/ 4828 w 199543"/>
                  <a:gd name="connsiteY2" fmla="*/ 36368 h 389431"/>
                  <a:gd name="connsiteX3" fmla="*/ 52461 w 199543"/>
                  <a:gd name="connsiteY3" fmla="*/ 4828 h 389431"/>
                  <a:gd name="connsiteX4" fmla="*/ 147727 w 199543"/>
                  <a:gd name="connsiteY4" fmla="*/ 61794 h 389431"/>
                  <a:gd name="connsiteX5" fmla="*/ 147727 w 199543"/>
                  <a:gd name="connsiteY5" fmla="*/ 123588 h 389431"/>
                  <a:gd name="connsiteX6" fmla="*/ 195360 w 199543"/>
                  <a:gd name="connsiteY6" fmla="*/ 150623 h 389431"/>
                  <a:gd name="connsiteX7" fmla="*/ 195360 w 199543"/>
                  <a:gd name="connsiteY7" fmla="*/ 197291 h 389431"/>
                  <a:gd name="connsiteX8" fmla="*/ 195360 w 199543"/>
                  <a:gd name="connsiteY8" fmla="*/ 242993 h 389431"/>
                  <a:gd name="connsiteX9" fmla="*/ 147727 w 199543"/>
                  <a:gd name="connsiteY9" fmla="*/ 274855 h 389431"/>
                  <a:gd name="connsiteX10" fmla="*/ 147727 w 199543"/>
                  <a:gd name="connsiteY10" fmla="*/ 330534 h 389431"/>
                  <a:gd name="connsiteX11" fmla="*/ 52461 w 199543"/>
                  <a:gd name="connsiteY11" fmla="*/ 385892 h 389431"/>
                  <a:gd name="connsiteX12" fmla="*/ 4828 w 199543"/>
                  <a:gd name="connsiteY12" fmla="*/ 362075 h 389431"/>
                  <a:gd name="connsiteX13" fmla="*/ 4828 w 199543"/>
                  <a:gd name="connsiteY13" fmla="*/ 197934 h 38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9543" h="389431">
                    <a:moveTo>
                      <a:pt x="52461" y="163497"/>
                    </a:moveTo>
                    <a:lnTo>
                      <a:pt x="4828" y="131956"/>
                    </a:lnTo>
                    <a:lnTo>
                      <a:pt x="4828" y="36368"/>
                    </a:lnTo>
                    <a:lnTo>
                      <a:pt x="52461" y="4828"/>
                    </a:lnTo>
                    <a:lnTo>
                      <a:pt x="147727" y="61794"/>
                    </a:lnTo>
                    <a:lnTo>
                      <a:pt x="147727" y="123588"/>
                    </a:lnTo>
                    <a:lnTo>
                      <a:pt x="195360" y="150623"/>
                    </a:lnTo>
                    <a:lnTo>
                      <a:pt x="195360" y="197291"/>
                    </a:lnTo>
                    <a:lnTo>
                      <a:pt x="195360" y="242993"/>
                    </a:lnTo>
                    <a:lnTo>
                      <a:pt x="147727" y="274855"/>
                    </a:lnTo>
                    <a:lnTo>
                      <a:pt x="147727" y="330534"/>
                    </a:lnTo>
                    <a:lnTo>
                      <a:pt x="52461" y="385892"/>
                    </a:lnTo>
                    <a:lnTo>
                      <a:pt x="4828" y="362075"/>
                    </a:lnTo>
                    <a:lnTo>
                      <a:pt x="4828" y="197934"/>
                    </a:ln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C045BFBC-383D-29D6-D9F6-01A32F13A0AB}"/>
                </a:ext>
              </a:extLst>
            </p:cNvPr>
            <p:cNvSpPr txBox="1"/>
            <p:nvPr/>
          </p:nvSpPr>
          <p:spPr>
            <a:xfrm>
              <a:off x="3421971" y="2739996"/>
              <a:ext cx="745397" cy="400110"/>
            </a:xfrm>
            <a:prstGeom prst="rect">
              <a:avLst/>
            </a:prstGeom>
            <a:noFill/>
          </p:spPr>
          <p:txBody>
            <a:bodyPr wrap="none" lIns="0" rIns="0" rtlCol="0" anchor="ctr" anchorCtr="0">
              <a:spAutoFit/>
            </a:bodyPr>
            <a:lstStyle/>
            <a:p>
              <a:pPr algn="ctr"/>
              <a:r>
                <a:rPr lang="en-US" sz="20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</a:rPr>
                <a:t>AI/ML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F6BAAAD-6DFB-24FB-0ED3-B0129D684B7D}"/>
                </a:ext>
              </a:extLst>
            </p:cNvPr>
            <p:cNvSpPr txBox="1"/>
            <p:nvPr/>
          </p:nvSpPr>
          <p:spPr>
            <a:xfrm>
              <a:off x="2807651" y="3404760"/>
              <a:ext cx="1974036" cy="212365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21">
                <a:spcBef>
                  <a:spcPts val="1200"/>
                </a:spcBef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Autonomous vehicles (object tracking, </a:t>
              </a:r>
              <a:br>
                <a:rPr lang="en-US" sz="1400" kern="0" dirty="0">
                  <a:solidFill>
                    <a:prstClr val="white"/>
                  </a:solidFill>
                </a:rPr>
              </a:br>
              <a:r>
                <a:rPr lang="en-US" sz="1400" kern="0" dirty="0">
                  <a:solidFill>
                    <a:prstClr val="white"/>
                  </a:solidFill>
                </a:rPr>
                <a:t>sensor fusion)</a:t>
              </a:r>
            </a:p>
            <a:p>
              <a:pPr algn="ctr" defTabSz="1219121">
                <a:spcBef>
                  <a:spcPts val="1200"/>
                </a:spcBef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Robotics </a:t>
              </a:r>
              <a:br>
                <a:rPr lang="en-US" sz="1400" kern="0" dirty="0">
                  <a:solidFill>
                    <a:prstClr val="white"/>
                  </a:solidFill>
                </a:rPr>
              </a:br>
              <a:r>
                <a:rPr lang="en-US" sz="1400" kern="0" dirty="0">
                  <a:solidFill>
                    <a:prstClr val="white"/>
                  </a:solidFill>
                </a:rPr>
                <a:t>(vision, grasping, motion control)</a:t>
              </a:r>
            </a:p>
            <a:p>
              <a:pPr algn="ctr" defTabSz="1219121">
                <a:spcBef>
                  <a:spcPts val="1200"/>
                </a:spcBef>
                <a:defRPr/>
              </a:pPr>
              <a:r>
                <a:rPr lang="en-US" sz="1400" kern="0" dirty="0">
                  <a:solidFill>
                    <a:prstClr val="white"/>
                  </a:solidFill>
                </a:rPr>
                <a:t>Modeling, training, </a:t>
              </a:r>
              <a:br>
                <a:rPr lang="en-US" sz="1400" kern="0" dirty="0">
                  <a:solidFill>
                    <a:prstClr val="white"/>
                  </a:solidFill>
                </a:rPr>
              </a:br>
              <a:r>
                <a:rPr lang="en-US" sz="1400" kern="0" dirty="0">
                  <a:solidFill>
                    <a:prstClr val="white"/>
                  </a:solidFill>
                </a:rPr>
                <a:t>and inference</a:t>
              </a:r>
            </a:p>
          </p:txBody>
        </p:sp>
      </p:grp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2B1264F6-D031-3505-EB9D-23BC6C5CC1F7}"/>
              </a:ext>
            </a:extLst>
          </p:cNvPr>
          <p:cNvCxnSpPr/>
          <p:nvPr/>
        </p:nvCxnSpPr>
        <p:spPr>
          <a:xfrm>
            <a:off x="4969933" y="1669818"/>
            <a:ext cx="0" cy="420624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D484F25F-13D6-7B4E-56F4-B71426D96F85}"/>
              </a:ext>
            </a:extLst>
          </p:cNvPr>
          <p:cNvGrpSpPr/>
          <p:nvPr/>
        </p:nvGrpSpPr>
        <p:grpSpPr>
          <a:xfrm>
            <a:off x="5696396" y="1767721"/>
            <a:ext cx="805180" cy="826630"/>
            <a:chOff x="5804199" y="1412660"/>
            <a:chExt cx="1158494" cy="1189354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8B9B1EAD-7285-074D-D59E-7F05097F79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5392" y="1566583"/>
              <a:ext cx="856108" cy="856108"/>
              <a:chOff x="666336" y="1018331"/>
              <a:chExt cx="205980" cy="209199"/>
            </a:xfrm>
          </p:grpSpPr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A4973B-68D2-0E3B-FD2F-AB275C1D0119}"/>
                  </a:ext>
                </a:extLst>
              </p:cNvPr>
              <p:cNvSpPr/>
              <p:nvPr/>
            </p:nvSpPr>
            <p:spPr>
              <a:xfrm>
                <a:off x="666336" y="1018331"/>
                <a:ext cx="205980" cy="209199"/>
              </a:xfrm>
              <a:custGeom>
                <a:avLst/>
                <a:gdLst>
                  <a:gd name="connsiteX0" fmla="*/ 23816 w 205980"/>
                  <a:gd name="connsiteY0" fmla="*/ 163175 h 209198"/>
                  <a:gd name="connsiteX1" fmla="*/ 28000 w 205980"/>
                  <a:gd name="connsiteY1" fmla="*/ 167681 h 209198"/>
                  <a:gd name="connsiteX2" fmla="*/ 32184 w 205980"/>
                  <a:gd name="connsiteY2" fmla="*/ 172187 h 209198"/>
                  <a:gd name="connsiteX3" fmla="*/ 36368 w 205980"/>
                  <a:gd name="connsiteY3" fmla="*/ 176693 h 209198"/>
                  <a:gd name="connsiteX4" fmla="*/ 64047 w 205980"/>
                  <a:gd name="connsiteY4" fmla="*/ 162531 h 209198"/>
                  <a:gd name="connsiteX5" fmla="*/ 83680 w 205980"/>
                  <a:gd name="connsiteY5" fmla="*/ 172187 h 209198"/>
                  <a:gd name="connsiteX6" fmla="*/ 89151 w 205980"/>
                  <a:gd name="connsiteY6" fmla="*/ 202762 h 209198"/>
                  <a:gd name="connsiteX7" fmla="*/ 95266 w 205980"/>
                  <a:gd name="connsiteY7" fmla="*/ 203084 h 209198"/>
                  <a:gd name="connsiteX8" fmla="*/ 101381 w 205980"/>
                  <a:gd name="connsiteY8" fmla="*/ 203406 h 209198"/>
                  <a:gd name="connsiteX9" fmla="*/ 107496 w 205980"/>
                  <a:gd name="connsiteY9" fmla="*/ 204371 h 209198"/>
                  <a:gd name="connsiteX10" fmla="*/ 117151 w 205980"/>
                  <a:gd name="connsiteY10" fmla="*/ 174762 h 209198"/>
                  <a:gd name="connsiteX11" fmla="*/ 137749 w 205980"/>
                  <a:gd name="connsiteY11" fmla="*/ 167681 h 209198"/>
                  <a:gd name="connsiteX12" fmla="*/ 163497 w 205980"/>
                  <a:gd name="connsiteY12" fmla="*/ 185382 h 209198"/>
                  <a:gd name="connsiteX13" fmla="*/ 168003 w 205980"/>
                  <a:gd name="connsiteY13" fmla="*/ 181198 h 209198"/>
                  <a:gd name="connsiteX14" fmla="*/ 172509 w 205980"/>
                  <a:gd name="connsiteY14" fmla="*/ 177014 h 209198"/>
                  <a:gd name="connsiteX15" fmla="*/ 177015 w 205980"/>
                  <a:gd name="connsiteY15" fmla="*/ 172830 h 209198"/>
                  <a:gd name="connsiteX16" fmla="*/ 162853 w 205980"/>
                  <a:gd name="connsiteY16" fmla="*/ 145152 h 209198"/>
                  <a:gd name="connsiteX17" fmla="*/ 172509 w 205980"/>
                  <a:gd name="connsiteY17" fmla="*/ 125519 h 209198"/>
                  <a:gd name="connsiteX18" fmla="*/ 203084 w 205980"/>
                  <a:gd name="connsiteY18" fmla="*/ 120048 h 209198"/>
                  <a:gd name="connsiteX19" fmla="*/ 203406 w 205980"/>
                  <a:gd name="connsiteY19" fmla="*/ 113933 h 209198"/>
                  <a:gd name="connsiteX20" fmla="*/ 203728 w 205980"/>
                  <a:gd name="connsiteY20" fmla="*/ 107818 h 209198"/>
                  <a:gd name="connsiteX21" fmla="*/ 204049 w 205980"/>
                  <a:gd name="connsiteY21" fmla="*/ 101703 h 209198"/>
                  <a:gd name="connsiteX22" fmla="*/ 174440 w 205980"/>
                  <a:gd name="connsiteY22" fmla="*/ 92048 h 209198"/>
                  <a:gd name="connsiteX23" fmla="*/ 167359 w 205980"/>
                  <a:gd name="connsiteY23" fmla="*/ 71128 h 209198"/>
                  <a:gd name="connsiteX24" fmla="*/ 185061 w 205980"/>
                  <a:gd name="connsiteY24" fmla="*/ 45702 h 209198"/>
                  <a:gd name="connsiteX25" fmla="*/ 180877 w 205980"/>
                  <a:gd name="connsiteY25" fmla="*/ 41196 h 209198"/>
                  <a:gd name="connsiteX26" fmla="*/ 176693 w 205980"/>
                  <a:gd name="connsiteY26" fmla="*/ 36690 h 209198"/>
                  <a:gd name="connsiteX27" fmla="*/ 172509 w 205980"/>
                  <a:gd name="connsiteY27" fmla="*/ 32184 h 209198"/>
                  <a:gd name="connsiteX28" fmla="*/ 144830 w 205980"/>
                  <a:gd name="connsiteY28" fmla="*/ 46346 h 209198"/>
                  <a:gd name="connsiteX29" fmla="*/ 124876 w 205980"/>
                  <a:gd name="connsiteY29" fmla="*/ 36368 h 209198"/>
                  <a:gd name="connsiteX30" fmla="*/ 119404 w 205980"/>
                  <a:gd name="connsiteY30" fmla="*/ 5793 h 209198"/>
                  <a:gd name="connsiteX31" fmla="*/ 113289 w 205980"/>
                  <a:gd name="connsiteY31" fmla="*/ 5471 h 209198"/>
                  <a:gd name="connsiteX32" fmla="*/ 107174 w 205980"/>
                  <a:gd name="connsiteY32" fmla="*/ 5150 h 209198"/>
                  <a:gd name="connsiteX33" fmla="*/ 101059 w 205980"/>
                  <a:gd name="connsiteY33" fmla="*/ 4828 h 209198"/>
                  <a:gd name="connsiteX34" fmla="*/ 91726 w 205980"/>
                  <a:gd name="connsiteY34" fmla="*/ 34116 h 209198"/>
                  <a:gd name="connsiteX35" fmla="*/ 70806 w 205980"/>
                  <a:gd name="connsiteY35" fmla="*/ 41196 h 209198"/>
                  <a:gd name="connsiteX36" fmla="*/ 45380 w 205980"/>
                  <a:gd name="connsiteY36" fmla="*/ 23495 h 209198"/>
                  <a:gd name="connsiteX37" fmla="*/ 40874 w 205980"/>
                  <a:gd name="connsiteY37" fmla="*/ 27679 h 209198"/>
                  <a:gd name="connsiteX38" fmla="*/ 36368 w 205980"/>
                  <a:gd name="connsiteY38" fmla="*/ 31863 h 209198"/>
                  <a:gd name="connsiteX39" fmla="*/ 31863 w 205980"/>
                  <a:gd name="connsiteY39" fmla="*/ 36047 h 209198"/>
                  <a:gd name="connsiteX40" fmla="*/ 46024 w 205980"/>
                  <a:gd name="connsiteY40" fmla="*/ 63403 h 209198"/>
                  <a:gd name="connsiteX41" fmla="*/ 36047 w 205980"/>
                  <a:gd name="connsiteY41" fmla="*/ 83358 h 209198"/>
                  <a:gd name="connsiteX42" fmla="*/ 5793 w 205980"/>
                  <a:gd name="connsiteY42" fmla="*/ 88829 h 209198"/>
                  <a:gd name="connsiteX43" fmla="*/ 5471 w 205980"/>
                  <a:gd name="connsiteY43" fmla="*/ 94944 h 209198"/>
                  <a:gd name="connsiteX44" fmla="*/ 5150 w 205980"/>
                  <a:gd name="connsiteY44" fmla="*/ 101059 h 209198"/>
                  <a:gd name="connsiteX45" fmla="*/ 4828 w 205980"/>
                  <a:gd name="connsiteY45" fmla="*/ 107174 h 209198"/>
                  <a:gd name="connsiteX46" fmla="*/ 34116 w 205980"/>
                  <a:gd name="connsiteY46" fmla="*/ 116508 h 209198"/>
                  <a:gd name="connsiteX47" fmla="*/ 41196 w 205980"/>
                  <a:gd name="connsiteY47" fmla="*/ 137428 h 209198"/>
                  <a:gd name="connsiteX48" fmla="*/ 23816 w 205980"/>
                  <a:gd name="connsiteY48" fmla="*/ 163175 h 209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05980" h="209198">
                    <a:moveTo>
                      <a:pt x="23816" y="163175"/>
                    </a:moveTo>
                    <a:lnTo>
                      <a:pt x="28000" y="167681"/>
                    </a:lnTo>
                    <a:lnTo>
                      <a:pt x="32184" y="172187"/>
                    </a:lnTo>
                    <a:lnTo>
                      <a:pt x="36368" y="176693"/>
                    </a:lnTo>
                    <a:lnTo>
                      <a:pt x="64047" y="162531"/>
                    </a:lnTo>
                    <a:cubicBezTo>
                      <a:pt x="70162" y="166715"/>
                      <a:pt x="76921" y="169934"/>
                      <a:pt x="83680" y="172187"/>
                    </a:cubicBezTo>
                    <a:lnTo>
                      <a:pt x="89151" y="202762"/>
                    </a:lnTo>
                    <a:lnTo>
                      <a:pt x="95266" y="203084"/>
                    </a:lnTo>
                    <a:lnTo>
                      <a:pt x="101381" y="203406"/>
                    </a:lnTo>
                    <a:lnTo>
                      <a:pt x="107496" y="204371"/>
                    </a:lnTo>
                    <a:lnTo>
                      <a:pt x="117151" y="174762"/>
                    </a:lnTo>
                    <a:cubicBezTo>
                      <a:pt x="124232" y="173474"/>
                      <a:pt x="131313" y="171221"/>
                      <a:pt x="137749" y="167681"/>
                    </a:cubicBezTo>
                    <a:lnTo>
                      <a:pt x="163497" y="185382"/>
                    </a:lnTo>
                    <a:lnTo>
                      <a:pt x="168003" y="181198"/>
                    </a:lnTo>
                    <a:lnTo>
                      <a:pt x="172509" y="177014"/>
                    </a:lnTo>
                    <a:lnTo>
                      <a:pt x="177015" y="172830"/>
                    </a:lnTo>
                    <a:lnTo>
                      <a:pt x="162853" y="145152"/>
                    </a:lnTo>
                    <a:cubicBezTo>
                      <a:pt x="167037" y="139037"/>
                      <a:pt x="170256" y="132278"/>
                      <a:pt x="172509" y="125519"/>
                    </a:cubicBezTo>
                    <a:lnTo>
                      <a:pt x="203084" y="120048"/>
                    </a:lnTo>
                    <a:lnTo>
                      <a:pt x="203406" y="113933"/>
                    </a:lnTo>
                    <a:lnTo>
                      <a:pt x="203728" y="107818"/>
                    </a:lnTo>
                    <a:lnTo>
                      <a:pt x="204049" y="101703"/>
                    </a:lnTo>
                    <a:lnTo>
                      <a:pt x="174440" y="92048"/>
                    </a:lnTo>
                    <a:cubicBezTo>
                      <a:pt x="173152" y="84967"/>
                      <a:pt x="170899" y="77886"/>
                      <a:pt x="167359" y="71128"/>
                    </a:cubicBezTo>
                    <a:lnTo>
                      <a:pt x="185061" y="45702"/>
                    </a:lnTo>
                    <a:lnTo>
                      <a:pt x="180877" y="41196"/>
                    </a:lnTo>
                    <a:lnTo>
                      <a:pt x="176693" y="36690"/>
                    </a:lnTo>
                    <a:lnTo>
                      <a:pt x="172509" y="32184"/>
                    </a:lnTo>
                    <a:lnTo>
                      <a:pt x="144830" y="46346"/>
                    </a:lnTo>
                    <a:cubicBezTo>
                      <a:pt x="138715" y="41840"/>
                      <a:pt x="131956" y="38621"/>
                      <a:pt x="124876" y="36368"/>
                    </a:cubicBezTo>
                    <a:lnTo>
                      <a:pt x="119404" y="5793"/>
                    </a:lnTo>
                    <a:lnTo>
                      <a:pt x="113289" y="5471"/>
                    </a:lnTo>
                    <a:lnTo>
                      <a:pt x="107174" y="5150"/>
                    </a:lnTo>
                    <a:lnTo>
                      <a:pt x="101059" y="4828"/>
                    </a:lnTo>
                    <a:lnTo>
                      <a:pt x="91726" y="34116"/>
                    </a:lnTo>
                    <a:cubicBezTo>
                      <a:pt x="84323" y="35403"/>
                      <a:pt x="77243" y="37656"/>
                      <a:pt x="70806" y="41196"/>
                    </a:cubicBezTo>
                    <a:lnTo>
                      <a:pt x="45380" y="23495"/>
                    </a:lnTo>
                    <a:lnTo>
                      <a:pt x="40874" y="27679"/>
                    </a:lnTo>
                    <a:lnTo>
                      <a:pt x="36368" y="31863"/>
                    </a:lnTo>
                    <a:lnTo>
                      <a:pt x="31863" y="36047"/>
                    </a:lnTo>
                    <a:lnTo>
                      <a:pt x="46024" y="63403"/>
                    </a:lnTo>
                    <a:cubicBezTo>
                      <a:pt x="41518" y="69518"/>
                      <a:pt x="38300" y="76277"/>
                      <a:pt x="36047" y="83358"/>
                    </a:cubicBezTo>
                    <a:lnTo>
                      <a:pt x="5793" y="88829"/>
                    </a:lnTo>
                    <a:lnTo>
                      <a:pt x="5471" y="94944"/>
                    </a:lnTo>
                    <a:lnTo>
                      <a:pt x="5150" y="101059"/>
                    </a:lnTo>
                    <a:lnTo>
                      <a:pt x="4828" y="107174"/>
                    </a:lnTo>
                    <a:lnTo>
                      <a:pt x="34116" y="116508"/>
                    </a:lnTo>
                    <a:cubicBezTo>
                      <a:pt x="35403" y="123588"/>
                      <a:pt x="37656" y="130669"/>
                      <a:pt x="41196" y="137428"/>
                    </a:cubicBezTo>
                    <a:lnTo>
                      <a:pt x="23816" y="16317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1B462B4-212E-570B-E3DA-93E7516F5823}"/>
                  </a:ext>
                </a:extLst>
              </p:cNvPr>
              <p:cNvSpPr/>
              <p:nvPr/>
            </p:nvSpPr>
            <p:spPr>
              <a:xfrm>
                <a:off x="726199" y="1078194"/>
                <a:ext cx="86898" cy="86898"/>
              </a:xfrm>
              <a:custGeom>
                <a:avLst/>
                <a:gdLst>
                  <a:gd name="connsiteX0" fmla="*/ 84645 w 86898"/>
                  <a:gd name="connsiteY0" fmla="*/ 44736 h 86898"/>
                  <a:gd name="connsiteX1" fmla="*/ 44736 w 86898"/>
                  <a:gd name="connsiteY1" fmla="*/ 84645 h 86898"/>
                  <a:gd name="connsiteX2" fmla="*/ 4828 w 86898"/>
                  <a:gd name="connsiteY2" fmla="*/ 44736 h 86898"/>
                  <a:gd name="connsiteX3" fmla="*/ 44736 w 86898"/>
                  <a:gd name="connsiteY3" fmla="*/ 4828 h 86898"/>
                  <a:gd name="connsiteX4" fmla="*/ 84645 w 86898"/>
                  <a:gd name="connsiteY4" fmla="*/ 44736 h 8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98" h="86898">
                    <a:moveTo>
                      <a:pt x="84645" y="44736"/>
                    </a:moveTo>
                    <a:cubicBezTo>
                      <a:pt x="84645" y="66777"/>
                      <a:pt x="66777" y="84645"/>
                      <a:pt x="44736" y="84645"/>
                    </a:cubicBezTo>
                    <a:cubicBezTo>
                      <a:pt x="22695" y="84645"/>
                      <a:pt x="4828" y="66777"/>
                      <a:pt x="4828" y="44736"/>
                    </a:cubicBezTo>
                    <a:cubicBezTo>
                      <a:pt x="4828" y="22695"/>
                      <a:pt x="22695" y="4828"/>
                      <a:pt x="44736" y="4828"/>
                    </a:cubicBezTo>
                    <a:cubicBezTo>
                      <a:pt x="66777" y="4828"/>
                      <a:pt x="84645" y="22695"/>
                      <a:pt x="84645" y="44736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accent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" name="Graphic 268">
              <a:extLst>
                <a:ext uri="{FF2B5EF4-FFF2-40B4-BE49-F238E27FC236}">
                  <a16:creationId xmlns:a16="http://schemas.microsoft.com/office/drawing/2014/main" id="{F55E8F7B-BDDE-D728-FBB8-742A3B67AE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04199" y="1412660"/>
              <a:ext cx="1158494" cy="1189354"/>
              <a:chOff x="4562059" y="6255271"/>
              <a:chExt cx="483729" cy="496616"/>
            </a:xfrm>
          </p:grpSpPr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67D2693-4CBC-08EE-5A26-24ED8DD461D0}"/>
                  </a:ext>
                </a:extLst>
              </p:cNvPr>
              <p:cNvSpPr/>
              <p:nvPr/>
            </p:nvSpPr>
            <p:spPr>
              <a:xfrm>
                <a:off x="4566562" y="6542841"/>
                <a:ext cx="80461" cy="138393"/>
              </a:xfrm>
              <a:custGeom>
                <a:avLst/>
                <a:gdLst>
                  <a:gd name="connsiteX0" fmla="*/ 1617 w 80461"/>
                  <a:gd name="connsiteY0" fmla="*/ 1617 h 138393"/>
                  <a:gd name="connsiteX1" fmla="*/ 79825 w 80461"/>
                  <a:gd name="connsiteY1" fmla="*/ 139367 h 13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461" h="138393">
                    <a:moveTo>
                      <a:pt x="1617" y="1617"/>
                    </a:moveTo>
                    <a:cubicBezTo>
                      <a:pt x="9342" y="45066"/>
                      <a:pt x="29296" y="99458"/>
                      <a:pt x="79825" y="139367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B6A9C4AF-E5E9-00B0-5E85-EE1A69C23E3B}"/>
                  </a:ext>
                </a:extLst>
              </p:cNvPr>
              <p:cNvSpPr/>
              <p:nvPr/>
            </p:nvSpPr>
            <p:spPr>
              <a:xfrm>
                <a:off x="4562059" y="6283113"/>
                <a:ext cx="131956" cy="231728"/>
              </a:xfrm>
              <a:custGeom>
                <a:avLst/>
                <a:gdLst>
                  <a:gd name="connsiteX0" fmla="*/ 132926 w 131956"/>
                  <a:gd name="connsiteY0" fmla="*/ 1617 h 231728"/>
                  <a:gd name="connsiteX1" fmla="*/ 121340 w 131956"/>
                  <a:gd name="connsiteY1" fmla="*/ 8054 h 231728"/>
                  <a:gd name="connsiteX2" fmla="*/ 2579 w 131956"/>
                  <a:gd name="connsiteY2" fmla="*/ 191506 h 231728"/>
                  <a:gd name="connsiteX3" fmla="*/ 2258 w 131956"/>
                  <a:gd name="connsiteY3" fmla="*/ 230127 h 23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56" h="231728">
                    <a:moveTo>
                      <a:pt x="132926" y="1617"/>
                    </a:moveTo>
                    <a:cubicBezTo>
                      <a:pt x="129064" y="3548"/>
                      <a:pt x="125202" y="5801"/>
                      <a:pt x="121340" y="8054"/>
                    </a:cubicBezTo>
                    <a:cubicBezTo>
                      <a:pt x="70810" y="37342"/>
                      <a:pt x="11591" y="102998"/>
                      <a:pt x="2579" y="191506"/>
                    </a:cubicBezTo>
                    <a:cubicBezTo>
                      <a:pt x="2579" y="191506"/>
                      <a:pt x="648" y="206954"/>
                      <a:pt x="2258" y="230127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C18A21A-1FAA-E7A8-B2F0-AF87AB163605}"/>
                  </a:ext>
                </a:extLst>
              </p:cNvPr>
              <p:cNvSpPr/>
              <p:nvPr/>
            </p:nvSpPr>
            <p:spPr>
              <a:xfrm>
                <a:off x="4721369" y="6255271"/>
                <a:ext cx="280005" cy="106209"/>
              </a:xfrm>
              <a:custGeom>
                <a:avLst/>
                <a:gdLst>
                  <a:gd name="connsiteX0" fmla="*/ 281300 w 280004"/>
                  <a:gd name="connsiteY0" fmla="*/ 105737 h 106208"/>
                  <a:gd name="connsiteX1" fmla="*/ 1617 w 280004"/>
                  <a:gd name="connsiteY1" fmla="*/ 16908 h 106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0004" h="106208">
                    <a:moveTo>
                      <a:pt x="281300" y="105737"/>
                    </a:moveTo>
                    <a:cubicBezTo>
                      <a:pt x="240104" y="41368"/>
                      <a:pt x="127137" y="-30404"/>
                      <a:pt x="1617" y="16908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A9829E5-FBC7-D7BA-883C-4AFF112F48D2}"/>
                  </a:ext>
                </a:extLst>
              </p:cNvPr>
              <p:cNvSpPr/>
              <p:nvPr/>
            </p:nvSpPr>
            <p:spPr>
              <a:xfrm>
                <a:off x="4966139" y="6325122"/>
                <a:ext cx="45058" cy="41840"/>
              </a:xfrm>
              <a:custGeom>
                <a:avLst/>
                <a:gdLst>
                  <a:gd name="connsiteX0" fmla="*/ 45541 w 45058"/>
                  <a:gd name="connsiteY0" fmla="*/ 3379 h 41839"/>
                  <a:gd name="connsiteX1" fmla="*/ 39104 w 45058"/>
                  <a:gd name="connsiteY1" fmla="*/ 2414 h 41839"/>
                  <a:gd name="connsiteX2" fmla="*/ 34598 w 45058"/>
                  <a:gd name="connsiteY2" fmla="*/ 33955 h 41839"/>
                  <a:gd name="connsiteX3" fmla="*/ 3701 w 45058"/>
                  <a:gd name="connsiteY3" fmla="*/ 27196 h 41839"/>
                  <a:gd name="connsiteX4" fmla="*/ 2414 w 45058"/>
                  <a:gd name="connsiteY4" fmla="*/ 33311 h 41839"/>
                  <a:gd name="connsiteX5" fmla="*/ 40070 w 45058"/>
                  <a:gd name="connsiteY5" fmla="*/ 41679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058" h="41839">
                    <a:moveTo>
                      <a:pt x="45541" y="3379"/>
                    </a:moveTo>
                    <a:lnTo>
                      <a:pt x="39104" y="2414"/>
                    </a:lnTo>
                    <a:lnTo>
                      <a:pt x="34598" y="33955"/>
                    </a:lnTo>
                    <a:lnTo>
                      <a:pt x="3701" y="27196"/>
                    </a:lnTo>
                    <a:lnTo>
                      <a:pt x="2414" y="33311"/>
                    </a:lnTo>
                    <a:lnTo>
                      <a:pt x="40070" y="4167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2F2871F-9573-6448-0BA7-014113142F0D}"/>
                  </a:ext>
                </a:extLst>
              </p:cNvPr>
              <p:cNvSpPr/>
              <p:nvPr/>
            </p:nvSpPr>
            <p:spPr>
              <a:xfrm>
                <a:off x="5032914" y="6426655"/>
                <a:ext cx="12874" cy="86898"/>
              </a:xfrm>
              <a:custGeom>
                <a:avLst/>
                <a:gdLst>
                  <a:gd name="connsiteX0" fmla="*/ 12238 w 12873"/>
                  <a:gd name="connsiteY0" fmla="*/ 86584 h 86898"/>
                  <a:gd name="connsiteX1" fmla="*/ 1617 w 12873"/>
                  <a:gd name="connsiteY1" fmla="*/ 1617 h 8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73" h="86898">
                    <a:moveTo>
                      <a:pt x="12238" y="86584"/>
                    </a:moveTo>
                    <a:cubicBezTo>
                      <a:pt x="13847" y="60193"/>
                      <a:pt x="10629" y="31549"/>
                      <a:pt x="1617" y="1617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0EDCC5C9-6229-01D8-5B49-71B3D03BB021}"/>
                  </a:ext>
                </a:extLst>
              </p:cNvPr>
              <p:cNvSpPr/>
              <p:nvPr/>
            </p:nvSpPr>
            <p:spPr>
              <a:xfrm>
                <a:off x="5025190" y="6531255"/>
                <a:ext cx="19311" cy="61150"/>
              </a:xfrm>
              <a:custGeom>
                <a:avLst/>
                <a:gdLst>
                  <a:gd name="connsiteX0" fmla="*/ 1617 w 19310"/>
                  <a:gd name="connsiteY0" fmla="*/ 60193 h 61150"/>
                  <a:gd name="connsiteX1" fmla="*/ 18353 w 19310"/>
                  <a:gd name="connsiteY1" fmla="*/ 1617 h 6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10" h="61150">
                    <a:moveTo>
                      <a:pt x="1617" y="60193"/>
                    </a:moveTo>
                    <a:cubicBezTo>
                      <a:pt x="9342" y="42170"/>
                      <a:pt x="15135" y="22537"/>
                      <a:pt x="18353" y="1617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BEC5C5B-D9B7-DE27-D438-A06E6CFAE775}"/>
                  </a:ext>
                </a:extLst>
              </p:cNvPr>
              <p:cNvSpPr/>
              <p:nvPr/>
            </p:nvSpPr>
            <p:spPr>
              <a:xfrm>
                <a:off x="4701736" y="6612038"/>
                <a:ext cx="315408" cy="128738"/>
              </a:xfrm>
              <a:custGeom>
                <a:avLst/>
                <a:gdLst>
                  <a:gd name="connsiteX0" fmla="*/ 1617 w 315407"/>
                  <a:gd name="connsiteY0" fmla="*/ 106539 h 128737"/>
                  <a:gd name="connsiteX1" fmla="*/ 224012 w 315407"/>
                  <a:gd name="connsiteY1" fmla="*/ 95274 h 128737"/>
                  <a:gd name="connsiteX2" fmla="*/ 314450 w 315407"/>
                  <a:gd name="connsiteY2" fmla="*/ 1617 h 12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5407" h="128737">
                    <a:moveTo>
                      <a:pt x="1617" y="106539"/>
                    </a:moveTo>
                    <a:cubicBezTo>
                      <a:pt x="62768" y="135183"/>
                      <a:pt x="141941" y="142585"/>
                      <a:pt x="224012" y="95274"/>
                    </a:cubicBezTo>
                    <a:cubicBezTo>
                      <a:pt x="255553" y="76929"/>
                      <a:pt x="290312" y="44744"/>
                      <a:pt x="314450" y="1617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51E0F40B-2573-D867-2904-1098E8C04627}"/>
                  </a:ext>
                </a:extLst>
              </p:cNvPr>
              <p:cNvSpPr/>
              <p:nvPr/>
            </p:nvSpPr>
            <p:spPr>
              <a:xfrm>
                <a:off x="4694503" y="6700392"/>
                <a:ext cx="41840" cy="51495"/>
              </a:xfrm>
              <a:custGeom>
                <a:avLst/>
                <a:gdLst>
                  <a:gd name="connsiteX0" fmla="*/ 17541 w 41839"/>
                  <a:gd name="connsiteY0" fmla="*/ 50691 h 51495"/>
                  <a:gd name="connsiteX1" fmla="*/ 23656 w 41839"/>
                  <a:gd name="connsiteY1" fmla="*/ 48116 h 51495"/>
                  <a:gd name="connsiteX2" fmla="*/ 11104 w 41839"/>
                  <a:gd name="connsiteY2" fmla="*/ 18828 h 51495"/>
                  <a:gd name="connsiteX3" fmla="*/ 41035 w 41839"/>
                  <a:gd name="connsiteY3" fmla="*/ 8529 h 51495"/>
                  <a:gd name="connsiteX4" fmla="*/ 39104 w 41839"/>
                  <a:gd name="connsiteY4" fmla="*/ 2414 h 51495"/>
                  <a:gd name="connsiteX5" fmla="*/ 2414 w 41839"/>
                  <a:gd name="connsiteY5" fmla="*/ 14966 h 51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839" h="51495">
                    <a:moveTo>
                      <a:pt x="17541" y="50691"/>
                    </a:moveTo>
                    <a:lnTo>
                      <a:pt x="23656" y="48116"/>
                    </a:lnTo>
                    <a:lnTo>
                      <a:pt x="11104" y="18828"/>
                    </a:lnTo>
                    <a:lnTo>
                      <a:pt x="41035" y="8529"/>
                    </a:lnTo>
                    <a:lnTo>
                      <a:pt x="39104" y="2414"/>
                    </a:lnTo>
                    <a:lnTo>
                      <a:pt x="2414" y="1496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CD6389DE-C175-2807-8E78-A72EF324330C}"/>
              </a:ext>
            </a:extLst>
          </p:cNvPr>
          <p:cNvSpPr txBox="1"/>
          <p:nvPr/>
        </p:nvSpPr>
        <p:spPr>
          <a:xfrm>
            <a:off x="5455380" y="2759807"/>
            <a:ext cx="1287212" cy="707886"/>
          </a:xfrm>
          <a:prstGeom prst="rect">
            <a:avLst/>
          </a:prstGeom>
          <a:noFill/>
        </p:spPr>
        <p:txBody>
          <a:bodyPr wrap="none" lIns="0" rIns="0" rtlCol="0" anchor="ctr" anchorCtr="0">
            <a:spAutoFit/>
          </a:bodyPr>
          <a:lstStyle/>
          <a:p>
            <a:pPr algn="ctr"/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rPr>
              <a:t>Data</a:t>
            </a:r>
            <a:br>
              <a:rPr lang="en-US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rPr>
            </a:br>
            <a:r>
              <a:rPr lang="en-US" sz="2000" b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rPr>
              <a:t>processing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083E815C-7C10-2084-A6DF-7D6915639356}"/>
              </a:ext>
            </a:extLst>
          </p:cNvPr>
          <p:cNvSpPr txBox="1"/>
          <p:nvPr/>
        </p:nvSpPr>
        <p:spPr>
          <a:xfrm>
            <a:off x="5499642" y="3578459"/>
            <a:ext cx="1198688" cy="104644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1219121">
              <a:spcBef>
                <a:spcPts val="1200"/>
              </a:spcBef>
              <a:defRPr/>
            </a:pPr>
            <a:r>
              <a:rPr lang="en-US" sz="1400" kern="0" dirty="0">
                <a:solidFill>
                  <a:prstClr val="white"/>
                </a:solidFill>
              </a:rPr>
              <a:t>Real-time</a:t>
            </a:r>
          </a:p>
          <a:p>
            <a:pPr algn="ctr" defTabSz="1219121">
              <a:spcBef>
                <a:spcPts val="1200"/>
              </a:spcBef>
              <a:defRPr/>
            </a:pPr>
            <a:r>
              <a:rPr lang="en-US" sz="1400" kern="0" dirty="0">
                <a:solidFill>
                  <a:prstClr val="white"/>
                </a:solidFill>
              </a:rPr>
              <a:t>MapReduce</a:t>
            </a:r>
          </a:p>
          <a:p>
            <a:pPr algn="ctr" defTabSz="1219121">
              <a:spcBef>
                <a:spcPts val="1200"/>
              </a:spcBef>
              <a:defRPr/>
            </a:pPr>
            <a:r>
              <a:rPr lang="en-US" sz="1400" kern="0" dirty="0">
                <a:solidFill>
                  <a:prstClr val="white"/>
                </a:solidFill>
              </a:rPr>
              <a:t>Batch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E45C2345-5702-B3D4-BAFC-3CA6598D3118}"/>
              </a:ext>
            </a:extLst>
          </p:cNvPr>
          <p:cNvCxnSpPr/>
          <p:nvPr/>
        </p:nvCxnSpPr>
        <p:spPr>
          <a:xfrm>
            <a:off x="7247466" y="1669818"/>
            <a:ext cx="0" cy="420624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28DF866-3765-2985-DD4E-51974DB2F4A1}"/>
              </a:ext>
            </a:extLst>
          </p:cNvPr>
          <p:cNvCxnSpPr/>
          <p:nvPr/>
        </p:nvCxnSpPr>
        <p:spPr>
          <a:xfrm>
            <a:off x="9525000" y="1669818"/>
            <a:ext cx="0" cy="420624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3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EC1F-4B36-464C-85F2-4B98037C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18036"/>
            <a:ext cx="8494118" cy="1421928"/>
          </a:xfrm>
        </p:spPr>
        <p:txBody>
          <a:bodyPr/>
          <a:lstStyle/>
          <a:p>
            <a:r>
              <a:rPr lang="en-US" dirty="0"/>
              <a:t>Reliability and Performance</a:t>
            </a:r>
          </a:p>
        </p:txBody>
      </p:sp>
    </p:spTree>
    <p:extLst>
      <p:ext uri="{BB962C8B-B14F-4D97-AF65-F5344CB8AC3E}">
        <p14:creationId xmlns:p14="http://schemas.microsoft.com/office/powerpoint/2010/main" val="1359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3BAD-C3A1-8106-6A25-3C98EC54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ArgoCD</a:t>
            </a:r>
            <a:r>
              <a:rPr lang="en-US" dirty="0"/>
              <a:t> Scaling Challenges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50BAC2-719A-EE38-28AD-65AB575AA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508" y="1714500"/>
            <a:ext cx="8482984" cy="4495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426E1-5AC6-67BE-155D-96F3F96F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A9331-9B37-86A4-3195-BC287B7B665A}"/>
              </a:ext>
            </a:extLst>
          </p:cNvPr>
          <p:cNvSpPr txBox="1"/>
          <p:nvPr/>
        </p:nvSpPr>
        <p:spPr>
          <a:xfrm>
            <a:off x="70632" y="6584387"/>
            <a:ext cx="7732886" cy="20005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sz="700" dirty="0"/>
              <a:t>Image: https://colocatedeventseu2023.sched.com/event/1JoAP/scaling-argo-security-and-multi-tenancy-in-aws-eks-at-the-new-york-times-david-grizzanti-luke-philips-the-new-york-times</a:t>
            </a:r>
          </a:p>
        </p:txBody>
      </p:sp>
    </p:spTree>
    <p:extLst>
      <p:ext uri="{BB962C8B-B14F-4D97-AF65-F5344CB8AC3E}">
        <p14:creationId xmlns:p14="http://schemas.microsoft.com/office/powerpoint/2010/main" val="28906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3BAD-C3A1-8106-6A25-3C98EC54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</a:t>
            </a:r>
            <a:r>
              <a:rPr lang="en-US" dirty="0" err="1"/>
              <a:t>ArgoCD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426E1-5AC6-67BE-155D-96F3F96F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7C3B6-442A-00F9-5743-A6D5E944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7206"/>
            <a:ext cx="10972800" cy="4216539"/>
          </a:xfrm>
        </p:spPr>
        <p:txBody>
          <a:bodyPr/>
          <a:lstStyle/>
          <a:p>
            <a:r>
              <a:rPr lang="en-US" dirty="0"/>
              <a:t>Enable HPA (API, Repo, Redis)</a:t>
            </a:r>
          </a:p>
          <a:p>
            <a:r>
              <a:rPr lang="en-US" dirty="0"/>
              <a:t>Right size resource requests (</a:t>
            </a:r>
            <a:r>
              <a:rPr lang="en-US" dirty="0" err="1"/>
              <a:t>cpu</a:t>
            </a:r>
            <a:r>
              <a:rPr lang="en-US" dirty="0"/>
              <a:t>, mem)</a:t>
            </a:r>
          </a:p>
          <a:p>
            <a:r>
              <a:rPr lang="en-US" dirty="0"/>
              <a:t>Controller Replica shards (random, round-robin)</a:t>
            </a:r>
          </a:p>
          <a:p>
            <a:r>
              <a:rPr lang="en-US" dirty="0"/>
              <a:t>Tunning (timeouts, processors queues)</a:t>
            </a:r>
          </a:p>
          <a:p>
            <a:r>
              <a:rPr lang="en-US" dirty="0"/>
              <a:t>Data across AZs (Compress)</a:t>
            </a:r>
          </a:p>
          <a:p>
            <a:r>
              <a:rPr lang="en-US" dirty="0"/>
              <a:t>Reconcile Optimization</a:t>
            </a:r>
          </a:p>
          <a:p>
            <a:pPr lvl="1"/>
            <a:r>
              <a:rPr lang="en-US" dirty="0" err="1"/>
              <a:t>ignoreResourceUpdates</a:t>
            </a:r>
            <a:r>
              <a:rPr lang="en-US" dirty="0"/>
              <a:t> vs. </a:t>
            </a:r>
            <a:r>
              <a:rPr lang="en-US" dirty="0" err="1"/>
              <a:t>ignoreDifferences</a:t>
            </a:r>
            <a:r>
              <a:rPr lang="en-US" dirty="0"/>
              <a:t> </a:t>
            </a:r>
          </a:p>
          <a:p>
            <a:r>
              <a:rPr lang="en-US" dirty="0" err="1"/>
              <a:t>ArgoCD</a:t>
            </a:r>
            <a:r>
              <a:rPr lang="en-US" dirty="0"/>
              <a:t> Webhook with retry/notify (disable polling)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92CBF-BC85-270F-EE22-A9669170B829}"/>
              </a:ext>
            </a:extLst>
          </p:cNvPr>
          <p:cNvSpPr txBox="1"/>
          <p:nvPr/>
        </p:nvSpPr>
        <p:spPr>
          <a:xfrm>
            <a:off x="457199" y="5660716"/>
            <a:ext cx="10825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https://argo-cd.readthedocs.io/en/stable/operator-manual/high_availability</a:t>
            </a:r>
            <a:endParaRPr lang="en-US" dirty="0"/>
          </a:p>
          <a:p>
            <a:r>
              <a:rPr lang="en-US" dirty="0">
                <a:hlinkClick r:id="rId3"/>
              </a:rPr>
              <a:t>https://argo-cd.readthedocs.io/en/stable/operator-manual/reconcile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135C6-DB38-40D7-8FC6-5ED52AA2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</a:t>
            </a:r>
            <a:r>
              <a:rPr lang="en-US" dirty="0" err="1"/>
              <a:t>ArgoCD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EA96C-F7D4-6B41-896B-ED5832B83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4B8DE2-A4E8-46E4-8BBF-D75455EFF32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026" name="Picture 2" descr="image17.png">
            <a:extLst>
              <a:ext uri="{FF2B5EF4-FFF2-40B4-BE49-F238E27FC236}">
                <a16:creationId xmlns:a16="http://schemas.microsoft.com/office/drawing/2014/main" id="{AE2D6BB4-291C-479E-89AF-8F8705258D6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656" y="468621"/>
            <a:ext cx="4675344" cy="312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5.png">
            <a:extLst>
              <a:ext uri="{FF2B5EF4-FFF2-40B4-BE49-F238E27FC236}">
                <a16:creationId xmlns:a16="http://schemas.microsoft.com/office/drawing/2014/main" id="{904124F5-8ACA-4CAD-A584-AAE7BEC1B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908" y="3678533"/>
            <a:ext cx="4678092" cy="272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DE1ED3B-D656-43C3-BB10-CA056A5A1387}"/>
              </a:ext>
            </a:extLst>
          </p:cNvPr>
          <p:cNvSpPr txBox="1">
            <a:spLocks/>
          </p:cNvSpPr>
          <p:nvPr/>
        </p:nvSpPr>
        <p:spPr>
          <a:xfrm>
            <a:off x="287344" y="1072446"/>
            <a:ext cx="6359176" cy="5539978"/>
          </a:xfrm>
          <a:prstGeom prst="rect">
            <a:avLst/>
          </a:prstGeom>
        </p:spPr>
        <p:txBody>
          <a:bodyPr vert="horz" wrap="square" lIns="0" tIns="45720" rIns="0" bIns="4572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2000" b="1" kern="1200" baseline="0">
                <a:solidFill>
                  <a:schemeClr val="accent6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None/>
              <a:defRPr sz="2000" b="1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None/>
              <a:defRPr sz="1800" b="1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b="1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Prometheus</a:t>
            </a:r>
          </a:p>
          <a:p>
            <a:pPr lvl="1"/>
            <a:r>
              <a:rPr lang="en-US" dirty="0"/>
              <a:t>Use Operator or Setup service labels</a:t>
            </a:r>
          </a:p>
          <a:p>
            <a:pPr lvl="1"/>
            <a:r>
              <a:rPr lang="en-US" dirty="0" err="1"/>
              <a:t>OpenTelemetry</a:t>
            </a:r>
            <a:r>
              <a:rPr lang="en-US" dirty="0"/>
              <a:t>/ADOT</a:t>
            </a:r>
          </a:p>
          <a:p>
            <a:pPr lvl="1"/>
            <a:r>
              <a:rPr lang="en-US" dirty="0"/>
              <a:t>Alerts</a:t>
            </a:r>
          </a:p>
          <a:p>
            <a:pPr lvl="1"/>
            <a:r>
              <a:rPr lang="en-US" dirty="0"/>
              <a:t>AMP (Amazon Managed Service for Prometheus)</a:t>
            </a:r>
          </a:p>
          <a:p>
            <a:r>
              <a:rPr lang="en-US" dirty="0"/>
              <a:t>Grafana</a:t>
            </a:r>
          </a:p>
          <a:p>
            <a:pPr lvl="1"/>
            <a:r>
              <a:rPr lang="en-US" dirty="0" err="1"/>
              <a:t>ArgoCD</a:t>
            </a:r>
            <a:r>
              <a:rPr lang="en-US" dirty="0"/>
              <a:t> Dashboard (tweak)</a:t>
            </a:r>
          </a:p>
          <a:p>
            <a:pPr lvl="1"/>
            <a:r>
              <a:rPr lang="en-US" dirty="0"/>
              <a:t>Sync time</a:t>
            </a:r>
          </a:p>
          <a:p>
            <a:pPr lvl="1"/>
            <a:r>
              <a:rPr lang="en-US" dirty="0"/>
              <a:t>Work queue</a:t>
            </a:r>
          </a:p>
          <a:p>
            <a:pPr lvl="1"/>
            <a:r>
              <a:rPr lang="en-US" dirty="0"/>
              <a:t>AMG (Amazon Managed Grafana)</a:t>
            </a:r>
          </a:p>
          <a:p>
            <a:r>
              <a:rPr lang="en-US" dirty="0"/>
              <a:t>Logging</a:t>
            </a:r>
          </a:p>
          <a:p>
            <a:pPr lvl="1"/>
            <a:r>
              <a:rPr lang="en-US" dirty="0"/>
              <a:t>Find resources to ignore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4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EC1F-4B36-464C-85F2-4B98037C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9041952" cy="757130"/>
          </a:xfrm>
        </p:spPr>
        <p:txBody>
          <a:bodyPr/>
          <a:lstStyle/>
          <a:p>
            <a:r>
              <a:rPr lang="en-US" dirty="0" err="1"/>
              <a:t>GitOps</a:t>
            </a:r>
            <a:r>
              <a:rPr lang="en-US" dirty="0"/>
              <a:t> Bridge</a:t>
            </a:r>
          </a:p>
        </p:txBody>
      </p:sp>
    </p:spTree>
    <p:extLst>
      <p:ext uri="{BB962C8B-B14F-4D97-AF65-F5344CB8AC3E}">
        <p14:creationId xmlns:p14="http://schemas.microsoft.com/office/powerpoint/2010/main" val="226440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B661-9762-A81D-C802-C8F595A4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GitOps</a:t>
            </a:r>
            <a:r>
              <a:rPr lang="en-US" dirty="0"/>
              <a:t> Bridge: </a:t>
            </a:r>
            <a:r>
              <a:rPr lang="en-US" dirty="0" err="1"/>
              <a:t>IaC</a:t>
            </a:r>
            <a:r>
              <a:rPr lang="en-US" dirty="0"/>
              <a:t> and Addons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163AD-BC90-99D1-B28D-B6B330EA58F7}"/>
              </a:ext>
            </a:extLst>
          </p:cNvPr>
          <p:cNvSpPr txBox="1"/>
          <p:nvPr/>
        </p:nvSpPr>
        <p:spPr>
          <a:xfrm>
            <a:off x="8095662" y="515855"/>
            <a:ext cx="609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https://github.com/gitops-bridge-dev</a:t>
            </a:r>
            <a:r>
              <a:rPr lang="en-US" dirty="0"/>
              <a:t> </a:t>
            </a:r>
          </a:p>
        </p:txBody>
      </p:sp>
      <p:grpSp>
        <p:nvGrpSpPr>
          <p:cNvPr id="8199" name="Group 8198">
            <a:extLst>
              <a:ext uri="{FF2B5EF4-FFF2-40B4-BE49-F238E27FC236}">
                <a16:creationId xmlns:a16="http://schemas.microsoft.com/office/drawing/2014/main" id="{1EB919A7-561C-7502-0861-36877A75B20A}"/>
              </a:ext>
            </a:extLst>
          </p:cNvPr>
          <p:cNvGrpSpPr/>
          <p:nvPr/>
        </p:nvGrpSpPr>
        <p:grpSpPr>
          <a:xfrm>
            <a:off x="96784" y="964536"/>
            <a:ext cx="3249903" cy="5291249"/>
            <a:chOff x="96784" y="964536"/>
            <a:chExt cx="3249903" cy="5291249"/>
          </a:xfrm>
        </p:grpSpPr>
        <p:pic>
          <p:nvPicPr>
            <p:cNvPr id="4" name="Picture 4" descr="HashiCorp Terraform - Visual Studio Marketplace">
              <a:extLst>
                <a:ext uri="{FF2B5EF4-FFF2-40B4-BE49-F238E27FC236}">
                  <a16:creationId xmlns:a16="http://schemas.microsoft.com/office/drawing/2014/main" id="{8426A8BD-46A2-0EFD-5421-53A592F5AC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5" t="7494" r="9154" b="6430"/>
            <a:stretch/>
          </p:blipFill>
          <p:spPr bwMode="auto">
            <a:xfrm>
              <a:off x="1425858" y="1472460"/>
              <a:ext cx="736540" cy="773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4" name="Picture 2" descr="Brand Resources | Pulumi">
              <a:extLst>
                <a:ext uri="{FF2B5EF4-FFF2-40B4-BE49-F238E27FC236}">
                  <a16:creationId xmlns:a16="http://schemas.microsoft.com/office/drawing/2014/main" id="{DE534823-C69D-0A7D-150A-FAD172FCFA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244" y="2523363"/>
              <a:ext cx="894930" cy="894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npm">
              <a:extLst>
                <a:ext uri="{FF2B5EF4-FFF2-40B4-BE49-F238E27FC236}">
                  <a16:creationId xmlns:a16="http://schemas.microsoft.com/office/drawing/2014/main" id="{98AACF06-C758-5FAA-68ED-FEE551D39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539" y="2593796"/>
              <a:ext cx="754058" cy="754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Introduction - The Cluster API Book">
              <a:extLst>
                <a:ext uri="{FF2B5EF4-FFF2-40B4-BE49-F238E27FC236}">
                  <a16:creationId xmlns:a16="http://schemas.microsoft.com/office/drawing/2014/main" id="{4724507F-FEC6-26F4-F83A-AD7F5C9B1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39" y="3858316"/>
              <a:ext cx="621573" cy="815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Crossplane Collaboration - Red Hat Emerging Technologies">
              <a:extLst>
                <a:ext uri="{FF2B5EF4-FFF2-40B4-BE49-F238E27FC236}">
                  <a16:creationId xmlns:a16="http://schemas.microsoft.com/office/drawing/2014/main" id="{F6CB88BE-8FF1-0DF5-279A-4CB89CE3AC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91" t="29878" r="38365" b="29922"/>
            <a:stretch/>
          </p:blipFill>
          <p:spPr bwMode="auto">
            <a:xfrm>
              <a:off x="1596436" y="3822584"/>
              <a:ext cx="477114" cy="850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aws-controllers-k8s · GitHub">
              <a:extLst>
                <a:ext uri="{FF2B5EF4-FFF2-40B4-BE49-F238E27FC236}">
                  <a16:creationId xmlns:a16="http://schemas.microsoft.com/office/drawing/2014/main" id="{B24E7B42-5085-92B6-7183-CB3A2436E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58" y="1284945"/>
              <a:ext cx="1118309" cy="1118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8" name="Picture 16" descr="Details more than 69 ansible logo png best - ceg.edu.vn">
              <a:extLst>
                <a:ext uri="{FF2B5EF4-FFF2-40B4-BE49-F238E27FC236}">
                  <a16:creationId xmlns:a16="http://schemas.microsoft.com/office/drawing/2014/main" id="{6A383A80-769E-1B80-58A1-144917DFB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18"/>
            <a:stretch/>
          </p:blipFill>
          <p:spPr bwMode="auto">
            <a:xfrm>
              <a:off x="160751" y="2578196"/>
              <a:ext cx="1124236" cy="894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10" name="Picture 18">
              <a:extLst>
                <a:ext uri="{FF2B5EF4-FFF2-40B4-BE49-F238E27FC236}">
                  <a16:creationId xmlns:a16="http://schemas.microsoft.com/office/drawing/2014/main" id="{A50EEB10-B551-3D3F-15E6-D6D19B5B7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487"/>
            <a:stretch/>
          </p:blipFill>
          <p:spPr bwMode="auto">
            <a:xfrm>
              <a:off x="2518012" y="1487756"/>
              <a:ext cx="675112" cy="761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2D16083-04B0-1124-1314-F491D2AFD8CE}"/>
                </a:ext>
              </a:extLst>
            </p:cNvPr>
            <p:cNvSpPr/>
            <p:nvPr/>
          </p:nvSpPr>
          <p:spPr>
            <a:xfrm>
              <a:off x="96784" y="1026330"/>
              <a:ext cx="3249903" cy="522945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6A45DD9-3A91-12E2-EEDA-89DE9D942527}"/>
                </a:ext>
              </a:extLst>
            </p:cNvPr>
            <p:cNvSpPr txBox="1"/>
            <p:nvPr/>
          </p:nvSpPr>
          <p:spPr>
            <a:xfrm>
              <a:off x="534415" y="2208864"/>
              <a:ext cx="349455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/>
                <a:t>ack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C1E7455-0836-41E4-0DF8-A33D4E0A37FE}"/>
                </a:ext>
              </a:extLst>
            </p:cNvPr>
            <p:cNvSpPr txBox="1"/>
            <p:nvPr/>
          </p:nvSpPr>
          <p:spPr>
            <a:xfrm>
              <a:off x="1308192" y="2197331"/>
              <a:ext cx="1019510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/>
                <a:t>terraform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0AFD8C-CB1C-15DC-C563-2F2FB0B02B26}"/>
                </a:ext>
              </a:extLst>
            </p:cNvPr>
            <p:cNvSpPr txBox="1"/>
            <p:nvPr/>
          </p:nvSpPr>
          <p:spPr>
            <a:xfrm>
              <a:off x="2590412" y="2208864"/>
              <a:ext cx="49212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/>
                <a:t>kops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196B78-CF23-3A47-71E9-D16C84B81C94}"/>
                </a:ext>
              </a:extLst>
            </p:cNvPr>
            <p:cNvSpPr txBox="1"/>
            <p:nvPr/>
          </p:nvSpPr>
          <p:spPr>
            <a:xfrm>
              <a:off x="357790" y="3413412"/>
              <a:ext cx="740587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/>
                <a:t>ansible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A99D22-BA1E-DA9B-1858-87FD56387107}"/>
                </a:ext>
              </a:extLst>
            </p:cNvPr>
            <p:cNvSpPr txBox="1"/>
            <p:nvPr/>
          </p:nvSpPr>
          <p:spPr>
            <a:xfrm>
              <a:off x="1457676" y="3410956"/>
              <a:ext cx="734175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 err="1"/>
                <a:t>pulumi</a:t>
              </a:r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CC92B3-F77C-10A5-7014-AF098ECAA7F7}"/>
                </a:ext>
              </a:extLst>
            </p:cNvPr>
            <p:cNvSpPr txBox="1"/>
            <p:nvPr/>
          </p:nvSpPr>
          <p:spPr>
            <a:xfrm>
              <a:off x="2685249" y="3404095"/>
              <a:ext cx="36388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 err="1"/>
                <a:t>cdk</a:t>
              </a:r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1C3ADF4-3248-71F1-162B-1B5167FE9305}"/>
                </a:ext>
              </a:extLst>
            </p:cNvPr>
            <p:cNvSpPr txBox="1"/>
            <p:nvPr/>
          </p:nvSpPr>
          <p:spPr>
            <a:xfrm>
              <a:off x="453981" y="4661459"/>
              <a:ext cx="485710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 err="1"/>
                <a:t>capa</a:t>
              </a:r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CDEDAD-735D-0DD2-2AD5-61070A90CF4D}"/>
                </a:ext>
              </a:extLst>
            </p:cNvPr>
            <p:cNvSpPr txBox="1"/>
            <p:nvPr/>
          </p:nvSpPr>
          <p:spPr>
            <a:xfrm>
              <a:off x="1318667" y="4646855"/>
              <a:ext cx="1107676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 err="1"/>
                <a:t>crossplane</a:t>
              </a:r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7166877-C569-9FBB-4635-CFAD6D01F08F}"/>
                </a:ext>
              </a:extLst>
            </p:cNvPr>
            <p:cNvSpPr txBox="1"/>
            <p:nvPr/>
          </p:nvSpPr>
          <p:spPr>
            <a:xfrm>
              <a:off x="1600718" y="964536"/>
              <a:ext cx="506549" cy="52322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sz="2800" dirty="0" err="1"/>
                <a:t>IaC</a:t>
              </a:r>
              <a:endParaRPr lang="en-US" sz="2800" dirty="0"/>
            </a:p>
          </p:txBody>
        </p:sp>
      </p:grp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03F207E0-DB3B-E99E-BF13-21B0A8F30CBC}"/>
              </a:ext>
            </a:extLst>
          </p:cNvPr>
          <p:cNvGrpSpPr/>
          <p:nvPr/>
        </p:nvGrpSpPr>
        <p:grpSpPr>
          <a:xfrm>
            <a:off x="3866241" y="964806"/>
            <a:ext cx="3585093" cy="3122523"/>
            <a:chOff x="3866241" y="964806"/>
            <a:chExt cx="3585093" cy="31225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DFF3768-3779-5313-635A-E47F638406F9}"/>
                </a:ext>
              </a:extLst>
            </p:cNvPr>
            <p:cNvSpPr/>
            <p:nvPr/>
          </p:nvSpPr>
          <p:spPr>
            <a:xfrm>
              <a:off x="4018115" y="1450661"/>
              <a:ext cx="3238090" cy="2556742"/>
            </a:xfrm>
            <a:prstGeom prst="rect">
              <a:avLst/>
            </a:prstGeom>
            <a:noFill/>
            <a:ln w="28575" cap="flat" cmpd="sng" algn="ctr">
              <a:solidFill>
                <a:srgbClr val="8C4FFF"/>
              </a:solidFill>
              <a:prstDash val="solid"/>
              <a:miter lim="800000"/>
            </a:ln>
            <a:effectLst/>
          </p:spPr>
          <p:txBody>
            <a:bodyPr lIns="502920" tIns="9144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Virtual private cloud (VPC)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2B75A40-E365-7652-85C4-029AF4545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4018909" y="1450661"/>
              <a:ext cx="381000" cy="3810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E349438-EF62-DDE6-2AD7-842B658C222E}"/>
                </a:ext>
              </a:extLst>
            </p:cNvPr>
            <p:cNvSpPr/>
            <p:nvPr/>
          </p:nvSpPr>
          <p:spPr>
            <a:xfrm>
              <a:off x="4080915" y="1893758"/>
              <a:ext cx="3110837" cy="2016968"/>
            </a:xfrm>
            <a:prstGeom prst="rect">
              <a:avLst/>
            </a:prstGeom>
            <a:noFill/>
            <a:ln w="15875" cap="flat" cmpd="sng" algn="ctr">
              <a:solidFill>
                <a:srgbClr val="7AA116"/>
              </a:solidFill>
              <a:prstDash val="solid"/>
              <a:miter lim="800000"/>
            </a:ln>
            <a:effectLst/>
          </p:spPr>
          <p:txBody>
            <a:bodyPr lIns="502920" tIns="91440" bIns="4572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ubnet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8DC5409-1575-FA7E-AE96-FA6799321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4080916" y="1893759"/>
              <a:ext cx="381000" cy="3810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7B3CC8-AB70-33F7-5C2D-84EFD89ABCA6}"/>
                </a:ext>
              </a:extLst>
            </p:cNvPr>
            <p:cNvSpPr/>
            <p:nvPr/>
          </p:nvSpPr>
          <p:spPr>
            <a:xfrm>
              <a:off x="4399909" y="2363809"/>
              <a:ext cx="2714023" cy="1049696"/>
            </a:xfrm>
            <a:prstGeom prst="rect">
              <a:avLst/>
            </a:prstGeom>
            <a:solidFill>
              <a:srgbClr val="232E3E"/>
            </a:solidFill>
            <a:ln w="19050">
              <a:solidFill>
                <a:srgbClr val="326DE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chemeClr val="tx1"/>
                  </a:solidFill>
                  <a:cs typeface="Amazon Ember Display" panose="020F0603020204020204" pitchFamily="34" charset="0"/>
                </a:rPr>
                <a:t>Kubernetes</a:t>
              </a:r>
            </a:p>
          </p:txBody>
        </p:sp>
        <p:pic>
          <p:nvPicPr>
            <p:cNvPr id="35" name="Shape 205">
              <a:extLst>
                <a:ext uri="{FF2B5EF4-FFF2-40B4-BE49-F238E27FC236}">
                  <a16:creationId xmlns:a16="http://schemas.microsoft.com/office/drawing/2014/main" id="{BCDDF4F6-9A85-323E-C34C-2C7C162D995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438549" y="2383996"/>
              <a:ext cx="374014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EC045B0A-A2E6-EEEF-8A7E-08AA83BD5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369350" y="2631142"/>
              <a:ext cx="372573" cy="372573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DB4F92AC-248E-486C-02A8-969E62DB7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188780" y="2628925"/>
              <a:ext cx="413204" cy="41320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A3BB34-95BD-A832-CC31-270D9C012409}"/>
                </a:ext>
              </a:extLst>
            </p:cNvPr>
            <p:cNvSpPr/>
            <p:nvPr/>
          </p:nvSpPr>
          <p:spPr>
            <a:xfrm>
              <a:off x="4184151" y="2801107"/>
              <a:ext cx="2714023" cy="1049696"/>
            </a:xfrm>
            <a:prstGeom prst="rect">
              <a:avLst/>
            </a:prstGeom>
            <a:solidFill>
              <a:srgbClr val="232E3E"/>
            </a:solidFill>
            <a:ln w="19050">
              <a:solidFill>
                <a:srgbClr val="FF99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02920" tIns="9144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n w="0"/>
                  <a:solidFill>
                    <a:srgbClr val="FF9902"/>
                  </a:solidFill>
                  <a:cs typeface="Amazon Ember Display" panose="020F0603020204020204" pitchFamily="34" charset="0"/>
                </a:rPr>
                <a:t>Amazon EKS</a:t>
              </a:r>
            </a:p>
          </p:txBody>
        </p:sp>
        <p:pic>
          <p:nvPicPr>
            <p:cNvPr id="9" name="Graphic 23">
              <a:extLst>
                <a:ext uri="{FF2B5EF4-FFF2-40B4-BE49-F238E27FC236}">
                  <a16:creationId xmlns:a16="http://schemas.microsoft.com/office/drawing/2014/main" id="{BA2B0F4A-38F4-C6DD-2B2F-91D8F53F0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3712" y="2812493"/>
              <a:ext cx="369615" cy="369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29">
              <a:extLst>
                <a:ext uri="{FF2B5EF4-FFF2-40B4-BE49-F238E27FC236}">
                  <a16:creationId xmlns:a16="http://schemas.microsoft.com/office/drawing/2014/main" id="{2C86E41C-006C-7FB0-9407-2327F885E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5256" y="3360331"/>
              <a:ext cx="5755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FFFFFF"/>
                  </a:solidFill>
                  <a:latin typeface="+mj-lt"/>
                  <a:ea typeface="Amazon Ember" panose="020B0603020204020204" pitchFamily="34" charset="0"/>
                  <a:cs typeface="Arial" panose="020B0604020202020204" pitchFamily="34" charset="0"/>
                </a:rPr>
                <a:t>IAM Role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1AB39A4-485F-E747-C49A-FD3858D5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584456" y="3010353"/>
              <a:ext cx="457200" cy="457200"/>
            </a:xfrm>
            <a:prstGeom prst="rect">
              <a:avLst/>
            </a:prstGeom>
          </p:spPr>
        </p:pic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6723591E-FE1F-B377-FE93-CBEDE8CFFD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8055" y="3474665"/>
              <a:ext cx="1006214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>
                  <a:solidFill>
                    <a:srgbClr val="FFFFFF"/>
                  </a:solidFill>
                  <a:latin typeface="+mj-lt"/>
                  <a:ea typeface="Amazon Ember" panose="020B0603020204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7596F19-B590-201E-2040-AD630CEE1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324434" y="3091568"/>
              <a:ext cx="372573" cy="372573"/>
            </a:xfrm>
            <a:prstGeom prst="rect">
              <a:avLst/>
            </a:prstGeom>
          </p:spPr>
        </p:pic>
        <p:sp>
          <p:nvSpPr>
            <p:cNvPr id="31" name="TextBox 16">
              <a:extLst>
                <a:ext uri="{FF2B5EF4-FFF2-40B4-BE49-F238E27FC236}">
                  <a16:creationId xmlns:a16="http://schemas.microsoft.com/office/drawing/2014/main" id="{2ACC9ED7-DADC-36AE-177C-649EB7010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3558" y="3516380"/>
              <a:ext cx="100821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>
                  <a:solidFill>
                    <a:srgbClr val="FFFFFF"/>
                  </a:solidFill>
                  <a:latin typeface="+mj-lt"/>
                  <a:ea typeface="Amazon Ember" panose="020B0603020204020204" pitchFamily="34" charset="0"/>
                  <a:cs typeface="Arial" panose="020B0604020202020204" pitchFamily="34" charset="0"/>
                </a:rPr>
                <a:t>Instances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CC931E54-98E2-9629-3EDA-11FE06CF7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143864" y="3089351"/>
              <a:ext cx="413204" cy="413204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E4F544F-DF43-EBC4-9AD1-CA0FB665FBB1}"/>
                </a:ext>
              </a:extLst>
            </p:cNvPr>
            <p:cNvSpPr/>
            <p:nvPr/>
          </p:nvSpPr>
          <p:spPr>
            <a:xfrm>
              <a:off x="3866241" y="1030293"/>
              <a:ext cx="3585093" cy="305703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571A9F-3779-3F9B-4695-DECD50A14829}"/>
                </a:ext>
              </a:extLst>
            </p:cNvPr>
            <p:cNvSpPr txBox="1"/>
            <p:nvPr/>
          </p:nvSpPr>
          <p:spPr>
            <a:xfrm>
              <a:off x="4660382" y="964806"/>
              <a:ext cx="2237792" cy="52322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sz="2800" dirty="0"/>
                <a:t>Infrastructure</a:t>
              </a:r>
            </a:p>
          </p:txBody>
        </p:sp>
      </p:grpSp>
      <p:grpSp>
        <p:nvGrpSpPr>
          <p:cNvPr id="8207" name="Group 8206">
            <a:extLst>
              <a:ext uri="{FF2B5EF4-FFF2-40B4-BE49-F238E27FC236}">
                <a16:creationId xmlns:a16="http://schemas.microsoft.com/office/drawing/2014/main" id="{950799C7-6CE7-0D25-219E-559EE4DA9FE6}"/>
              </a:ext>
            </a:extLst>
          </p:cNvPr>
          <p:cNvGrpSpPr/>
          <p:nvPr/>
        </p:nvGrpSpPr>
        <p:grpSpPr>
          <a:xfrm>
            <a:off x="3851216" y="4219381"/>
            <a:ext cx="3618475" cy="2153770"/>
            <a:chOff x="3851216" y="4219381"/>
            <a:chExt cx="3618475" cy="215377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8B03232-8999-F798-E894-8C50583A4AF1}"/>
                </a:ext>
              </a:extLst>
            </p:cNvPr>
            <p:cNvSpPr txBox="1"/>
            <p:nvPr/>
          </p:nvSpPr>
          <p:spPr>
            <a:xfrm>
              <a:off x="4060182" y="4665324"/>
              <a:ext cx="3391151" cy="163121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/>
              <a:r>
                <a:rPr lang="en-US" sz="1600" b="1" u="sng" dirty="0"/>
                <a:t>Kubernetes CR (</a:t>
              </a:r>
              <a:r>
                <a:rPr lang="en-US" sz="1600" b="1" u="sng" dirty="0" err="1"/>
                <a:t>ArgoCD</a:t>
              </a:r>
              <a:r>
                <a:rPr lang="en-US" sz="1600" b="1" u="sng" dirty="0"/>
                <a:t> Cluster)</a:t>
              </a:r>
            </a:p>
            <a:p>
              <a:pPr algn="l"/>
              <a:r>
                <a:rPr lang="en-US" sz="1600" dirty="0"/>
                <a:t>metadata:</a:t>
              </a:r>
            </a:p>
            <a:p>
              <a:pPr algn="l"/>
              <a:r>
                <a:rPr lang="en-US" sz="1600" dirty="0"/>
                <a:t>  annotations:</a:t>
              </a:r>
            </a:p>
            <a:p>
              <a:pPr algn="l"/>
              <a:r>
                <a:rPr lang="en-US" sz="1600" dirty="0"/>
                <a:t>    </a:t>
              </a:r>
              <a:r>
                <a:rPr lang="en-US" sz="1600" dirty="0" err="1"/>
                <a:t>aws_alb_role_arn</a:t>
              </a:r>
              <a:r>
                <a:rPr lang="en-US" sz="1600" dirty="0"/>
                <a:t>: </a:t>
              </a:r>
              <a:r>
                <a:rPr lang="en-US" sz="1600" dirty="0" err="1"/>
                <a:t>arn</a:t>
              </a:r>
              <a:r>
                <a:rPr lang="en-US" sz="1600" dirty="0"/>
                <a:t>….</a:t>
              </a:r>
            </a:p>
            <a:p>
              <a:pPr algn="l"/>
              <a:r>
                <a:rPr lang="en-US" sz="1600" dirty="0"/>
                <a:t>  labels:</a:t>
              </a:r>
            </a:p>
            <a:p>
              <a:pPr algn="l"/>
              <a:r>
                <a:rPr lang="en-US" sz="1600" dirty="0"/>
                <a:t>    </a:t>
              </a:r>
              <a:r>
                <a:rPr lang="en-US" sz="1600" dirty="0" err="1"/>
                <a:t>enable_aws_alb</a:t>
              </a:r>
              <a:r>
                <a:rPr lang="en-US" sz="1600" dirty="0"/>
                <a:t>: true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C85AF96-4225-1838-C29F-CEF0D1364EF8}"/>
                </a:ext>
              </a:extLst>
            </p:cNvPr>
            <p:cNvSpPr/>
            <p:nvPr/>
          </p:nvSpPr>
          <p:spPr>
            <a:xfrm>
              <a:off x="3851216" y="4219381"/>
              <a:ext cx="3618475" cy="2153770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58" name="Shape 205">
              <a:extLst>
                <a:ext uri="{FF2B5EF4-FFF2-40B4-BE49-F238E27FC236}">
                  <a16:creationId xmlns:a16="http://schemas.microsoft.com/office/drawing/2014/main" id="{B95562BE-5787-09E4-9BE6-838378D42E4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018115" y="4288101"/>
              <a:ext cx="374014" cy="3657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01" name="Group 8200">
            <a:extLst>
              <a:ext uri="{FF2B5EF4-FFF2-40B4-BE49-F238E27FC236}">
                <a16:creationId xmlns:a16="http://schemas.microsoft.com/office/drawing/2014/main" id="{D76DC7AD-628E-BDC8-E4C5-8F5FFE79ADB3}"/>
              </a:ext>
            </a:extLst>
          </p:cNvPr>
          <p:cNvGrpSpPr/>
          <p:nvPr/>
        </p:nvGrpSpPr>
        <p:grpSpPr>
          <a:xfrm>
            <a:off x="3346687" y="1568229"/>
            <a:ext cx="494858" cy="369332"/>
            <a:chOff x="3346687" y="1568229"/>
            <a:chExt cx="494858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29C1446-CBBC-4E7A-9F6A-6994D7C4D897}"/>
                </a:ext>
              </a:extLst>
            </p:cNvPr>
            <p:cNvCxnSpPr/>
            <p:nvPr/>
          </p:nvCxnSpPr>
          <p:spPr>
            <a:xfrm>
              <a:off x="3346687" y="1937561"/>
              <a:ext cx="494858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93" name="TextBox 8192">
              <a:extLst>
                <a:ext uri="{FF2B5EF4-FFF2-40B4-BE49-F238E27FC236}">
                  <a16:creationId xmlns:a16="http://schemas.microsoft.com/office/drawing/2014/main" id="{2B8EB0A6-A2AC-EDB2-7523-57B2BDF70030}"/>
                </a:ext>
              </a:extLst>
            </p:cNvPr>
            <p:cNvSpPr txBox="1"/>
            <p:nvPr/>
          </p:nvSpPr>
          <p:spPr>
            <a:xfrm>
              <a:off x="3504877" y="1568229"/>
              <a:ext cx="13465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/>
                <a:t>1</a:t>
              </a:r>
            </a:p>
          </p:txBody>
        </p:sp>
      </p:grp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84D8FE56-D7F4-2DC1-FEB3-41A91DF7D7A6}"/>
              </a:ext>
            </a:extLst>
          </p:cNvPr>
          <p:cNvGrpSpPr/>
          <p:nvPr/>
        </p:nvGrpSpPr>
        <p:grpSpPr>
          <a:xfrm>
            <a:off x="3346687" y="4081161"/>
            <a:ext cx="494858" cy="369332"/>
            <a:chOff x="3346687" y="4081161"/>
            <a:chExt cx="494858" cy="369332"/>
          </a:xfrm>
        </p:grpSpPr>
        <p:cxnSp>
          <p:nvCxnSpPr>
            <p:cNvPr id="8192" name="Straight Arrow Connector 8191">
              <a:extLst>
                <a:ext uri="{FF2B5EF4-FFF2-40B4-BE49-F238E27FC236}">
                  <a16:creationId xmlns:a16="http://schemas.microsoft.com/office/drawing/2014/main" id="{E33992DB-BEAF-4919-CF22-03357B8B5286}"/>
                </a:ext>
              </a:extLst>
            </p:cNvPr>
            <p:cNvCxnSpPr/>
            <p:nvPr/>
          </p:nvCxnSpPr>
          <p:spPr>
            <a:xfrm>
              <a:off x="3346687" y="4434370"/>
              <a:ext cx="494858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95" name="TextBox 8194">
              <a:extLst>
                <a:ext uri="{FF2B5EF4-FFF2-40B4-BE49-F238E27FC236}">
                  <a16:creationId xmlns:a16="http://schemas.microsoft.com/office/drawing/2014/main" id="{3869F7EB-6CB3-9BF8-1DA8-62E9942445F6}"/>
                </a:ext>
              </a:extLst>
            </p:cNvPr>
            <p:cNvSpPr txBox="1"/>
            <p:nvPr/>
          </p:nvSpPr>
          <p:spPr>
            <a:xfrm>
              <a:off x="3471812" y="4081161"/>
              <a:ext cx="13465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/>
                <a:t>2</a:t>
              </a:r>
            </a:p>
          </p:txBody>
        </p:sp>
      </p:grpSp>
      <p:grpSp>
        <p:nvGrpSpPr>
          <p:cNvPr id="8211" name="Group 8210">
            <a:extLst>
              <a:ext uri="{FF2B5EF4-FFF2-40B4-BE49-F238E27FC236}">
                <a16:creationId xmlns:a16="http://schemas.microsoft.com/office/drawing/2014/main" id="{FB449750-6A0A-3912-264D-845D2C69D9E0}"/>
              </a:ext>
            </a:extLst>
          </p:cNvPr>
          <p:cNvGrpSpPr/>
          <p:nvPr/>
        </p:nvGrpSpPr>
        <p:grpSpPr>
          <a:xfrm>
            <a:off x="7451334" y="1553548"/>
            <a:ext cx="423968" cy="384013"/>
            <a:chOff x="7451334" y="1553548"/>
            <a:chExt cx="423968" cy="384013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4DB242C-5D0B-29AF-7DB7-FFBCFBDDD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1334" y="1937561"/>
              <a:ext cx="423968" cy="0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97" name="TextBox 8196">
              <a:extLst>
                <a:ext uri="{FF2B5EF4-FFF2-40B4-BE49-F238E27FC236}">
                  <a16:creationId xmlns:a16="http://schemas.microsoft.com/office/drawing/2014/main" id="{41A26F12-A4F6-F64E-AFA6-2A591D469F66}"/>
                </a:ext>
              </a:extLst>
            </p:cNvPr>
            <p:cNvSpPr txBox="1"/>
            <p:nvPr/>
          </p:nvSpPr>
          <p:spPr>
            <a:xfrm>
              <a:off x="7618636" y="1553548"/>
              <a:ext cx="134652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/>
                <a:t>3</a:t>
              </a:r>
            </a:p>
          </p:txBody>
        </p:sp>
      </p:grpSp>
      <p:grpSp>
        <p:nvGrpSpPr>
          <p:cNvPr id="8217" name="Group 8216">
            <a:extLst>
              <a:ext uri="{FF2B5EF4-FFF2-40B4-BE49-F238E27FC236}">
                <a16:creationId xmlns:a16="http://schemas.microsoft.com/office/drawing/2014/main" id="{35C6AE8F-B676-D489-30B9-B910747EF658}"/>
              </a:ext>
            </a:extLst>
          </p:cNvPr>
          <p:cNvGrpSpPr/>
          <p:nvPr/>
        </p:nvGrpSpPr>
        <p:grpSpPr>
          <a:xfrm>
            <a:off x="7875303" y="992732"/>
            <a:ext cx="4242806" cy="5408068"/>
            <a:chOff x="7875303" y="992732"/>
            <a:chExt cx="4242806" cy="54080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2E4F99-D2FA-8E4A-DAFA-8197A52180EA}"/>
                </a:ext>
              </a:extLst>
            </p:cNvPr>
            <p:cNvSpPr txBox="1"/>
            <p:nvPr/>
          </p:nvSpPr>
          <p:spPr>
            <a:xfrm>
              <a:off x="7920733" y="1650168"/>
              <a:ext cx="4103688" cy="4616648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</a:t>
              </a:r>
              <a:r>
                <a:rPr lang="en-US" sz="1400" dirty="0" err="1"/>
                <a:t>cloudwatch</a:t>
              </a:r>
              <a:r>
                <a:rPr lang="en-US" sz="1400" dirty="0"/>
                <a:t>-metrics-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</a:t>
              </a:r>
              <a:r>
                <a:rPr lang="en-US" sz="1400" dirty="0" err="1"/>
                <a:t>csi</a:t>
              </a:r>
              <a:r>
                <a:rPr lang="en-US" sz="1400" dirty="0"/>
                <a:t>-</a:t>
              </a:r>
              <a:r>
                <a:rPr lang="en-US" sz="1400" dirty="0" err="1"/>
                <a:t>ebs</a:t>
              </a:r>
              <a:r>
                <a:rPr lang="en-US" sz="1400" dirty="0"/>
                <a:t>-resources-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</a:t>
              </a:r>
              <a:r>
                <a:rPr lang="en-US" sz="1400" dirty="0" err="1"/>
                <a:t>csi</a:t>
              </a:r>
              <a:r>
                <a:rPr lang="en-US" sz="1400" dirty="0"/>
                <a:t>-</a:t>
              </a:r>
              <a:r>
                <a:rPr lang="en-US" sz="1400" dirty="0" err="1"/>
                <a:t>efs</a:t>
              </a:r>
              <a:r>
                <a:rPr lang="en-US" sz="1400" dirty="0"/>
                <a:t>-driver-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</a:t>
              </a:r>
              <a:r>
                <a:rPr lang="en-US" sz="1400" dirty="0" err="1"/>
                <a:t>csi</a:t>
              </a:r>
              <a:r>
                <a:rPr lang="en-US" sz="1400" dirty="0"/>
                <a:t>-</a:t>
              </a:r>
              <a:r>
                <a:rPr lang="en-US" sz="1400" dirty="0" err="1"/>
                <a:t>fsx</a:t>
              </a:r>
              <a:r>
                <a:rPr lang="en-US" sz="1400" dirty="0"/>
                <a:t>-driver-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aws-fluentbit-appset.yaml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-gateway-</a:t>
              </a:r>
              <a:r>
                <a:rPr lang="en-US" sz="1400" dirty="0" err="1"/>
                <a:t>api</a:t>
              </a:r>
              <a:r>
                <a:rPr lang="en-US" sz="1400" dirty="0"/>
                <a:t>-controller-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-load-balancer-controller-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-node-termination-handler-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</a:t>
              </a:r>
              <a:r>
                <a:rPr lang="en-US" sz="1400" dirty="0" err="1"/>
                <a:t>oss</a:t>
              </a:r>
              <a:r>
                <a:rPr lang="en-US" sz="1400" dirty="0"/>
                <a:t>-cert-manager-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</a:t>
              </a:r>
              <a:r>
                <a:rPr lang="en-US" sz="1400" dirty="0" err="1"/>
                <a:t>oss</a:t>
              </a:r>
              <a:r>
                <a:rPr lang="en-US" sz="1400" dirty="0"/>
                <a:t>-cluster-</a:t>
              </a:r>
              <a:r>
                <a:rPr lang="en-US" sz="1400" dirty="0" err="1"/>
                <a:t>autoscaler</a:t>
              </a:r>
              <a:r>
                <a:rPr lang="en-US" sz="1400" dirty="0"/>
                <a:t>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</a:t>
              </a:r>
              <a:r>
                <a:rPr lang="en-US" sz="1400" dirty="0" err="1"/>
                <a:t>oss</a:t>
              </a:r>
              <a:r>
                <a:rPr lang="en-US" sz="1400" dirty="0"/>
                <a:t>-</a:t>
              </a:r>
              <a:r>
                <a:rPr lang="en-US" sz="1400" dirty="0" err="1"/>
                <a:t>crossplane</a:t>
              </a:r>
              <a:r>
                <a:rPr lang="en-US" sz="1400" dirty="0"/>
                <a:t>-providers-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</a:t>
              </a:r>
              <a:r>
                <a:rPr lang="en-US" sz="1400" dirty="0" err="1"/>
                <a:t>oss</a:t>
              </a:r>
              <a:r>
                <a:rPr lang="en-US" sz="1400" dirty="0"/>
                <a:t>-external-</a:t>
              </a:r>
              <a:r>
                <a:rPr lang="en-US" sz="1400" dirty="0" err="1"/>
                <a:t>dns</a:t>
              </a:r>
              <a:r>
                <a:rPr lang="en-US" sz="1400" dirty="0"/>
                <a:t>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</a:t>
              </a:r>
              <a:r>
                <a:rPr lang="en-US" sz="1400" dirty="0" err="1"/>
                <a:t>oss</a:t>
              </a:r>
              <a:r>
                <a:rPr lang="en-US" sz="1400" dirty="0"/>
                <a:t>-external-secrets-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aws-oss-karpenter-appset.yaml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</a:t>
              </a:r>
              <a:r>
                <a:rPr lang="en-US" sz="1400" dirty="0" err="1"/>
                <a:t>oss</a:t>
              </a:r>
              <a:r>
                <a:rPr lang="en-US" sz="1400" dirty="0"/>
                <a:t>-</a:t>
              </a:r>
              <a:r>
                <a:rPr lang="en-US" sz="1400" dirty="0" err="1"/>
                <a:t>privateca</a:t>
              </a:r>
              <a:r>
                <a:rPr lang="en-US" sz="1400" dirty="0"/>
                <a:t>-issuer-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aws-oss-velero-appset.yaml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aws</a:t>
              </a:r>
              <a:r>
                <a:rPr lang="en-US" sz="1400" dirty="0"/>
                <a:t>/</a:t>
              </a:r>
              <a:r>
                <a:rPr lang="en-US" sz="1400" dirty="0" err="1"/>
                <a:t>aws</a:t>
              </a:r>
              <a:r>
                <a:rPr lang="en-US" sz="1400" dirty="0"/>
                <a:t>-secrets-store-</a:t>
              </a:r>
              <a:r>
                <a:rPr lang="en-US" sz="1400" dirty="0" err="1"/>
                <a:t>csi</a:t>
              </a:r>
              <a:r>
                <a:rPr lang="en-US" sz="1400" dirty="0"/>
                <a:t>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oss</a:t>
              </a:r>
              <a:r>
                <a:rPr lang="en-US" sz="1400" dirty="0"/>
                <a:t>/</a:t>
              </a:r>
              <a:r>
                <a:rPr lang="en-US" sz="1400" dirty="0" err="1"/>
                <a:t>argo</a:t>
              </a:r>
              <a:r>
                <a:rPr lang="en-US" sz="1400" dirty="0"/>
                <a:t>-cd-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oss</a:t>
              </a:r>
              <a:r>
                <a:rPr lang="en-US" sz="1400" dirty="0"/>
                <a:t>/</a:t>
              </a:r>
              <a:r>
                <a:rPr lang="en-US" sz="1400" dirty="0" err="1"/>
                <a:t>argo</a:t>
              </a:r>
              <a:r>
                <a:rPr lang="en-US" sz="1400" dirty="0"/>
                <a:t>-events-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oss</a:t>
              </a:r>
              <a:r>
                <a:rPr lang="en-US" sz="1400" dirty="0"/>
                <a:t>/</a:t>
              </a:r>
              <a:r>
                <a:rPr lang="en-US" sz="1400" dirty="0" err="1"/>
                <a:t>argo</a:t>
              </a:r>
              <a:r>
                <a:rPr lang="en-US" sz="1400" dirty="0"/>
                <a:t>-rollouts-</a:t>
              </a:r>
              <a:r>
                <a:rPr lang="en-US" sz="1400" dirty="0" err="1"/>
                <a:t>appset.yaml</a:t>
              </a:r>
              <a:endParaRPr lang="en-US" sz="1400" dirty="0"/>
            </a:p>
            <a:p>
              <a:pPr algn="l"/>
              <a:r>
                <a:rPr lang="en-US" sz="1400" dirty="0"/>
                <a:t>./</a:t>
              </a:r>
              <a:r>
                <a:rPr lang="en-US" sz="1400" dirty="0" err="1"/>
                <a:t>oss</a:t>
              </a:r>
              <a:r>
                <a:rPr lang="en-US" sz="1400" dirty="0"/>
                <a:t>/</a:t>
              </a:r>
              <a:r>
                <a:rPr lang="en-US" sz="1400" dirty="0" err="1"/>
                <a:t>argo</a:t>
              </a:r>
              <a:r>
                <a:rPr lang="en-US" sz="1400" dirty="0"/>
                <a:t>-workflows-</a:t>
              </a:r>
              <a:r>
                <a:rPr lang="en-US" sz="1400" dirty="0" err="1"/>
                <a:t>appset.yaml</a:t>
              </a:r>
              <a:endParaRPr lang="en-US" sz="14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27EE849-1E3F-4FC1-4687-3E7878FF0C5D}"/>
                </a:ext>
              </a:extLst>
            </p:cNvPr>
            <p:cNvSpPr/>
            <p:nvPr/>
          </p:nvSpPr>
          <p:spPr>
            <a:xfrm>
              <a:off x="7875303" y="992732"/>
              <a:ext cx="4242806" cy="5408068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pic>
          <p:nvPicPr>
            <p:cNvPr id="8212" name="Picture 20" descr="helm-logo - Dots and Brackets: Code Blog">
              <a:extLst>
                <a:ext uri="{FF2B5EF4-FFF2-40B4-BE49-F238E27FC236}">
                  <a16:creationId xmlns:a16="http://schemas.microsoft.com/office/drawing/2014/main" id="{BA0D8C4C-D03F-432B-A7FD-D95CA27CE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5511" y="1059288"/>
              <a:ext cx="518910" cy="52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AA3C309B-EFA2-02F7-D8D1-EE0C5B45EC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 r="57214"/>
            <a:stretch/>
          </p:blipFill>
          <p:spPr>
            <a:xfrm>
              <a:off x="10889670" y="1040348"/>
              <a:ext cx="573034" cy="558044"/>
            </a:xfrm>
            <a:prstGeom prst="rect">
              <a:avLst/>
            </a:prstGeom>
          </p:spPr>
        </p:pic>
      </p:grpSp>
      <p:grpSp>
        <p:nvGrpSpPr>
          <p:cNvPr id="8216" name="Group 8215">
            <a:extLst>
              <a:ext uri="{FF2B5EF4-FFF2-40B4-BE49-F238E27FC236}">
                <a16:creationId xmlns:a16="http://schemas.microsoft.com/office/drawing/2014/main" id="{94F254B6-CE6D-8931-7099-A76471C754F8}"/>
              </a:ext>
            </a:extLst>
          </p:cNvPr>
          <p:cNvGrpSpPr/>
          <p:nvPr/>
        </p:nvGrpSpPr>
        <p:grpSpPr>
          <a:xfrm>
            <a:off x="8020234" y="1019403"/>
            <a:ext cx="2773491" cy="589346"/>
            <a:chOff x="8020234" y="1019403"/>
            <a:chExt cx="2773491" cy="58934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DB38F06-A2C5-4642-670D-97B0FD8EA20C}"/>
                </a:ext>
              </a:extLst>
            </p:cNvPr>
            <p:cNvSpPr txBox="1"/>
            <p:nvPr/>
          </p:nvSpPr>
          <p:spPr>
            <a:xfrm>
              <a:off x="8020234" y="1019403"/>
              <a:ext cx="1316869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l"/>
              <a:r>
                <a:rPr lang="en-US" sz="2800" dirty="0" err="1"/>
                <a:t>GitOps</a:t>
              </a:r>
              <a:endParaRPr lang="en-US" sz="2800" dirty="0"/>
            </a:p>
          </p:txBody>
        </p:sp>
        <p:grpSp>
          <p:nvGrpSpPr>
            <p:cNvPr id="8215" name="Group 8214">
              <a:extLst>
                <a:ext uri="{FF2B5EF4-FFF2-40B4-BE49-F238E27FC236}">
                  <a16:creationId xmlns:a16="http://schemas.microsoft.com/office/drawing/2014/main" id="{2DD38EFC-CD7C-4F45-A5F2-CED39E6A4A05}"/>
                </a:ext>
              </a:extLst>
            </p:cNvPr>
            <p:cNvGrpSpPr/>
            <p:nvPr/>
          </p:nvGrpSpPr>
          <p:grpSpPr>
            <a:xfrm>
              <a:off x="9650072" y="1041681"/>
              <a:ext cx="1143653" cy="567068"/>
              <a:chOff x="9650072" y="1041681"/>
              <a:chExt cx="1143653" cy="567068"/>
            </a:xfrm>
          </p:grpSpPr>
          <p:pic>
            <p:nvPicPr>
              <p:cNvPr id="56" name="Picture 6" descr="Argo CD - Declarative GitOps CD for Kubernetes">
                <a:extLst>
                  <a:ext uri="{FF2B5EF4-FFF2-40B4-BE49-F238E27FC236}">
                    <a16:creationId xmlns:a16="http://schemas.microsoft.com/office/drawing/2014/main" id="{622E85D0-EDE0-BAAB-1553-9B92EFCA1D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130"/>
              <a:stretch/>
            </p:blipFill>
            <p:spPr bwMode="auto">
              <a:xfrm>
                <a:off x="10220692" y="1041681"/>
                <a:ext cx="573033" cy="509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14" name="Picture 22" descr="Flux project · GitHub">
                <a:extLst>
                  <a:ext uri="{FF2B5EF4-FFF2-40B4-BE49-F238E27FC236}">
                    <a16:creationId xmlns:a16="http://schemas.microsoft.com/office/drawing/2014/main" id="{61DD5A78-918E-9075-4FA7-00CAFB421B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50072" y="1050705"/>
                <a:ext cx="558044" cy="558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8755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2DE44028-84AF-27D2-CB68-0764E180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4" y="992732"/>
            <a:ext cx="5346490" cy="52789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5B661-9762-A81D-C802-C8F595A4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GitOps</a:t>
            </a:r>
            <a:r>
              <a:rPr lang="en-US" dirty="0"/>
              <a:t> Bridge: </a:t>
            </a:r>
            <a:r>
              <a:rPr lang="en-US" dirty="0" err="1"/>
              <a:t>ApplicationSet</a:t>
            </a:r>
            <a:r>
              <a:rPr lang="en-US" dirty="0"/>
              <a:t> (Addon versions)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C858B-D0B9-E328-3F17-38D9BC0909D7}"/>
              </a:ext>
            </a:extLst>
          </p:cNvPr>
          <p:cNvSpPr txBox="1"/>
          <p:nvPr/>
        </p:nvSpPr>
        <p:spPr>
          <a:xfrm>
            <a:off x="6476998" y="4400858"/>
            <a:ext cx="36343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version in dev is </a:t>
            </a:r>
            <a:r>
              <a:rPr lang="en-US" b="1" dirty="0"/>
              <a:t>1.6.0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5EE46F2-683F-5F76-3C39-EC4ADDF099DC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3728968" y="4160276"/>
            <a:ext cx="2748030" cy="42524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5F0FDA-3A15-2828-2CBD-8F666B21DDB1}"/>
              </a:ext>
            </a:extLst>
          </p:cNvPr>
          <p:cNvSpPr txBox="1"/>
          <p:nvPr/>
        </p:nvSpPr>
        <p:spPr>
          <a:xfrm>
            <a:off x="6476998" y="4958240"/>
            <a:ext cx="366577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version in staging is </a:t>
            </a:r>
            <a:r>
              <a:rPr lang="en-US" b="1" dirty="0"/>
              <a:t>1.5.5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4F78C958-609E-4737-7510-150639CB932D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3697746" y="5142906"/>
            <a:ext cx="2779253" cy="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06F868E-70F4-12F7-2697-02D5A7D48E9D}"/>
              </a:ext>
            </a:extLst>
          </p:cNvPr>
          <p:cNvSpPr txBox="1"/>
          <p:nvPr/>
        </p:nvSpPr>
        <p:spPr>
          <a:xfrm>
            <a:off x="6463805" y="5515624"/>
            <a:ext cx="36343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version in production is </a:t>
            </a:r>
            <a:r>
              <a:rPr lang="en-US" b="1" dirty="0"/>
              <a:t>1.5.4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5D0FC0A-4C91-276E-B5AD-E5B21A9F2193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 flipV="1">
            <a:off x="3697745" y="5700290"/>
            <a:ext cx="2766060" cy="49087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45FF2EE-A7A5-66A5-E079-02ABECEFFE96}"/>
              </a:ext>
            </a:extLst>
          </p:cNvPr>
          <p:cNvSpPr txBox="1"/>
          <p:nvPr/>
        </p:nvSpPr>
        <p:spPr>
          <a:xfrm>
            <a:off x="6508402" y="3265717"/>
            <a:ext cx="36343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Cluster opt-in for the addon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B3365FCF-2589-7196-B9E5-D2F4A81F492E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5018050" y="3450383"/>
            <a:ext cx="1490353" cy="262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AA60F9B-3F24-73AC-C4D8-00E73360D2E3}"/>
              </a:ext>
            </a:extLst>
          </p:cNvPr>
          <p:cNvSpPr txBox="1"/>
          <p:nvPr/>
        </p:nvSpPr>
        <p:spPr>
          <a:xfrm>
            <a:off x="6508402" y="3715933"/>
            <a:ext cx="397374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Chart name and repo in a single place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63743B9-D8E9-EB9A-219E-4A942FFDF0AA}"/>
              </a:ext>
            </a:extLst>
          </p:cNvPr>
          <p:cNvCxnSpPr>
            <a:cxnSpLocks/>
            <a:stCxn id="39" idx="1"/>
            <a:endCxn id="42" idx="3"/>
          </p:cNvCxnSpPr>
          <p:nvPr/>
        </p:nvCxnSpPr>
        <p:spPr>
          <a:xfrm rot="10800000" flipV="1">
            <a:off x="5713884" y="3900598"/>
            <a:ext cx="794518" cy="1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43DD11A-1F73-30D5-3912-26B407B40229}"/>
              </a:ext>
            </a:extLst>
          </p:cNvPr>
          <p:cNvSpPr/>
          <p:nvPr/>
        </p:nvSpPr>
        <p:spPr>
          <a:xfrm>
            <a:off x="1998297" y="3733255"/>
            <a:ext cx="3715587" cy="334690"/>
          </a:xfrm>
          <a:prstGeom prst="rect">
            <a:avLst/>
          </a:prstGeom>
          <a:solidFill>
            <a:srgbClr val="F2F2F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4A0F19-BFBF-72DE-AAB4-A239F836AE28}"/>
              </a:ext>
            </a:extLst>
          </p:cNvPr>
          <p:cNvSpPr txBox="1"/>
          <p:nvPr/>
        </p:nvSpPr>
        <p:spPr>
          <a:xfrm>
            <a:off x="6521604" y="2601169"/>
            <a:ext cx="36343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Merge generator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7362857A-1376-B11B-C5EA-7B0D1432BA31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>
            <a:off x="2850440" y="2785129"/>
            <a:ext cx="3671165" cy="707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B53D57-CC9E-FACB-9EFA-1EF744E87D78}"/>
              </a:ext>
            </a:extLst>
          </p:cNvPr>
          <p:cNvSpPr txBox="1"/>
          <p:nvPr/>
        </p:nvSpPr>
        <p:spPr>
          <a:xfrm>
            <a:off x="6521604" y="2106439"/>
            <a:ext cx="363436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Prevent Outages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EC63B69-FBBA-6C10-5C8B-8A72621CE552}"/>
              </a:ext>
            </a:extLst>
          </p:cNvPr>
          <p:cNvCxnSpPr>
            <a:cxnSpLocks/>
            <a:stCxn id="55" idx="1"/>
          </p:cNvCxnSpPr>
          <p:nvPr/>
        </p:nvCxnSpPr>
        <p:spPr>
          <a:xfrm rot="10800000">
            <a:off x="3572852" y="2290467"/>
            <a:ext cx="2948752" cy="639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86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FD783-B31A-5DFC-C74F-D2CADA25D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55" y="973044"/>
            <a:ext cx="8676295" cy="53054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5B661-9762-A81D-C802-C8F595A4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GitOps</a:t>
            </a:r>
            <a:r>
              <a:rPr lang="en-US" dirty="0"/>
              <a:t> Bridge: </a:t>
            </a:r>
            <a:r>
              <a:rPr lang="en-US" dirty="0" err="1"/>
              <a:t>ApplicationSet</a:t>
            </a:r>
            <a:r>
              <a:rPr lang="en-US" dirty="0"/>
              <a:t> (overrides)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0C858B-D0B9-E328-3F17-38D9BC0909D7}"/>
              </a:ext>
            </a:extLst>
          </p:cNvPr>
          <p:cNvSpPr txBox="1"/>
          <p:nvPr/>
        </p:nvSpPr>
        <p:spPr>
          <a:xfrm>
            <a:off x="9367297" y="4809902"/>
            <a:ext cx="248384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Metadata based on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5F0FDA-3A15-2828-2CBD-8F666B21DDB1}"/>
              </a:ext>
            </a:extLst>
          </p:cNvPr>
          <p:cNvSpPr txBox="1"/>
          <p:nvPr/>
        </p:nvSpPr>
        <p:spPr>
          <a:xfrm>
            <a:off x="9397035" y="5501452"/>
            <a:ext cx="2720153" cy="36933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Namespace based on </a:t>
            </a:r>
            <a:r>
              <a:rPr lang="en-US" dirty="0" err="1"/>
              <a:t>IaC</a:t>
            </a:r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AA60F9B-3F24-73AC-C4D8-00E73360D2E3}"/>
              </a:ext>
            </a:extLst>
          </p:cNvPr>
          <p:cNvSpPr txBox="1"/>
          <p:nvPr/>
        </p:nvSpPr>
        <p:spPr>
          <a:xfrm>
            <a:off x="9331340" y="3895642"/>
            <a:ext cx="2260450" cy="36933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Override values files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B53D57-CC9E-FACB-9EFA-1EF744E87D78}"/>
              </a:ext>
            </a:extLst>
          </p:cNvPr>
          <p:cNvSpPr txBox="1"/>
          <p:nvPr/>
        </p:nvSpPr>
        <p:spPr>
          <a:xfrm>
            <a:off x="9169550" y="2088563"/>
            <a:ext cx="2471109" cy="369332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Value files in git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A6DAAFDA-A4CF-D45E-5E8E-10BB3E967DFD}"/>
              </a:ext>
            </a:extLst>
          </p:cNvPr>
          <p:cNvSpPr/>
          <p:nvPr/>
        </p:nvSpPr>
        <p:spPr>
          <a:xfrm>
            <a:off x="6111142" y="2008467"/>
            <a:ext cx="304800" cy="547364"/>
          </a:xfrm>
          <a:prstGeom prst="rightBrac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729E319B-DC2E-BCC9-F9AF-9715F4A09631}"/>
              </a:ext>
            </a:extLst>
          </p:cNvPr>
          <p:cNvSpPr/>
          <p:nvPr/>
        </p:nvSpPr>
        <p:spPr>
          <a:xfrm>
            <a:off x="8768947" y="4518416"/>
            <a:ext cx="562393" cy="983035"/>
          </a:xfrm>
          <a:prstGeom prst="rightBrace">
            <a:avLst>
              <a:gd name="adj1" fmla="val 8333"/>
              <a:gd name="adj2" fmla="val 51332"/>
            </a:avLst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Brace 62">
            <a:extLst>
              <a:ext uri="{FF2B5EF4-FFF2-40B4-BE49-F238E27FC236}">
                <a16:creationId xmlns:a16="http://schemas.microsoft.com/office/drawing/2014/main" id="{945C1531-B4DB-BADE-B96D-78446DE5A152}"/>
              </a:ext>
            </a:extLst>
          </p:cNvPr>
          <p:cNvSpPr/>
          <p:nvPr/>
        </p:nvSpPr>
        <p:spPr>
          <a:xfrm>
            <a:off x="8800167" y="3806626"/>
            <a:ext cx="481087" cy="547363"/>
          </a:xfrm>
          <a:prstGeom prst="rightBrac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6750363-A9DC-D525-DCC8-E5907D0853DA}"/>
              </a:ext>
            </a:extLst>
          </p:cNvPr>
          <p:cNvCxnSpPr>
            <a:stCxn id="12" idx="1"/>
          </p:cNvCxnSpPr>
          <p:nvPr/>
        </p:nvCxnSpPr>
        <p:spPr>
          <a:xfrm flipH="1">
            <a:off x="6967282" y="5686118"/>
            <a:ext cx="2429753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3961708-CB8B-CBEC-A5F1-B1D20D9E3726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6415942" y="2273229"/>
            <a:ext cx="2753608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3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BF7B8-E8E5-8045-9F93-BF979FB0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GitOps</a:t>
            </a:r>
            <a:r>
              <a:rPr lang="en-US" dirty="0"/>
              <a:t> Bridge Configuration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D21932-423C-8642-A106-34D92DDFD776}"/>
              </a:ext>
            </a:extLst>
          </p:cNvPr>
          <p:cNvGrpSpPr/>
          <p:nvPr/>
        </p:nvGrpSpPr>
        <p:grpSpPr>
          <a:xfrm>
            <a:off x="-65602" y="3021966"/>
            <a:ext cx="1073150" cy="1002387"/>
            <a:chOff x="9101138" y="3919209"/>
            <a:chExt cx="1073150" cy="1002387"/>
          </a:xfrm>
        </p:grpSpPr>
        <p:pic>
          <p:nvPicPr>
            <p:cNvPr id="4" name="Graphic 22">
              <a:extLst>
                <a:ext uri="{FF2B5EF4-FFF2-40B4-BE49-F238E27FC236}">
                  <a16:creationId xmlns:a16="http://schemas.microsoft.com/office/drawing/2014/main" id="{C4612767-ED0B-5246-AC9B-D0B01DD90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 flipH="1">
              <a:off x="9402763" y="3919209"/>
              <a:ext cx="469900" cy="46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73C8DF-9737-614F-BB42-CEE0A51690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1138" y="4490709"/>
              <a:ext cx="107315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100" dirty="0">
                  <a:solidFill>
                    <a:prstClr val="white"/>
                  </a:solidFill>
                  <a:latin typeface="Amazon Ember" panose="020B0603020204020204" pitchFamily="34" charset="0"/>
                  <a:cs typeface="Amazon Ember" panose="020B0603020204020204" pitchFamily="34" charset="0"/>
                </a:rPr>
                <a:t>Platform team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C45FA95-AE4D-9A40-B08A-0CC457EBE83F}"/>
              </a:ext>
            </a:extLst>
          </p:cNvPr>
          <p:cNvSpPr txBox="1"/>
          <p:nvPr/>
        </p:nvSpPr>
        <p:spPr>
          <a:xfrm>
            <a:off x="2005917" y="1312603"/>
            <a:ext cx="1255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Platform Repo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7D600C-8CDF-024B-83CB-E6D6E890A285}"/>
              </a:ext>
            </a:extLst>
          </p:cNvPr>
          <p:cNvSpPr/>
          <p:nvPr/>
        </p:nvSpPr>
        <p:spPr>
          <a:xfrm>
            <a:off x="1171048" y="1209823"/>
            <a:ext cx="3697048" cy="4965896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8FA7C4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F823EE-56A7-D147-BA62-4C6F2865FAA6}"/>
              </a:ext>
            </a:extLst>
          </p:cNvPr>
          <p:cNvCxnSpPr>
            <a:cxnSpLocks/>
          </p:cNvCxnSpPr>
          <p:nvPr/>
        </p:nvCxnSpPr>
        <p:spPr>
          <a:xfrm>
            <a:off x="705923" y="3272400"/>
            <a:ext cx="1128363" cy="0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959699F-F016-9747-85C0-B51771623950}"/>
              </a:ext>
            </a:extLst>
          </p:cNvPr>
          <p:cNvSpPr/>
          <p:nvPr/>
        </p:nvSpPr>
        <p:spPr>
          <a:xfrm>
            <a:off x="5551200" y="1569600"/>
            <a:ext cx="6048000" cy="4248000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>
              <a:defRPr/>
            </a:pPr>
            <a:r>
              <a:rPr lang="en-US" altLang="en-US" sz="12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Region</a:t>
            </a:r>
          </a:p>
          <a:p>
            <a:pPr>
              <a:defRPr/>
            </a:pPr>
            <a:endParaRPr lang="en-US" sz="1200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0924EEFA-ADAE-E849-80CE-6C5203A16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51200" y="1569600"/>
            <a:ext cx="295200" cy="295200"/>
          </a:xfrm>
          <a:prstGeom prst="rect">
            <a:avLst/>
          </a:prstGeom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A63A20F9-579C-0145-8961-AC8640161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8145" y="2013660"/>
            <a:ext cx="13251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Kubernetes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63C8DC2-CC5B-4F44-B140-934F3BAAA4CC}"/>
              </a:ext>
            </a:extLst>
          </p:cNvPr>
          <p:cNvSpPr txBox="1"/>
          <p:nvPr/>
        </p:nvSpPr>
        <p:spPr>
          <a:xfrm>
            <a:off x="9265921" y="2291512"/>
            <a:ext cx="6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endParaRPr lang="en-IL" sz="900" dirty="0" err="1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EF06012-4256-F84D-B62F-53B35E9790AA}"/>
              </a:ext>
            </a:extLst>
          </p:cNvPr>
          <p:cNvSpPr/>
          <p:nvPr/>
        </p:nvSpPr>
        <p:spPr>
          <a:xfrm>
            <a:off x="5191200" y="1209600"/>
            <a:ext cx="6768000" cy="4964400"/>
          </a:xfrm>
          <a:prstGeom prst="rect">
            <a:avLst/>
          </a:prstGeom>
          <a:noFill/>
          <a:ln w="1270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4F8B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Account</a:t>
            </a:r>
            <a:endParaRPr lang="he-IL" sz="1200" dirty="0">
              <a:solidFill>
                <a:srgbClr val="FF4F8B"/>
              </a:solidFill>
              <a:latin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9FE0768-9270-5742-85B7-A1F560AB8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91200" y="1206000"/>
            <a:ext cx="295200" cy="2952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B7379576-229D-9045-AA15-2FDBEE34E61F}"/>
              </a:ext>
            </a:extLst>
          </p:cNvPr>
          <p:cNvSpPr/>
          <p:nvPr/>
        </p:nvSpPr>
        <p:spPr>
          <a:xfrm>
            <a:off x="5911200" y="1951902"/>
            <a:ext cx="5328000" cy="3775364"/>
          </a:xfrm>
          <a:prstGeom prst="rect">
            <a:avLst/>
          </a:prstGeom>
          <a:noFill/>
          <a:ln w="12700">
            <a:solidFill>
              <a:srgbClr val="FF990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8FA7C4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09" name="Picture 2" descr="logo">
            <a:extLst>
              <a:ext uri="{FF2B5EF4-FFF2-40B4-BE49-F238E27FC236}">
                <a16:creationId xmlns:a16="http://schemas.microsoft.com/office/drawing/2014/main" id="{02D01E3F-5256-4C44-A1FA-B1EE716D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629" y="2329056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F11B85-3C71-C848-B836-2232B64F6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016" y="1965594"/>
            <a:ext cx="15261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Control Plane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AF2B6AB-B8C0-0245-989B-FE1546116C32}"/>
              </a:ext>
            </a:extLst>
          </p:cNvPr>
          <p:cNvSpPr/>
          <p:nvPr/>
        </p:nvSpPr>
        <p:spPr>
          <a:xfrm flipH="1" flipV="1">
            <a:off x="1823486" y="2252993"/>
            <a:ext cx="360000" cy="3600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E437BE7-525F-8044-B8CE-2ABC040915D8}"/>
              </a:ext>
            </a:extLst>
          </p:cNvPr>
          <p:cNvSpPr/>
          <p:nvPr/>
        </p:nvSpPr>
        <p:spPr>
          <a:xfrm flipH="1" flipV="1">
            <a:off x="2126426" y="2576240"/>
            <a:ext cx="360000" cy="3600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F101B1D9-E232-D94D-8232-8E335363201F}"/>
              </a:ext>
            </a:extLst>
          </p:cNvPr>
          <p:cNvSpPr/>
          <p:nvPr/>
        </p:nvSpPr>
        <p:spPr>
          <a:xfrm flipH="1" flipV="1">
            <a:off x="2488035" y="2936240"/>
            <a:ext cx="360000" cy="3600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62DFBE-341C-6A44-9B68-5BE03ABD0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618" y="2440259"/>
            <a:ext cx="15261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37C154-5880-5446-AFD6-83C43B8EA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9147" y="2806608"/>
            <a:ext cx="15261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Of </a:t>
            </a:r>
            <a:r>
              <a:rPr lang="en-US" altLang="en-US" sz="12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AppSet</a:t>
            </a:r>
            <a:endParaRPr lang="en-US" altLang="en-US" sz="12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CCC100-C3BD-3D4C-9616-D87742E88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7262" y="3164090"/>
            <a:ext cx="15261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Addon-1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D8D3AB60-F179-BC41-9594-BF0624ED0A3A}"/>
              </a:ext>
            </a:extLst>
          </p:cNvPr>
          <p:cNvSpPr/>
          <p:nvPr/>
        </p:nvSpPr>
        <p:spPr>
          <a:xfrm flipH="1" flipV="1">
            <a:off x="1822698" y="2612240"/>
            <a:ext cx="360000" cy="14400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897921F-D4AB-B94B-A955-7595975DEE01}"/>
              </a:ext>
            </a:extLst>
          </p:cNvPr>
          <p:cNvSpPr/>
          <p:nvPr/>
        </p:nvSpPr>
        <p:spPr>
          <a:xfrm flipH="1" flipV="1">
            <a:off x="1822035" y="4016240"/>
            <a:ext cx="360000" cy="3600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A1C9F3-4D18-8A4F-A7DB-03B7EF013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426" y="3926252"/>
            <a:ext cx="15261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charts/</a:t>
            </a:r>
            <a:endParaRPr lang="en-US" altLang="en-US" sz="12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FFE44D-A7EE-F448-92F5-D800D108B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69" y="4233724"/>
            <a:ext cx="15261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environments/</a:t>
            </a:r>
            <a:endParaRPr lang="en-US" altLang="en-US" sz="12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A60F2D29-D758-CC42-8F90-E696F669C3A4}"/>
              </a:ext>
            </a:extLst>
          </p:cNvPr>
          <p:cNvSpPr/>
          <p:nvPr/>
        </p:nvSpPr>
        <p:spPr>
          <a:xfrm flipH="1" flipV="1">
            <a:off x="2488035" y="3294702"/>
            <a:ext cx="360000" cy="3600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B45FAB1-39B7-C747-9960-C79E64D0F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6261" y="3521572"/>
            <a:ext cx="15261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Addon-2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C50494A-BB3C-A94E-9758-3BB235C4AC59}"/>
              </a:ext>
            </a:extLst>
          </p:cNvPr>
          <p:cNvCxnSpPr>
            <a:cxnSpLocks/>
            <a:endCxn id="109" idx="1"/>
          </p:cNvCxnSpPr>
          <p:nvPr/>
        </p:nvCxnSpPr>
        <p:spPr>
          <a:xfrm flipV="1">
            <a:off x="3708000" y="2603376"/>
            <a:ext cx="2682629" cy="4860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A3FF54C-81A7-7D4C-927B-5524675A7170}"/>
              </a:ext>
            </a:extLst>
          </p:cNvPr>
          <p:cNvCxnSpPr>
            <a:cxnSpLocks/>
            <a:stCxn id="109" idx="3"/>
            <a:endCxn id="51" idx="1"/>
          </p:cNvCxnSpPr>
          <p:nvPr/>
        </p:nvCxnSpPr>
        <p:spPr>
          <a:xfrm>
            <a:off x="6939269" y="2603376"/>
            <a:ext cx="1427122" cy="8159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B11717-C221-D74F-8C8E-DC6839C86391}"/>
              </a:ext>
            </a:extLst>
          </p:cNvPr>
          <p:cNvCxnSpPr>
            <a:cxnSpLocks/>
            <a:stCxn id="51" idx="2"/>
            <a:endCxn id="46" idx="0"/>
          </p:cNvCxnSpPr>
          <p:nvPr/>
        </p:nvCxnSpPr>
        <p:spPr>
          <a:xfrm flipH="1">
            <a:off x="7603983" y="2893713"/>
            <a:ext cx="1432415" cy="130251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FD66422-B3F1-F64D-9255-8A57124EB787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9036398" y="2893713"/>
            <a:ext cx="1445572" cy="1302512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9380C9F-CD2B-914B-A145-1F7327B99E2D}"/>
              </a:ext>
            </a:extLst>
          </p:cNvPr>
          <p:cNvSpPr/>
          <p:nvPr/>
        </p:nvSpPr>
        <p:spPr>
          <a:xfrm>
            <a:off x="8366391" y="2329357"/>
            <a:ext cx="1340014" cy="5643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App Of </a:t>
            </a:r>
            <a:r>
              <a:rPr lang="en-US" sz="900" dirty="0" err="1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ApplicationSets</a:t>
            </a:r>
            <a:endParaRPr lang="en-US" sz="900" dirty="0">
              <a:ln w="0"/>
              <a:solidFill>
                <a:schemeClr val="tx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73F329-8602-6749-988A-C431F8671923}"/>
              </a:ext>
            </a:extLst>
          </p:cNvPr>
          <p:cNvSpPr/>
          <p:nvPr/>
        </p:nvSpPr>
        <p:spPr>
          <a:xfrm>
            <a:off x="7065000" y="4196225"/>
            <a:ext cx="1077965" cy="5643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Addon-1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ApplicationSet</a:t>
            </a:r>
            <a:endParaRPr lang="en-US" sz="900" dirty="0">
              <a:ln w="0"/>
              <a:solidFill>
                <a:schemeClr val="tx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DEACC3F-4361-4181-DB5A-22C109B76251}"/>
              </a:ext>
            </a:extLst>
          </p:cNvPr>
          <p:cNvSpPr/>
          <p:nvPr/>
        </p:nvSpPr>
        <p:spPr>
          <a:xfrm>
            <a:off x="9942987" y="4196225"/>
            <a:ext cx="1077965" cy="5643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Addon-3</a:t>
            </a:r>
          </a:p>
          <a:p>
            <a:pPr algn="ctr">
              <a:defRPr/>
            </a:pPr>
            <a:r>
              <a:rPr lang="en-US" sz="900" dirty="0" err="1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ApplicationSet</a:t>
            </a:r>
            <a:endParaRPr lang="en-US" sz="900" dirty="0">
              <a:ln w="0"/>
              <a:solidFill>
                <a:schemeClr val="tx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ln w="0"/>
              <a:solidFill>
                <a:schemeClr val="tx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992193C-5D3B-52DB-B8B0-95445B5D190F}"/>
              </a:ext>
            </a:extLst>
          </p:cNvPr>
          <p:cNvSpPr/>
          <p:nvPr/>
        </p:nvSpPr>
        <p:spPr>
          <a:xfrm>
            <a:off x="8503994" y="4195191"/>
            <a:ext cx="1077965" cy="5643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Addon-2</a:t>
            </a:r>
          </a:p>
          <a:p>
            <a:pPr algn="ctr">
              <a:defRPr/>
            </a:pPr>
            <a:r>
              <a:rPr lang="en-US" sz="900" dirty="0" err="1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ApplicationSet</a:t>
            </a:r>
            <a:endParaRPr lang="en-US" sz="900" dirty="0">
              <a:ln w="0"/>
              <a:solidFill>
                <a:schemeClr val="tx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ln w="0"/>
              <a:solidFill>
                <a:schemeClr val="tx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617CB08-BC77-7F7F-1E72-9F0AEDD0D5EC}"/>
              </a:ext>
            </a:extLst>
          </p:cNvPr>
          <p:cNvCxnSpPr>
            <a:cxnSpLocks/>
            <a:stCxn id="51" idx="2"/>
            <a:endCxn id="68" idx="0"/>
          </p:cNvCxnSpPr>
          <p:nvPr/>
        </p:nvCxnSpPr>
        <p:spPr>
          <a:xfrm>
            <a:off x="9036398" y="2893713"/>
            <a:ext cx="6579" cy="1301478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93C43F4-E03A-906B-FD9F-FB6ED531F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6425" y="4577427"/>
            <a:ext cx="152612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clusters/</a:t>
            </a:r>
            <a:endParaRPr lang="en-US" altLang="en-US" sz="12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E180B6-05EF-4E4E-10BD-B7C2E9D7BC50}"/>
              </a:ext>
            </a:extLst>
          </p:cNvPr>
          <p:cNvSpPr/>
          <p:nvPr/>
        </p:nvSpPr>
        <p:spPr>
          <a:xfrm flipH="1" flipV="1">
            <a:off x="1822035" y="4369339"/>
            <a:ext cx="360000" cy="360000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5" name="Shape 205">
            <a:extLst>
              <a:ext uri="{FF2B5EF4-FFF2-40B4-BE49-F238E27FC236}">
                <a16:creationId xmlns:a16="http://schemas.microsoft.com/office/drawing/2014/main" id="{009FA47C-3D12-283D-581F-6C6DEB49368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43600" y="1987509"/>
            <a:ext cx="374014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E29FBC4-2BE0-D3B9-D99A-09EF1730CF5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7214"/>
          <a:stretch/>
        </p:blipFill>
        <p:spPr>
          <a:xfrm>
            <a:off x="1171048" y="1235436"/>
            <a:ext cx="581923" cy="566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0C9B0D1-2257-C987-D507-BA2CF9B9C18B}"/>
              </a:ext>
            </a:extLst>
          </p:cNvPr>
          <p:cNvSpPr txBox="1"/>
          <p:nvPr/>
        </p:nvSpPr>
        <p:spPr>
          <a:xfrm>
            <a:off x="6101490" y="3180061"/>
            <a:ext cx="1666226" cy="830997"/>
          </a:xfrm>
          <a:prstGeom prst="rect">
            <a:avLst/>
          </a:prstGeom>
          <a:noFill/>
          <a:ln w="12700">
            <a:noFill/>
          </a:ln>
        </p:spPr>
        <p:txBody>
          <a:bodyPr wrap="square" lIns="0" rIns="0" rtlCol="0">
            <a:spAutoFit/>
          </a:bodyPr>
          <a:lstStyle/>
          <a:p>
            <a:pPr algn="l"/>
            <a:r>
              <a:rPr lang="en-US" sz="800" b="1" u="sng" dirty="0"/>
              <a:t>Kubernetes CR (</a:t>
            </a:r>
            <a:r>
              <a:rPr lang="en-US" sz="800" b="1" u="sng" dirty="0" err="1"/>
              <a:t>ArgoCD</a:t>
            </a:r>
            <a:r>
              <a:rPr lang="en-US" sz="800" b="1" u="sng" dirty="0"/>
              <a:t> </a:t>
            </a:r>
            <a:r>
              <a:rPr lang="en-US" sz="800" b="1" u="sng" dirty="0" err="1"/>
              <a:t>Cluste</a:t>
            </a:r>
            <a:r>
              <a:rPr lang="en-US" sz="800" b="1" u="sng" dirty="0"/>
              <a:t>)</a:t>
            </a:r>
          </a:p>
          <a:p>
            <a:pPr algn="l"/>
            <a:r>
              <a:rPr lang="en-US" sz="800" dirty="0"/>
              <a:t>metadata:</a:t>
            </a:r>
          </a:p>
          <a:p>
            <a:pPr algn="l"/>
            <a:r>
              <a:rPr lang="en-US" sz="800" dirty="0"/>
              <a:t>  annotations:</a:t>
            </a:r>
          </a:p>
          <a:p>
            <a:pPr algn="l"/>
            <a:r>
              <a:rPr lang="en-US" sz="800" dirty="0"/>
              <a:t>    </a:t>
            </a:r>
            <a:r>
              <a:rPr lang="en-US" sz="800" dirty="0" err="1"/>
              <a:t>aws_alb_role_arn</a:t>
            </a:r>
            <a:r>
              <a:rPr lang="en-US" sz="800" dirty="0"/>
              <a:t>: </a:t>
            </a:r>
            <a:r>
              <a:rPr lang="en-US" sz="800" dirty="0" err="1"/>
              <a:t>arn</a:t>
            </a:r>
            <a:r>
              <a:rPr lang="en-US" sz="800" dirty="0"/>
              <a:t>….</a:t>
            </a:r>
          </a:p>
          <a:p>
            <a:pPr algn="l"/>
            <a:r>
              <a:rPr lang="en-US" sz="800" dirty="0"/>
              <a:t>  labels:</a:t>
            </a:r>
          </a:p>
          <a:p>
            <a:pPr algn="l"/>
            <a:r>
              <a:rPr lang="en-US" sz="800" dirty="0"/>
              <a:t>    </a:t>
            </a:r>
            <a:r>
              <a:rPr lang="en-US" sz="800" dirty="0" err="1"/>
              <a:t>enable_aws_alb</a:t>
            </a:r>
            <a:r>
              <a:rPr lang="en-US" sz="800" dirty="0"/>
              <a:t>: true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46761B-24FD-D4FE-A250-88EBE034C113}"/>
              </a:ext>
            </a:extLst>
          </p:cNvPr>
          <p:cNvSpPr/>
          <p:nvPr/>
        </p:nvSpPr>
        <p:spPr>
          <a:xfrm>
            <a:off x="5998816" y="2971536"/>
            <a:ext cx="1666225" cy="10071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sz="800" dirty="0" err="1">
              <a:solidFill>
                <a:schemeClr val="tx1"/>
              </a:solidFill>
            </a:endParaRPr>
          </a:p>
        </p:txBody>
      </p:sp>
      <p:pic>
        <p:nvPicPr>
          <p:cNvPr id="25" name="Shape 205">
            <a:extLst>
              <a:ext uri="{FF2B5EF4-FFF2-40B4-BE49-F238E27FC236}">
                <a16:creationId xmlns:a16="http://schemas.microsoft.com/office/drawing/2014/main" id="{D3D2CFE7-F68F-D534-957A-F0B17AF102E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0821" y="3003670"/>
            <a:ext cx="183770" cy="1710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8966D20-E219-4C38-647E-4C4C1ABC9922}"/>
              </a:ext>
            </a:extLst>
          </p:cNvPr>
          <p:cNvSpPr/>
          <p:nvPr/>
        </p:nvSpPr>
        <p:spPr>
          <a:xfrm>
            <a:off x="7065000" y="5066075"/>
            <a:ext cx="1077965" cy="5643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Addon-1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CEAAB85-084B-6A3C-043F-9EF2EFE0D594}"/>
              </a:ext>
            </a:extLst>
          </p:cNvPr>
          <p:cNvSpPr/>
          <p:nvPr/>
        </p:nvSpPr>
        <p:spPr>
          <a:xfrm>
            <a:off x="9942987" y="5066075"/>
            <a:ext cx="1077965" cy="5643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Addon-3</a:t>
            </a:r>
          </a:p>
          <a:p>
            <a:pPr algn="ctr">
              <a:defRPr/>
            </a:pPr>
            <a:r>
              <a:rPr lang="en-US" sz="900" dirty="0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ln w="0"/>
              <a:solidFill>
                <a:schemeClr val="tx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6034C4A-A271-F77C-67A2-BA97659BA9B2}"/>
              </a:ext>
            </a:extLst>
          </p:cNvPr>
          <p:cNvSpPr/>
          <p:nvPr/>
        </p:nvSpPr>
        <p:spPr>
          <a:xfrm>
            <a:off x="8503994" y="5065041"/>
            <a:ext cx="1077965" cy="5643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Addon-2</a:t>
            </a:r>
          </a:p>
          <a:p>
            <a:pPr algn="ctr">
              <a:defRPr/>
            </a:pPr>
            <a:r>
              <a:rPr lang="en-US" sz="900" dirty="0">
                <a:ln w="0"/>
                <a:solidFill>
                  <a:schemeClr val="tx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Application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00" dirty="0">
              <a:ln w="0"/>
              <a:solidFill>
                <a:schemeClr val="tx1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7" name="Picture 20" descr="helm-logo - Dots and Brackets: Code Blog">
            <a:extLst>
              <a:ext uri="{FF2B5EF4-FFF2-40B4-BE49-F238E27FC236}">
                <a16:creationId xmlns:a16="http://schemas.microsoft.com/office/drawing/2014/main" id="{CB550059-B5D4-2A0D-8093-2CA42304A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324" y="5076350"/>
            <a:ext cx="201437" cy="2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helm-logo - Dots and Brackets: Code Blog">
            <a:extLst>
              <a:ext uri="{FF2B5EF4-FFF2-40B4-BE49-F238E27FC236}">
                <a16:creationId xmlns:a16="http://schemas.microsoft.com/office/drawing/2014/main" id="{7F521F4C-19D8-8F97-8E54-9C18D48C2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739" y="5076350"/>
            <a:ext cx="201437" cy="2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helm-logo - Dots and Brackets: Code Blog">
            <a:extLst>
              <a:ext uri="{FF2B5EF4-FFF2-40B4-BE49-F238E27FC236}">
                <a16:creationId xmlns:a16="http://schemas.microsoft.com/office/drawing/2014/main" id="{33B1CB6D-9AA1-9600-CE5F-F185BF846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492" y="5065041"/>
            <a:ext cx="201437" cy="2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logo">
            <a:extLst>
              <a:ext uri="{FF2B5EF4-FFF2-40B4-BE49-F238E27FC236}">
                <a16:creationId xmlns:a16="http://schemas.microsoft.com/office/drawing/2014/main" id="{8C871F20-8CB8-36BC-A61C-002E847E9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8155" y="2326793"/>
            <a:ext cx="206436" cy="2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ogo">
            <a:extLst>
              <a:ext uri="{FF2B5EF4-FFF2-40B4-BE49-F238E27FC236}">
                <a16:creationId xmlns:a16="http://schemas.microsoft.com/office/drawing/2014/main" id="{4002FA1C-8668-2144-7509-387E969E7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142" y="4202131"/>
            <a:ext cx="206436" cy="2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logo">
            <a:extLst>
              <a:ext uri="{FF2B5EF4-FFF2-40B4-BE49-F238E27FC236}">
                <a16:creationId xmlns:a16="http://schemas.microsoft.com/office/drawing/2014/main" id="{4867CF92-0201-177F-304D-F607A6382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936" y="4195191"/>
            <a:ext cx="206436" cy="2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logo">
            <a:extLst>
              <a:ext uri="{FF2B5EF4-FFF2-40B4-BE49-F238E27FC236}">
                <a16:creationId xmlns:a16="http://schemas.microsoft.com/office/drawing/2014/main" id="{2D5A2F2B-40ED-0FBC-F87B-C24784956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16" y="4191327"/>
            <a:ext cx="206436" cy="2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D84A95F-96C5-98D1-AC40-16D23D1408CD}"/>
              </a:ext>
            </a:extLst>
          </p:cNvPr>
          <p:cNvCxnSpPr>
            <a:cxnSpLocks/>
            <a:stCxn id="46" idx="2"/>
            <a:endCxn id="34" idx="0"/>
          </p:cNvCxnSpPr>
          <p:nvPr/>
        </p:nvCxnSpPr>
        <p:spPr>
          <a:xfrm>
            <a:off x="7603983" y="4760581"/>
            <a:ext cx="0" cy="30549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27CFF35-9B81-9577-0221-D969B732DF6A}"/>
              </a:ext>
            </a:extLst>
          </p:cNvPr>
          <p:cNvCxnSpPr>
            <a:cxnSpLocks/>
          </p:cNvCxnSpPr>
          <p:nvPr/>
        </p:nvCxnSpPr>
        <p:spPr>
          <a:xfrm>
            <a:off x="9067216" y="4759547"/>
            <a:ext cx="0" cy="30549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4EFF96F-BACA-1D5D-12D0-DFB5C550EBAE}"/>
              </a:ext>
            </a:extLst>
          </p:cNvPr>
          <p:cNvCxnSpPr>
            <a:cxnSpLocks/>
          </p:cNvCxnSpPr>
          <p:nvPr/>
        </p:nvCxnSpPr>
        <p:spPr>
          <a:xfrm>
            <a:off x="10494945" y="4759547"/>
            <a:ext cx="0" cy="305494"/>
          </a:xfrm>
          <a:prstGeom prst="straightConnector1">
            <a:avLst/>
          </a:prstGeom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2" descr="logo">
            <a:extLst>
              <a:ext uri="{FF2B5EF4-FFF2-40B4-BE49-F238E27FC236}">
                <a16:creationId xmlns:a16="http://schemas.microsoft.com/office/drawing/2014/main" id="{259042AA-64D4-BD64-8178-6C8568A8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361" y="5063843"/>
            <a:ext cx="206436" cy="2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logo">
            <a:extLst>
              <a:ext uri="{FF2B5EF4-FFF2-40B4-BE49-F238E27FC236}">
                <a16:creationId xmlns:a16="http://schemas.microsoft.com/office/drawing/2014/main" id="{8E0F346E-27A2-7B67-1D8D-B70D55F96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223" y="5063843"/>
            <a:ext cx="206436" cy="2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logo">
            <a:extLst>
              <a:ext uri="{FF2B5EF4-FFF2-40B4-BE49-F238E27FC236}">
                <a16:creationId xmlns:a16="http://schemas.microsoft.com/office/drawing/2014/main" id="{C3DD2E38-1AB0-C398-1AAD-B9029893E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788" y="5063843"/>
            <a:ext cx="206436" cy="2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 80">
            <a:extLst>
              <a:ext uri="{FF2B5EF4-FFF2-40B4-BE49-F238E27FC236}">
                <a16:creationId xmlns:a16="http://schemas.microsoft.com/office/drawing/2014/main" id="{2B201BD9-5471-848E-22A1-5508EC49070D}"/>
              </a:ext>
            </a:extLst>
          </p:cNvPr>
          <p:cNvSpPr/>
          <p:nvPr/>
        </p:nvSpPr>
        <p:spPr>
          <a:xfrm flipH="1" flipV="1">
            <a:off x="6237022" y="3984008"/>
            <a:ext cx="547619" cy="504332"/>
          </a:xfrm>
          <a:custGeom>
            <a:avLst/>
            <a:gdLst>
              <a:gd name="connsiteX0" fmla="*/ 1371600 w 1371600"/>
              <a:gd name="connsiteY0" fmla="*/ 711200 h 711200"/>
              <a:gd name="connsiteX1" fmla="*/ 1371600 w 1371600"/>
              <a:gd name="connsiteY1" fmla="*/ 0 h 711200"/>
              <a:gd name="connsiteX2" fmla="*/ 0 w 1371600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711200">
                <a:moveTo>
                  <a:pt x="1371600" y="711200"/>
                </a:moveTo>
                <a:lnTo>
                  <a:pt x="13716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8FA7C4"/>
            </a:solidFill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23BCDA-236D-C743-98BA-9B002DA32BC8}"/>
              </a:ext>
            </a:extLst>
          </p:cNvPr>
          <p:cNvSpPr/>
          <p:nvPr/>
        </p:nvSpPr>
        <p:spPr>
          <a:xfrm>
            <a:off x="6791221" y="4072488"/>
            <a:ext cx="4328773" cy="781938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8FA7C4"/>
              </a:solidFill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23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EC1F-4B36-464C-85F2-4B98037CF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18036"/>
            <a:ext cx="10325100" cy="1421928"/>
          </a:xfrm>
        </p:spPr>
        <p:txBody>
          <a:bodyPr/>
          <a:lstStyle/>
          <a:p>
            <a:r>
              <a:rPr lang="en-US" dirty="0"/>
              <a:t>Automated cluster deployment</a:t>
            </a:r>
          </a:p>
        </p:txBody>
      </p:sp>
    </p:spTree>
    <p:extLst>
      <p:ext uri="{BB962C8B-B14F-4D97-AF65-F5344CB8AC3E}">
        <p14:creationId xmlns:p14="http://schemas.microsoft.com/office/powerpoint/2010/main" val="266550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p15="http://schemas.microsoft.com/office/powerpoint/2012/main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2A1B688-4B57-7F4A-BDBD-7B0577CA387A}"/>
              </a:ext>
            </a:extLst>
          </p:cNvPr>
          <p:cNvSpPr txBox="1"/>
          <p:nvPr/>
        </p:nvSpPr>
        <p:spPr>
          <a:xfrm>
            <a:off x="6565507" y="1380456"/>
            <a:ext cx="4861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Enforce security standards and best practices across clusters to automate deployments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C772AD-EFE2-254F-9D80-28741A5A13D0}"/>
              </a:ext>
            </a:extLst>
          </p:cNvPr>
          <p:cNvSpPr txBox="1"/>
          <p:nvPr/>
        </p:nvSpPr>
        <p:spPr>
          <a:xfrm>
            <a:off x="6565507" y="2422979"/>
            <a:ext cx="472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Define boundaries between multiple teams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103C6F-4E63-D54F-8324-0273F035986D}"/>
              </a:ext>
            </a:extLst>
          </p:cNvPr>
          <p:cNvSpPr txBox="1"/>
          <p:nvPr/>
        </p:nvSpPr>
        <p:spPr>
          <a:xfrm>
            <a:off x="6583542" y="4307812"/>
            <a:ext cx="454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Provision multiple workloads at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2F43D2-3D81-3C4F-9A62-889F7A09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05" y="1200702"/>
            <a:ext cx="1005840" cy="100584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588D3D9-86F4-D408-7C3C-BBDE320EB00E}"/>
              </a:ext>
            </a:extLst>
          </p:cNvPr>
          <p:cNvGrpSpPr/>
          <p:nvPr/>
        </p:nvGrpSpPr>
        <p:grpSpPr>
          <a:xfrm>
            <a:off x="5161030" y="4188262"/>
            <a:ext cx="868190" cy="663703"/>
            <a:chOff x="5163519" y="4212244"/>
            <a:chExt cx="868190" cy="663703"/>
          </a:xfrm>
        </p:grpSpPr>
        <p:grpSp>
          <p:nvGrpSpPr>
            <p:cNvPr id="40" name="Graphic 8">
              <a:extLst>
                <a:ext uri="{FF2B5EF4-FFF2-40B4-BE49-F238E27FC236}">
                  <a16:creationId xmlns:a16="http://schemas.microsoft.com/office/drawing/2014/main" id="{40D514E6-00F8-FF76-A991-2762CDA24D0E}"/>
                </a:ext>
              </a:extLst>
            </p:cNvPr>
            <p:cNvGrpSpPr/>
            <p:nvPr/>
          </p:nvGrpSpPr>
          <p:grpSpPr>
            <a:xfrm>
              <a:off x="5567615" y="4381578"/>
              <a:ext cx="291039" cy="156309"/>
              <a:chOff x="5567615" y="4381578"/>
              <a:chExt cx="291039" cy="156309"/>
            </a:xfrm>
            <a:noFill/>
          </p:grpSpPr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79C9C841-EAD1-126F-B54A-A9EDDA1AA96F}"/>
                  </a:ext>
                </a:extLst>
              </p:cNvPr>
              <p:cNvSpPr/>
              <p:nvPr/>
            </p:nvSpPr>
            <p:spPr>
              <a:xfrm>
                <a:off x="5567615" y="4517265"/>
                <a:ext cx="291039" cy="20621"/>
              </a:xfrm>
              <a:custGeom>
                <a:avLst/>
                <a:gdLst>
                  <a:gd name="connsiteX0" fmla="*/ 0 w 291039"/>
                  <a:gd name="connsiteY0" fmla="*/ 0 h 20621"/>
                  <a:gd name="connsiteX1" fmla="*/ 0 w 291039"/>
                  <a:gd name="connsiteY1" fmla="*/ 14484 h 20621"/>
                  <a:gd name="connsiteX2" fmla="*/ 956 w 291039"/>
                  <a:gd name="connsiteY2" fmla="*/ 15238 h 20621"/>
                  <a:gd name="connsiteX3" fmla="*/ 17451 w 291039"/>
                  <a:gd name="connsiteY3" fmla="*/ 20620 h 20621"/>
                  <a:gd name="connsiteX4" fmla="*/ 275751 w 291039"/>
                  <a:gd name="connsiteY4" fmla="*/ 20620 h 20621"/>
                  <a:gd name="connsiteX5" fmla="*/ 289179 w 291039"/>
                  <a:gd name="connsiteY5" fmla="*/ 15892 h 20621"/>
                  <a:gd name="connsiteX6" fmla="*/ 291040 w 291039"/>
                  <a:gd name="connsiteY6" fmla="*/ 14434 h 20621"/>
                  <a:gd name="connsiteX7" fmla="*/ 291040 w 291039"/>
                  <a:gd name="connsiteY7" fmla="*/ 0 h 20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1039" h="20621">
                    <a:moveTo>
                      <a:pt x="0" y="0"/>
                    </a:moveTo>
                    <a:lnTo>
                      <a:pt x="0" y="14484"/>
                    </a:lnTo>
                    <a:lnTo>
                      <a:pt x="956" y="15238"/>
                    </a:lnTo>
                    <a:cubicBezTo>
                      <a:pt x="5716" y="18791"/>
                      <a:pt x="11512" y="20682"/>
                      <a:pt x="17451" y="20620"/>
                    </a:cubicBezTo>
                    <a:lnTo>
                      <a:pt x="275751" y="20620"/>
                    </a:lnTo>
                    <a:cubicBezTo>
                      <a:pt x="280634" y="20621"/>
                      <a:pt x="285372" y="18953"/>
                      <a:pt x="289179" y="15892"/>
                    </a:cubicBezTo>
                    <a:lnTo>
                      <a:pt x="291040" y="14434"/>
                    </a:lnTo>
                    <a:lnTo>
                      <a:pt x="291040" y="0"/>
                    </a:lnTo>
                    <a:close/>
                  </a:path>
                </a:pathLst>
              </a:custGeom>
              <a:noFill/>
              <a:ln w="1000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82336CAF-7693-FC74-449A-9444CEB6935F}"/>
                  </a:ext>
                </a:extLst>
              </p:cNvPr>
              <p:cNvSpPr/>
              <p:nvPr/>
            </p:nvSpPr>
            <p:spPr>
              <a:xfrm>
                <a:off x="5665081" y="4381578"/>
                <a:ext cx="37719" cy="37719"/>
              </a:xfrm>
              <a:custGeom>
                <a:avLst/>
                <a:gdLst>
                  <a:gd name="connsiteX0" fmla="*/ 0 w 37719"/>
                  <a:gd name="connsiteY0" fmla="*/ 0 h 37719"/>
                  <a:gd name="connsiteX1" fmla="*/ 37719 w 37719"/>
                  <a:gd name="connsiteY1" fmla="*/ 0 h 37719"/>
                  <a:gd name="connsiteX2" fmla="*/ 37719 w 37719"/>
                  <a:gd name="connsiteY2" fmla="*/ 37719 h 37719"/>
                  <a:gd name="connsiteX3" fmla="*/ 0 w 37719"/>
                  <a:gd name="connsiteY3" fmla="*/ 37719 h 3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19" h="37719">
                    <a:moveTo>
                      <a:pt x="0" y="0"/>
                    </a:moveTo>
                    <a:lnTo>
                      <a:pt x="37719" y="0"/>
                    </a:lnTo>
                    <a:lnTo>
                      <a:pt x="37719" y="37719"/>
                    </a:lnTo>
                    <a:lnTo>
                      <a:pt x="0" y="37719"/>
                    </a:lnTo>
                    <a:close/>
                  </a:path>
                </a:pathLst>
              </a:custGeom>
              <a:noFill/>
              <a:ln w="1000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BEF96FE6-F6CC-21DD-F917-4F2E5E3255AC}"/>
                  </a:ext>
                </a:extLst>
              </p:cNvPr>
              <p:cNvSpPr/>
              <p:nvPr/>
            </p:nvSpPr>
            <p:spPr>
              <a:xfrm>
                <a:off x="5665081" y="4438709"/>
                <a:ext cx="37719" cy="37719"/>
              </a:xfrm>
              <a:custGeom>
                <a:avLst/>
                <a:gdLst>
                  <a:gd name="connsiteX0" fmla="*/ 0 w 37719"/>
                  <a:gd name="connsiteY0" fmla="*/ 0 h 37719"/>
                  <a:gd name="connsiteX1" fmla="*/ 37719 w 37719"/>
                  <a:gd name="connsiteY1" fmla="*/ 0 h 37719"/>
                  <a:gd name="connsiteX2" fmla="*/ 37719 w 37719"/>
                  <a:gd name="connsiteY2" fmla="*/ 37719 h 37719"/>
                  <a:gd name="connsiteX3" fmla="*/ 0 w 37719"/>
                  <a:gd name="connsiteY3" fmla="*/ 37719 h 3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719" h="37719">
                    <a:moveTo>
                      <a:pt x="0" y="0"/>
                    </a:moveTo>
                    <a:lnTo>
                      <a:pt x="37719" y="0"/>
                    </a:lnTo>
                    <a:lnTo>
                      <a:pt x="37719" y="37719"/>
                    </a:lnTo>
                    <a:lnTo>
                      <a:pt x="0" y="37719"/>
                    </a:lnTo>
                    <a:close/>
                  </a:path>
                </a:pathLst>
              </a:custGeom>
              <a:noFill/>
              <a:ln w="1000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D1DD31E-DD19-1AFC-64C5-27682779F77F}"/>
                </a:ext>
              </a:extLst>
            </p:cNvPr>
            <p:cNvSpPr/>
            <p:nvPr/>
          </p:nvSpPr>
          <p:spPr>
            <a:xfrm>
              <a:off x="5722866" y="4381578"/>
              <a:ext cx="37719" cy="37719"/>
            </a:xfrm>
            <a:custGeom>
              <a:avLst/>
              <a:gdLst>
                <a:gd name="connsiteX0" fmla="*/ 0 w 37719"/>
                <a:gd name="connsiteY0" fmla="*/ 0 h 37719"/>
                <a:gd name="connsiteX1" fmla="*/ 37719 w 37719"/>
                <a:gd name="connsiteY1" fmla="*/ 0 h 37719"/>
                <a:gd name="connsiteX2" fmla="*/ 37719 w 37719"/>
                <a:gd name="connsiteY2" fmla="*/ 37719 h 37719"/>
                <a:gd name="connsiteX3" fmla="*/ 0 w 37719"/>
                <a:gd name="connsiteY3" fmla="*/ 37719 h 3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19" h="37719">
                  <a:moveTo>
                    <a:pt x="0" y="0"/>
                  </a:moveTo>
                  <a:lnTo>
                    <a:pt x="37719" y="0"/>
                  </a:lnTo>
                  <a:lnTo>
                    <a:pt x="37719" y="37719"/>
                  </a:lnTo>
                  <a:lnTo>
                    <a:pt x="0" y="37719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87CDBAE-4310-1670-F63A-91E19E9851B9}"/>
                </a:ext>
              </a:extLst>
            </p:cNvPr>
            <p:cNvSpPr/>
            <p:nvPr/>
          </p:nvSpPr>
          <p:spPr>
            <a:xfrm>
              <a:off x="5722866" y="4438709"/>
              <a:ext cx="37719" cy="37719"/>
            </a:xfrm>
            <a:custGeom>
              <a:avLst/>
              <a:gdLst>
                <a:gd name="connsiteX0" fmla="*/ 0 w 37719"/>
                <a:gd name="connsiteY0" fmla="*/ 0 h 37719"/>
                <a:gd name="connsiteX1" fmla="*/ 37719 w 37719"/>
                <a:gd name="connsiteY1" fmla="*/ 0 h 37719"/>
                <a:gd name="connsiteX2" fmla="*/ 37719 w 37719"/>
                <a:gd name="connsiteY2" fmla="*/ 37719 h 37719"/>
                <a:gd name="connsiteX3" fmla="*/ 0 w 37719"/>
                <a:gd name="connsiteY3" fmla="*/ 37719 h 3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19" h="37719">
                  <a:moveTo>
                    <a:pt x="0" y="0"/>
                  </a:moveTo>
                  <a:lnTo>
                    <a:pt x="37719" y="0"/>
                  </a:lnTo>
                  <a:lnTo>
                    <a:pt x="37719" y="37719"/>
                  </a:lnTo>
                  <a:lnTo>
                    <a:pt x="0" y="37719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F8D1E95-E7D2-7E2B-F92E-14C5E360B85F}"/>
                </a:ext>
              </a:extLst>
            </p:cNvPr>
            <p:cNvSpPr/>
            <p:nvPr/>
          </p:nvSpPr>
          <p:spPr>
            <a:xfrm>
              <a:off x="5611419" y="4360303"/>
              <a:ext cx="204235" cy="136242"/>
            </a:xfrm>
            <a:custGeom>
              <a:avLst/>
              <a:gdLst>
                <a:gd name="connsiteX0" fmla="*/ 204236 w 204235"/>
                <a:gd name="connsiteY0" fmla="*/ 130660 h 136242"/>
                <a:gd name="connsiteX1" fmla="*/ 198653 w 204235"/>
                <a:gd name="connsiteY1" fmla="*/ 136242 h 136242"/>
                <a:gd name="connsiteX2" fmla="*/ 198603 w 204235"/>
                <a:gd name="connsiteY2" fmla="*/ 136242 h 136242"/>
                <a:gd name="connsiteX3" fmla="*/ 5633 w 204235"/>
                <a:gd name="connsiteY3" fmla="*/ 136242 h 136242"/>
                <a:gd name="connsiteX4" fmla="*/ 0 w 204235"/>
                <a:gd name="connsiteY4" fmla="*/ 130760 h 136242"/>
                <a:gd name="connsiteX5" fmla="*/ 0 w 204235"/>
                <a:gd name="connsiteY5" fmla="*/ 5483 h 136242"/>
                <a:gd name="connsiteX6" fmla="*/ 5633 w 204235"/>
                <a:gd name="connsiteY6" fmla="*/ 1 h 136242"/>
                <a:gd name="connsiteX7" fmla="*/ 197547 w 204235"/>
                <a:gd name="connsiteY7" fmla="*/ 1 h 136242"/>
                <a:gd name="connsiteX8" fmla="*/ 203230 w 204235"/>
                <a:gd name="connsiteY8" fmla="*/ 5481 h 136242"/>
                <a:gd name="connsiteX9" fmla="*/ 203230 w 204235"/>
                <a:gd name="connsiteY9" fmla="*/ 5483 h 13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235" h="136242">
                  <a:moveTo>
                    <a:pt x="204236" y="130660"/>
                  </a:moveTo>
                  <a:cubicBezTo>
                    <a:pt x="204236" y="133742"/>
                    <a:pt x="201736" y="136242"/>
                    <a:pt x="198653" y="136242"/>
                  </a:cubicBezTo>
                  <a:cubicBezTo>
                    <a:pt x="198638" y="136242"/>
                    <a:pt x="198618" y="136242"/>
                    <a:pt x="198603" y="136242"/>
                  </a:cubicBezTo>
                  <a:lnTo>
                    <a:pt x="5633" y="136242"/>
                  </a:lnTo>
                  <a:cubicBezTo>
                    <a:pt x="2570" y="136270"/>
                    <a:pt x="55" y="133823"/>
                    <a:pt x="0" y="130760"/>
                  </a:cubicBezTo>
                  <a:lnTo>
                    <a:pt x="0" y="5483"/>
                  </a:lnTo>
                  <a:cubicBezTo>
                    <a:pt x="55" y="2419"/>
                    <a:pt x="2570" y="-27"/>
                    <a:pt x="5633" y="1"/>
                  </a:cubicBezTo>
                  <a:lnTo>
                    <a:pt x="197547" y="1"/>
                  </a:lnTo>
                  <a:cubicBezTo>
                    <a:pt x="200630" y="-55"/>
                    <a:pt x="203175" y="2398"/>
                    <a:pt x="203230" y="5481"/>
                  </a:cubicBezTo>
                  <a:cubicBezTo>
                    <a:pt x="203230" y="5482"/>
                    <a:pt x="203230" y="5482"/>
                    <a:pt x="203230" y="5483"/>
                  </a:cubicBez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3BC7AAF-97C3-6D09-DF4B-AF8A48750F24}"/>
                </a:ext>
              </a:extLst>
            </p:cNvPr>
            <p:cNvSpPr/>
            <p:nvPr/>
          </p:nvSpPr>
          <p:spPr>
            <a:xfrm>
              <a:off x="5592912" y="4340288"/>
              <a:ext cx="240798" cy="176172"/>
            </a:xfrm>
            <a:custGeom>
              <a:avLst/>
              <a:gdLst>
                <a:gd name="connsiteX0" fmla="*/ 234914 w 240798"/>
                <a:gd name="connsiteY0" fmla="*/ 0 h 176172"/>
                <a:gd name="connsiteX1" fmla="*/ 240798 w 240798"/>
                <a:gd name="connsiteY1" fmla="*/ 0 h 176172"/>
                <a:gd name="connsiteX2" fmla="*/ 240798 w 240798"/>
                <a:gd name="connsiteY2" fmla="*/ 176173 h 176172"/>
                <a:gd name="connsiteX3" fmla="*/ 234914 w 240798"/>
                <a:gd name="connsiteY3" fmla="*/ 176173 h 176172"/>
                <a:gd name="connsiteX4" fmla="*/ 5884 w 240798"/>
                <a:gd name="connsiteY4" fmla="*/ 176173 h 176172"/>
                <a:gd name="connsiteX5" fmla="*/ 0 w 240798"/>
                <a:gd name="connsiteY5" fmla="*/ 176173 h 176172"/>
                <a:gd name="connsiteX6" fmla="*/ 0 w 240798"/>
                <a:gd name="connsiteY6" fmla="*/ 0 h 176172"/>
                <a:gd name="connsiteX7" fmla="*/ 5884 w 240798"/>
                <a:gd name="connsiteY7" fmla="*/ 0 h 17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798" h="176172">
                  <a:moveTo>
                    <a:pt x="234914" y="0"/>
                  </a:moveTo>
                  <a:cubicBezTo>
                    <a:pt x="238164" y="0"/>
                    <a:pt x="240798" y="0"/>
                    <a:pt x="240798" y="0"/>
                  </a:cubicBezTo>
                  <a:lnTo>
                    <a:pt x="240798" y="176173"/>
                  </a:lnTo>
                  <a:cubicBezTo>
                    <a:pt x="240798" y="176173"/>
                    <a:pt x="238164" y="176173"/>
                    <a:pt x="234914" y="176173"/>
                  </a:cubicBezTo>
                  <a:lnTo>
                    <a:pt x="5884" y="176173"/>
                  </a:lnTo>
                  <a:cubicBezTo>
                    <a:pt x="2634" y="176173"/>
                    <a:pt x="0" y="176173"/>
                    <a:pt x="0" y="176173"/>
                  </a:cubicBezTo>
                  <a:lnTo>
                    <a:pt x="0" y="0"/>
                  </a:lnTo>
                  <a:cubicBezTo>
                    <a:pt x="0" y="0"/>
                    <a:pt x="2634" y="0"/>
                    <a:pt x="5884" y="0"/>
                  </a:cubicBez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B8A3D7F-9AC2-AFC8-C903-422B73AD5DFE}"/>
                </a:ext>
              </a:extLst>
            </p:cNvPr>
            <p:cNvSpPr/>
            <p:nvPr/>
          </p:nvSpPr>
          <p:spPr>
            <a:xfrm>
              <a:off x="5476184" y="4401292"/>
              <a:ext cx="12472" cy="12472"/>
            </a:xfrm>
            <a:custGeom>
              <a:avLst/>
              <a:gdLst>
                <a:gd name="connsiteX0" fmla="*/ 12472 w 12472"/>
                <a:gd name="connsiteY0" fmla="*/ 6236 h 12472"/>
                <a:gd name="connsiteX1" fmla="*/ 6236 w 12472"/>
                <a:gd name="connsiteY1" fmla="*/ 12472 h 12472"/>
                <a:gd name="connsiteX2" fmla="*/ 0 w 12472"/>
                <a:gd name="connsiteY2" fmla="*/ 6236 h 12472"/>
                <a:gd name="connsiteX3" fmla="*/ 6236 w 12472"/>
                <a:gd name="connsiteY3" fmla="*/ 0 h 12472"/>
                <a:gd name="connsiteX4" fmla="*/ 12472 w 12472"/>
                <a:gd name="connsiteY4" fmla="*/ 6236 h 1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72" h="12472">
                  <a:moveTo>
                    <a:pt x="12472" y="6236"/>
                  </a:moveTo>
                  <a:cubicBezTo>
                    <a:pt x="12472" y="9680"/>
                    <a:pt x="9680" y="12472"/>
                    <a:pt x="6236" y="12472"/>
                  </a:cubicBezTo>
                  <a:cubicBezTo>
                    <a:pt x="2792" y="12472"/>
                    <a:pt x="0" y="9680"/>
                    <a:pt x="0" y="6236"/>
                  </a:cubicBezTo>
                  <a:cubicBezTo>
                    <a:pt x="0" y="2792"/>
                    <a:pt x="2792" y="0"/>
                    <a:pt x="6236" y="0"/>
                  </a:cubicBezTo>
                  <a:cubicBezTo>
                    <a:pt x="9680" y="0"/>
                    <a:pt x="12472" y="2792"/>
                    <a:pt x="12472" y="6236"/>
                  </a:cubicBez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" name="Graphic 8">
              <a:extLst>
                <a:ext uri="{FF2B5EF4-FFF2-40B4-BE49-F238E27FC236}">
                  <a16:creationId xmlns:a16="http://schemas.microsoft.com/office/drawing/2014/main" id="{F872C331-ED83-AAB4-3D75-2CFCED9D9843}"/>
                </a:ext>
              </a:extLst>
            </p:cNvPr>
            <p:cNvGrpSpPr/>
            <p:nvPr/>
          </p:nvGrpSpPr>
          <p:grpSpPr>
            <a:xfrm>
              <a:off x="5420913" y="4244733"/>
              <a:ext cx="45413" cy="114263"/>
              <a:chOff x="5420913" y="4244733"/>
              <a:chExt cx="45413" cy="114263"/>
            </a:xfrm>
            <a:no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C2BF886-AB8D-2A84-D1F5-FDFF25B07EDD}"/>
                  </a:ext>
                </a:extLst>
              </p:cNvPr>
              <p:cNvSpPr/>
              <p:nvPr/>
            </p:nvSpPr>
            <p:spPr>
              <a:xfrm>
                <a:off x="5420913" y="4244733"/>
                <a:ext cx="45413" cy="45413"/>
              </a:xfrm>
              <a:custGeom>
                <a:avLst/>
                <a:gdLst>
                  <a:gd name="connsiteX0" fmla="*/ 0 w 45413"/>
                  <a:gd name="connsiteY0" fmla="*/ 0 h 45413"/>
                  <a:gd name="connsiteX1" fmla="*/ 45414 w 45413"/>
                  <a:gd name="connsiteY1" fmla="*/ 0 h 45413"/>
                  <a:gd name="connsiteX2" fmla="*/ 45414 w 45413"/>
                  <a:gd name="connsiteY2" fmla="*/ 45414 h 45413"/>
                  <a:gd name="connsiteX3" fmla="*/ 0 w 45413"/>
                  <a:gd name="connsiteY3" fmla="*/ 45414 h 4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13" h="45413">
                    <a:moveTo>
                      <a:pt x="0" y="0"/>
                    </a:moveTo>
                    <a:lnTo>
                      <a:pt x="45414" y="0"/>
                    </a:lnTo>
                    <a:lnTo>
                      <a:pt x="45414" y="45414"/>
                    </a:lnTo>
                    <a:lnTo>
                      <a:pt x="0" y="45414"/>
                    </a:lnTo>
                    <a:close/>
                  </a:path>
                </a:pathLst>
              </a:custGeom>
              <a:noFill/>
              <a:ln w="1000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B2C5685-374D-1722-F929-F6AF750FEEA3}"/>
                  </a:ext>
                </a:extLst>
              </p:cNvPr>
              <p:cNvSpPr/>
              <p:nvPr/>
            </p:nvSpPr>
            <p:spPr>
              <a:xfrm>
                <a:off x="5420913" y="4313583"/>
                <a:ext cx="45413" cy="45413"/>
              </a:xfrm>
              <a:custGeom>
                <a:avLst/>
                <a:gdLst>
                  <a:gd name="connsiteX0" fmla="*/ 0 w 45413"/>
                  <a:gd name="connsiteY0" fmla="*/ 0 h 45413"/>
                  <a:gd name="connsiteX1" fmla="*/ 45414 w 45413"/>
                  <a:gd name="connsiteY1" fmla="*/ 0 h 45413"/>
                  <a:gd name="connsiteX2" fmla="*/ 45414 w 45413"/>
                  <a:gd name="connsiteY2" fmla="*/ 45414 h 45413"/>
                  <a:gd name="connsiteX3" fmla="*/ 0 w 45413"/>
                  <a:gd name="connsiteY3" fmla="*/ 45414 h 4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13" h="45413">
                    <a:moveTo>
                      <a:pt x="0" y="0"/>
                    </a:moveTo>
                    <a:lnTo>
                      <a:pt x="45414" y="0"/>
                    </a:lnTo>
                    <a:lnTo>
                      <a:pt x="45414" y="45414"/>
                    </a:lnTo>
                    <a:lnTo>
                      <a:pt x="0" y="45414"/>
                    </a:lnTo>
                    <a:close/>
                  </a:path>
                </a:pathLst>
              </a:custGeom>
              <a:noFill/>
              <a:ln w="1000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A308513-73CD-61ED-C104-D17BE8D2E934}"/>
                </a:ext>
              </a:extLst>
            </p:cNvPr>
            <p:cNvSpPr/>
            <p:nvPr/>
          </p:nvSpPr>
          <p:spPr>
            <a:xfrm>
              <a:off x="5490467" y="4244733"/>
              <a:ext cx="45413" cy="45413"/>
            </a:xfrm>
            <a:custGeom>
              <a:avLst/>
              <a:gdLst>
                <a:gd name="connsiteX0" fmla="*/ 0 w 45413"/>
                <a:gd name="connsiteY0" fmla="*/ 0 h 45413"/>
                <a:gd name="connsiteX1" fmla="*/ 45414 w 45413"/>
                <a:gd name="connsiteY1" fmla="*/ 0 h 45413"/>
                <a:gd name="connsiteX2" fmla="*/ 45414 w 45413"/>
                <a:gd name="connsiteY2" fmla="*/ 45414 h 45413"/>
                <a:gd name="connsiteX3" fmla="*/ 0 w 45413"/>
                <a:gd name="connsiteY3" fmla="*/ 45414 h 4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3" h="45413">
                  <a:moveTo>
                    <a:pt x="0" y="0"/>
                  </a:moveTo>
                  <a:lnTo>
                    <a:pt x="45414" y="0"/>
                  </a:lnTo>
                  <a:lnTo>
                    <a:pt x="45414" y="45414"/>
                  </a:lnTo>
                  <a:lnTo>
                    <a:pt x="0" y="45414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7D9AE40-3ED7-5A73-45E3-F501882B5498}"/>
                </a:ext>
              </a:extLst>
            </p:cNvPr>
            <p:cNvSpPr/>
            <p:nvPr/>
          </p:nvSpPr>
          <p:spPr>
            <a:xfrm>
              <a:off x="5490467" y="4313583"/>
              <a:ext cx="45413" cy="45413"/>
            </a:xfrm>
            <a:custGeom>
              <a:avLst/>
              <a:gdLst>
                <a:gd name="connsiteX0" fmla="*/ 0 w 45413"/>
                <a:gd name="connsiteY0" fmla="*/ 0 h 45413"/>
                <a:gd name="connsiteX1" fmla="*/ 45414 w 45413"/>
                <a:gd name="connsiteY1" fmla="*/ 0 h 45413"/>
                <a:gd name="connsiteX2" fmla="*/ 45414 w 45413"/>
                <a:gd name="connsiteY2" fmla="*/ 45414 h 45413"/>
                <a:gd name="connsiteX3" fmla="*/ 0 w 45413"/>
                <a:gd name="connsiteY3" fmla="*/ 45414 h 4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3" h="45413">
                  <a:moveTo>
                    <a:pt x="0" y="0"/>
                  </a:moveTo>
                  <a:lnTo>
                    <a:pt x="45414" y="0"/>
                  </a:lnTo>
                  <a:lnTo>
                    <a:pt x="45414" y="45414"/>
                  </a:lnTo>
                  <a:lnTo>
                    <a:pt x="0" y="45414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2AD44159-406B-8799-1FE6-2BC88971E6D2}"/>
                </a:ext>
              </a:extLst>
            </p:cNvPr>
            <p:cNvSpPr/>
            <p:nvPr/>
          </p:nvSpPr>
          <p:spPr>
            <a:xfrm>
              <a:off x="5341100" y="4391737"/>
              <a:ext cx="227571" cy="5029"/>
            </a:xfrm>
            <a:custGeom>
              <a:avLst/>
              <a:gdLst>
                <a:gd name="connsiteX0" fmla="*/ 0 w 227571"/>
                <a:gd name="connsiteY0" fmla="*/ 0 h 5029"/>
                <a:gd name="connsiteX1" fmla="*/ 227571 w 227571"/>
                <a:gd name="connsiteY1" fmla="*/ 0 h 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571" h="5029">
                  <a:moveTo>
                    <a:pt x="0" y="0"/>
                  </a:moveTo>
                  <a:lnTo>
                    <a:pt x="227571" y="0"/>
                  </a:lnTo>
                </a:path>
              </a:pathLst>
            </a:custGeom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3FE3802-1CC7-135B-2051-7FB8E65AB396}"/>
                </a:ext>
              </a:extLst>
            </p:cNvPr>
            <p:cNvSpPr/>
            <p:nvPr/>
          </p:nvSpPr>
          <p:spPr>
            <a:xfrm>
              <a:off x="5466377" y="4424477"/>
              <a:ext cx="30175" cy="43100"/>
            </a:xfrm>
            <a:custGeom>
              <a:avLst/>
              <a:gdLst>
                <a:gd name="connsiteX0" fmla="*/ 0 w 30175"/>
                <a:gd name="connsiteY0" fmla="*/ 0 h 43100"/>
                <a:gd name="connsiteX1" fmla="*/ 30175 w 30175"/>
                <a:gd name="connsiteY1" fmla="*/ 0 h 43100"/>
                <a:gd name="connsiteX2" fmla="*/ 30175 w 30175"/>
                <a:gd name="connsiteY2" fmla="*/ 43100 h 43100"/>
                <a:gd name="connsiteX3" fmla="*/ 0 w 30175"/>
                <a:gd name="connsiteY3" fmla="*/ 43100 h 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75" h="43100">
                  <a:moveTo>
                    <a:pt x="0" y="0"/>
                  </a:moveTo>
                  <a:lnTo>
                    <a:pt x="30175" y="0"/>
                  </a:lnTo>
                  <a:lnTo>
                    <a:pt x="30175" y="43100"/>
                  </a:lnTo>
                  <a:lnTo>
                    <a:pt x="0" y="43100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A905A01-F3E8-C59C-5ED6-4DBA8C47D692}"/>
                </a:ext>
              </a:extLst>
            </p:cNvPr>
            <p:cNvSpPr/>
            <p:nvPr/>
          </p:nvSpPr>
          <p:spPr>
            <a:xfrm>
              <a:off x="5413621" y="4467577"/>
              <a:ext cx="135687" cy="17250"/>
            </a:xfrm>
            <a:custGeom>
              <a:avLst/>
              <a:gdLst>
                <a:gd name="connsiteX0" fmla="*/ 0 w 135687"/>
                <a:gd name="connsiteY0" fmla="*/ 0 h 17250"/>
                <a:gd name="connsiteX1" fmla="*/ 135688 w 135687"/>
                <a:gd name="connsiteY1" fmla="*/ 0 h 17250"/>
                <a:gd name="connsiteX2" fmla="*/ 135688 w 135687"/>
                <a:gd name="connsiteY2" fmla="*/ 17250 h 17250"/>
                <a:gd name="connsiteX3" fmla="*/ 0 w 135687"/>
                <a:gd name="connsiteY3" fmla="*/ 17250 h 1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687" h="17250">
                  <a:moveTo>
                    <a:pt x="0" y="0"/>
                  </a:moveTo>
                  <a:lnTo>
                    <a:pt x="135688" y="0"/>
                  </a:lnTo>
                  <a:lnTo>
                    <a:pt x="135688" y="17250"/>
                  </a:lnTo>
                  <a:lnTo>
                    <a:pt x="0" y="17250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69A0D40-90F1-E174-5FC4-6F006B2AB271}"/>
                </a:ext>
              </a:extLst>
            </p:cNvPr>
            <p:cNvSpPr/>
            <p:nvPr/>
          </p:nvSpPr>
          <p:spPr>
            <a:xfrm>
              <a:off x="5336775" y="4212244"/>
              <a:ext cx="291090" cy="211226"/>
            </a:xfrm>
            <a:custGeom>
              <a:avLst/>
              <a:gdLst>
                <a:gd name="connsiteX0" fmla="*/ 291090 w 291090"/>
                <a:gd name="connsiteY0" fmla="*/ 107977 h 211226"/>
                <a:gd name="connsiteX1" fmla="*/ 291090 w 291090"/>
                <a:gd name="connsiteY1" fmla="*/ 9354 h 211226"/>
                <a:gd name="connsiteX2" fmla="*/ 281685 w 291090"/>
                <a:gd name="connsiteY2" fmla="*/ 0 h 211226"/>
                <a:gd name="connsiteX3" fmla="*/ 9405 w 291090"/>
                <a:gd name="connsiteY3" fmla="*/ 0 h 211226"/>
                <a:gd name="connsiteX4" fmla="*/ 0 w 291090"/>
                <a:gd name="connsiteY4" fmla="*/ 9354 h 211226"/>
                <a:gd name="connsiteX5" fmla="*/ 0 w 291090"/>
                <a:gd name="connsiteY5" fmla="*/ 201872 h 211226"/>
                <a:gd name="connsiteX6" fmla="*/ 9405 w 291090"/>
                <a:gd name="connsiteY6" fmla="*/ 211226 h 211226"/>
                <a:gd name="connsiteX7" fmla="*/ 234763 w 291090"/>
                <a:gd name="connsiteY7" fmla="*/ 211226 h 21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090" h="211226">
                  <a:moveTo>
                    <a:pt x="291090" y="107977"/>
                  </a:moveTo>
                  <a:lnTo>
                    <a:pt x="291090" y="9354"/>
                  </a:lnTo>
                  <a:cubicBezTo>
                    <a:pt x="291065" y="4180"/>
                    <a:pt x="286861" y="0"/>
                    <a:pt x="281685" y="0"/>
                  </a:cubicBezTo>
                  <a:lnTo>
                    <a:pt x="9405" y="0"/>
                  </a:lnTo>
                  <a:cubicBezTo>
                    <a:pt x="4230" y="0"/>
                    <a:pt x="28" y="4180"/>
                    <a:pt x="0" y="9354"/>
                  </a:cubicBezTo>
                  <a:lnTo>
                    <a:pt x="0" y="201872"/>
                  </a:lnTo>
                  <a:cubicBezTo>
                    <a:pt x="28" y="207047"/>
                    <a:pt x="4230" y="211226"/>
                    <a:pt x="9405" y="211226"/>
                  </a:cubicBezTo>
                  <a:lnTo>
                    <a:pt x="234763" y="211226"/>
                  </a:lnTo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7D5361E-C3A6-1FA4-3F8A-C819ECBE59FF}"/>
                </a:ext>
              </a:extLst>
            </p:cNvPr>
            <p:cNvSpPr/>
            <p:nvPr/>
          </p:nvSpPr>
          <p:spPr>
            <a:xfrm>
              <a:off x="5242075" y="4614480"/>
              <a:ext cx="701673" cy="5029"/>
            </a:xfrm>
            <a:custGeom>
              <a:avLst/>
              <a:gdLst>
                <a:gd name="connsiteX0" fmla="*/ 0 w 701673"/>
                <a:gd name="connsiteY0" fmla="*/ 0 h 5029"/>
                <a:gd name="connsiteX1" fmla="*/ 701674 w 701673"/>
                <a:gd name="connsiteY1" fmla="*/ 0 h 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1673" h="5029">
                  <a:moveTo>
                    <a:pt x="0" y="0"/>
                  </a:moveTo>
                  <a:lnTo>
                    <a:pt x="701674" y="0"/>
                  </a:lnTo>
                </a:path>
              </a:pathLst>
            </a:custGeom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E4C8F8D-B137-EAE2-B465-F53B94859598}"/>
                </a:ext>
              </a:extLst>
            </p:cNvPr>
            <p:cNvSpPr/>
            <p:nvPr/>
          </p:nvSpPr>
          <p:spPr>
            <a:xfrm>
              <a:off x="5592912" y="4574196"/>
              <a:ext cx="5029" cy="131161"/>
            </a:xfrm>
            <a:custGeom>
              <a:avLst/>
              <a:gdLst>
                <a:gd name="connsiteX0" fmla="*/ 0 w 5029"/>
                <a:gd name="connsiteY0" fmla="*/ 131162 h 131161"/>
                <a:gd name="connsiteX1" fmla="*/ 0 w 5029"/>
                <a:gd name="connsiteY1" fmla="*/ 0 h 13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29" h="131161">
                  <a:moveTo>
                    <a:pt x="0" y="131162"/>
                  </a:moveTo>
                  <a:lnTo>
                    <a:pt x="0" y="0"/>
                  </a:lnTo>
                </a:path>
              </a:pathLst>
            </a:custGeom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E71C9A9-2D2F-E1C3-41AB-C2D82439ECA0}"/>
                </a:ext>
              </a:extLst>
            </p:cNvPr>
            <p:cNvSpPr/>
            <p:nvPr/>
          </p:nvSpPr>
          <p:spPr>
            <a:xfrm>
              <a:off x="5938719" y="4616793"/>
              <a:ext cx="5029" cy="84892"/>
            </a:xfrm>
            <a:custGeom>
              <a:avLst/>
              <a:gdLst>
                <a:gd name="connsiteX0" fmla="*/ 0 w 5029"/>
                <a:gd name="connsiteY0" fmla="*/ 84893 h 84892"/>
                <a:gd name="connsiteX1" fmla="*/ 0 w 5029"/>
                <a:gd name="connsiteY1" fmla="*/ 0 h 8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29" h="84892">
                  <a:moveTo>
                    <a:pt x="0" y="84893"/>
                  </a:moveTo>
                  <a:lnTo>
                    <a:pt x="0" y="0"/>
                  </a:lnTo>
                </a:path>
              </a:pathLst>
            </a:custGeom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B21FDB3-09D7-CE86-DD7B-6D1989DF3047}"/>
                </a:ext>
              </a:extLst>
            </p:cNvPr>
            <p:cNvSpPr/>
            <p:nvPr/>
          </p:nvSpPr>
          <p:spPr>
            <a:xfrm>
              <a:off x="5247104" y="4616793"/>
              <a:ext cx="5029" cy="84892"/>
            </a:xfrm>
            <a:custGeom>
              <a:avLst/>
              <a:gdLst>
                <a:gd name="connsiteX0" fmla="*/ 0 w 5029"/>
                <a:gd name="connsiteY0" fmla="*/ 84893 h 84892"/>
                <a:gd name="connsiteX1" fmla="*/ 0 w 5029"/>
                <a:gd name="connsiteY1" fmla="*/ 0 h 8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29" h="84892">
                  <a:moveTo>
                    <a:pt x="0" y="84893"/>
                  </a:moveTo>
                  <a:lnTo>
                    <a:pt x="0" y="0"/>
                  </a:lnTo>
                </a:path>
              </a:pathLst>
            </a:custGeom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2" name="Graphic 8">
              <a:extLst>
                <a:ext uri="{FF2B5EF4-FFF2-40B4-BE49-F238E27FC236}">
                  <a16:creationId xmlns:a16="http://schemas.microsoft.com/office/drawing/2014/main" id="{F8E7D4CC-853B-4F89-20F1-07E201A1A5FC}"/>
                </a:ext>
              </a:extLst>
            </p:cNvPr>
            <p:cNvGrpSpPr/>
            <p:nvPr/>
          </p:nvGrpSpPr>
          <p:grpSpPr>
            <a:xfrm>
              <a:off x="5210642" y="4748860"/>
              <a:ext cx="20820" cy="57081"/>
              <a:chOff x="5210642" y="4748860"/>
              <a:chExt cx="20820" cy="57081"/>
            </a:xfrm>
            <a:noFill/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6789B1C2-01B1-7443-78C1-564C91428A24}"/>
                  </a:ext>
                </a:extLst>
              </p:cNvPr>
              <p:cNvSpPr/>
              <p:nvPr/>
            </p:nvSpPr>
            <p:spPr>
              <a:xfrm>
                <a:off x="5210642" y="4748860"/>
                <a:ext cx="20820" cy="20820"/>
              </a:xfrm>
              <a:custGeom>
                <a:avLst/>
                <a:gdLst>
                  <a:gd name="connsiteX0" fmla="*/ 0 w 20820"/>
                  <a:gd name="connsiteY0" fmla="*/ 0 h 20820"/>
                  <a:gd name="connsiteX1" fmla="*/ 20821 w 20820"/>
                  <a:gd name="connsiteY1" fmla="*/ 0 h 20820"/>
                  <a:gd name="connsiteX2" fmla="*/ 20821 w 20820"/>
                  <a:gd name="connsiteY2" fmla="*/ 20821 h 20820"/>
                  <a:gd name="connsiteX3" fmla="*/ 0 w 20820"/>
                  <a:gd name="connsiteY3" fmla="*/ 20821 h 20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0" h="20820">
                    <a:moveTo>
                      <a:pt x="0" y="0"/>
                    </a:moveTo>
                    <a:lnTo>
                      <a:pt x="20821" y="0"/>
                    </a:lnTo>
                    <a:lnTo>
                      <a:pt x="20821" y="20821"/>
                    </a:lnTo>
                    <a:lnTo>
                      <a:pt x="0" y="20821"/>
                    </a:lnTo>
                    <a:close/>
                  </a:path>
                </a:pathLst>
              </a:custGeom>
              <a:noFill/>
              <a:ln w="1000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B818479-079B-0A54-041C-84F3C0255797}"/>
                  </a:ext>
                </a:extLst>
              </p:cNvPr>
              <p:cNvSpPr/>
              <p:nvPr/>
            </p:nvSpPr>
            <p:spPr>
              <a:xfrm>
                <a:off x="5210642" y="4785121"/>
                <a:ext cx="20820" cy="20820"/>
              </a:xfrm>
              <a:custGeom>
                <a:avLst/>
                <a:gdLst>
                  <a:gd name="connsiteX0" fmla="*/ 0 w 20820"/>
                  <a:gd name="connsiteY0" fmla="*/ 0 h 20820"/>
                  <a:gd name="connsiteX1" fmla="*/ 20821 w 20820"/>
                  <a:gd name="connsiteY1" fmla="*/ 0 h 20820"/>
                  <a:gd name="connsiteX2" fmla="*/ 20821 w 20820"/>
                  <a:gd name="connsiteY2" fmla="*/ 20821 h 20820"/>
                  <a:gd name="connsiteX3" fmla="*/ 0 w 20820"/>
                  <a:gd name="connsiteY3" fmla="*/ 20821 h 20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0" h="20820">
                    <a:moveTo>
                      <a:pt x="0" y="0"/>
                    </a:moveTo>
                    <a:lnTo>
                      <a:pt x="20821" y="0"/>
                    </a:lnTo>
                    <a:lnTo>
                      <a:pt x="20821" y="20821"/>
                    </a:lnTo>
                    <a:lnTo>
                      <a:pt x="0" y="20821"/>
                    </a:lnTo>
                    <a:close/>
                  </a:path>
                </a:pathLst>
              </a:custGeom>
              <a:noFill/>
              <a:ln w="1000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533414DB-E36A-BA4B-0DF8-DB6BC784E4B9}"/>
                </a:ext>
              </a:extLst>
            </p:cNvPr>
            <p:cNvSpPr/>
            <p:nvPr/>
          </p:nvSpPr>
          <p:spPr>
            <a:xfrm>
              <a:off x="5295183" y="4718584"/>
              <a:ext cx="44055" cy="44055"/>
            </a:xfrm>
            <a:custGeom>
              <a:avLst/>
              <a:gdLst>
                <a:gd name="connsiteX0" fmla="*/ 0 w 44055"/>
                <a:gd name="connsiteY0" fmla="*/ 0 h 44055"/>
                <a:gd name="connsiteX1" fmla="*/ 44056 w 44055"/>
                <a:gd name="connsiteY1" fmla="*/ 0 h 44055"/>
                <a:gd name="connsiteX2" fmla="*/ 44056 w 44055"/>
                <a:gd name="connsiteY2" fmla="*/ 44056 h 44055"/>
                <a:gd name="connsiteX3" fmla="*/ 0 w 44055"/>
                <a:gd name="connsiteY3" fmla="*/ 44056 h 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55" h="44055">
                  <a:moveTo>
                    <a:pt x="0" y="0"/>
                  </a:moveTo>
                  <a:lnTo>
                    <a:pt x="44056" y="0"/>
                  </a:lnTo>
                  <a:lnTo>
                    <a:pt x="44056" y="44056"/>
                  </a:lnTo>
                  <a:lnTo>
                    <a:pt x="0" y="44056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C3A8154-298C-881B-4DFF-9BB389045E0E}"/>
                </a:ext>
              </a:extLst>
            </p:cNvPr>
            <p:cNvSpPr/>
            <p:nvPr/>
          </p:nvSpPr>
          <p:spPr>
            <a:xfrm>
              <a:off x="5247204" y="4785121"/>
              <a:ext cx="20820" cy="20820"/>
            </a:xfrm>
            <a:custGeom>
              <a:avLst/>
              <a:gdLst>
                <a:gd name="connsiteX0" fmla="*/ 0 w 20820"/>
                <a:gd name="connsiteY0" fmla="*/ 0 h 20820"/>
                <a:gd name="connsiteX1" fmla="*/ 20821 w 20820"/>
                <a:gd name="connsiteY1" fmla="*/ 0 h 20820"/>
                <a:gd name="connsiteX2" fmla="*/ 20821 w 20820"/>
                <a:gd name="connsiteY2" fmla="*/ 20821 h 20820"/>
                <a:gd name="connsiteX3" fmla="*/ 0 w 20820"/>
                <a:gd name="connsiteY3" fmla="*/ 20821 h 2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0" h="20820">
                  <a:moveTo>
                    <a:pt x="0" y="0"/>
                  </a:moveTo>
                  <a:lnTo>
                    <a:pt x="20821" y="0"/>
                  </a:lnTo>
                  <a:lnTo>
                    <a:pt x="20821" y="20821"/>
                  </a:lnTo>
                  <a:lnTo>
                    <a:pt x="0" y="20821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75CFE68-8FDB-F30B-EA00-F724A1F9F07D}"/>
                </a:ext>
              </a:extLst>
            </p:cNvPr>
            <p:cNvSpPr/>
            <p:nvPr/>
          </p:nvSpPr>
          <p:spPr>
            <a:xfrm>
              <a:off x="5165027" y="4821985"/>
              <a:ext cx="150322" cy="5029"/>
            </a:xfrm>
            <a:custGeom>
              <a:avLst/>
              <a:gdLst>
                <a:gd name="connsiteX0" fmla="*/ 0 w 150322"/>
                <a:gd name="connsiteY0" fmla="*/ 0 h 5029"/>
                <a:gd name="connsiteX1" fmla="*/ 150323 w 150322"/>
                <a:gd name="connsiteY1" fmla="*/ 0 h 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322" h="5029">
                  <a:moveTo>
                    <a:pt x="0" y="0"/>
                  </a:moveTo>
                  <a:lnTo>
                    <a:pt x="150323" y="0"/>
                  </a:lnTo>
                </a:path>
              </a:pathLst>
            </a:custGeom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DC01BD8-F3C4-4A31-F1F2-339FED88B922}"/>
                </a:ext>
              </a:extLst>
            </p:cNvPr>
            <p:cNvSpPr/>
            <p:nvPr/>
          </p:nvSpPr>
          <p:spPr>
            <a:xfrm>
              <a:off x="5231362" y="4844013"/>
              <a:ext cx="15992" cy="24693"/>
            </a:xfrm>
            <a:custGeom>
              <a:avLst/>
              <a:gdLst>
                <a:gd name="connsiteX0" fmla="*/ 0 w 15992"/>
                <a:gd name="connsiteY0" fmla="*/ 0 h 24693"/>
                <a:gd name="connsiteX1" fmla="*/ 15993 w 15992"/>
                <a:gd name="connsiteY1" fmla="*/ 0 h 24693"/>
                <a:gd name="connsiteX2" fmla="*/ 15993 w 15992"/>
                <a:gd name="connsiteY2" fmla="*/ 24693 h 24693"/>
                <a:gd name="connsiteX3" fmla="*/ 0 w 15992"/>
                <a:gd name="connsiteY3" fmla="*/ 24693 h 2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92" h="24693">
                  <a:moveTo>
                    <a:pt x="0" y="0"/>
                  </a:moveTo>
                  <a:lnTo>
                    <a:pt x="15993" y="0"/>
                  </a:lnTo>
                  <a:lnTo>
                    <a:pt x="15993" y="24693"/>
                  </a:lnTo>
                  <a:lnTo>
                    <a:pt x="0" y="24693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E0BD463-B735-72FD-91B8-BB4722238DEB}"/>
                </a:ext>
              </a:extLst>
            </p:cNvPr>
            <p:cNvSpPr/>
            <p:nvPr/>
          </p:nvSpPr>
          <p:spPr>
            <a:xfrm>
              <a:off x="5203400" y="4866845"/>
              <a:ext cx="71867" cy="9102"/>
            </a:xfrm>
            <a:custGeom>
              <a:avLst/>
              <a:gdLst>
                <a:gd name="connsiteX0" fmla="*/ 0 w 71867"/>
                <a:gd name="connsiteY0" fmla="*/ 0 h 9102"/>
                <a:gd name="connsiteX1" fmla="*/ 71867 w 71867"/>
                <a:gd name="connsiteY1" fmla="*/ 0 h 9102"/>
                <a:gd name="connsiteX2" fmla="*/ 71867 w 71867"/>
                <a:gd name="connsiteY2" fmla="*/ 9103 h 9102"/>
                <a:gd name="connsiteX3" fmla="*/ 0 w 71867"/>
                <a:gd name="connsiteY3" fmla="*/ 9103 h 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67" h="9102">
                  <a:moveTo>
                    <a:pt x="0" y="0"/>
                  </a:moveTo>
                  <a:lnTo>
                    <a:pt x="71867" y="0"/>
                  </a:lnTo>
                  <a:lnTo>
                    <a:pt x="71867" y="9103"/>
                  </a:lnTo>
                  <a:lnTo>
                    <a:pt x="0" y="9103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219AA6B-8BEF-DE67-8A19-2D6A239E4E97}"/>
                </a:ext>
              </a:extLst>
            </p:cNvPr>
            <p:cNvSpPr/>
            <p:nvPr/>
          </p:nvSpPr>
          <p:spPr>
            <a:xfrm>
              <a:off x="5163519" y="4731660"/>
              <a:ext cx="152032" cy="111497"/>
            </a:xfrm>
            <a:custGeom>
              <a:avLst/>
              <a:gdLst>
                <a:gd name="connsiteX0" fmla="*/ 112654 w 152032"/>
                <a:gd name="connsiteY0" fmla="*/ 0 h 111497"/>
                <a:gd name="connsiteX1" fmla="*/ 9405 w 152032"/>
                <a:gd name="connsiteY1" fmla="*/ 0 h 111497"/>
                <a:gd name="connsiteX2" fmla="*/ 0 w 152032"/>
                <a:gd name="connsiteY2" fmla="*/ 9405 h 111497"/>
                <a:gd name="connsiteX3" fmla="*/ 0 w 152032"/>
                <a:gd name="connsiteY3" fmla="*/ 101640 h 111497"/>
                <a:gd name="connsiteX4" fmla="*/ 9153 w 152032"/>
                <a:gd name="connsiteY4" fmla="*/ 110894 h 111497"/>
                <a:gd name="connsiteX5" fmla="*/ 142628 w 152032"/>
                <a:gd name="connsiteY5" fmla="*/ 111497 h 111497"/>
                <a:gd name="connsiteX6" fmla="*/ 152033 w 152032"/>
                <a:gd name="connsiteY6" fmla="*/ 102093 h 111497"/>
                <a:gd name="connsiteX7" fmla="*/ 151630 w 152032"/>
                <a:gd name="connsiteY7" fmla="*/ 50594 h 111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032" h="111497">
                  <a:moveTo>
                    <a:pt x="112654" y="0"/>
                  </a:moveTo>
                  <a:lnTo>
                    <a:pt x="9405" y="0"/>
                  </a:lnTo>
                  <a:cubicBezTo>
                    <a:pt x="4210" y="0"/>
                    <a:pt x="0" y="4209"/>
                    <a:pt x="0" y="9405"/>
                  </a:cubicBezTo>
                  <a:lnTo>
                    <a:pt x="0" y="101640"/>
                  </a:lnTo>
                  <a:cubicBezTo>
                    <a:pt x="79" y="106679"/>
                    <a:pt x="4115" y="110758"/>
                    <a:pt x="9153" y="110894"/>
                  </a:cubicBezTo>
                  <a:lnTo>
                    <a:pt x="142628" y="111497"/>
                  </a:lnTo>
                  <a:cubicBezTo>
                    <a:pt x="147822" y="111497"/>
                    <a:pt x="152033" y="107288"/>
                    <a:pt x="152033" y="102093"/>
                  </a:cubicBezTo>
                  <a:lnTo>
                    <a:pt x="151630" y="50594"/>
                  </a:lnTo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1" name="Graphic 8">
              <a:extLst>
                <a:ext uri="{FF2B5EF4-FFF2-40B4-BE49-F238E27FC236}">
                  <a16:creationId xmlns:a16="http://schemas.microsoft.com/office/drawing/2014/main" id="{11D640EB-43AB-F7CB-51DF-B294C0825F96}"/>
                </a:ext>
              </a:extLst>
            </p:cNvPr>
            <p:cNvGrpSpPr/>
            <p:nvPr/>
          </p:nvGrpSpPr>
          <p:grpSpPr>
            <a:xfrm>
              <a:off x="5903062" y="4748860"/>
              <a:ext cx="20820" cy="57081"/>
              <a:chOff x="5903062" y="4748860"/>
              <a:chExt cx="20820" cy="57081"/>
            </a:xfrm>
            <a:noFill/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F61D9AE5-CCF2-E446-D8B8-E3D7C210B469}"/>
                  </a:ext>
                </a:extLst>
              </p:cNvPr>
              <p:cNvSpPr/>
              <p:nvPr/>
            </p:nvSpPr>
            <p:spPr>
              <a:xfrm>
                <a:off x="5903062" y="4748860"/>
                <a:ext cx="20820" cy="20820"/>
              </a:xfrm>
              <a:custGeom>
                <a:avLst/>
                <a:gdLst>
                  <a:gd name="connsiteX0" fmla="*/ 0 w 20820"/>
                  <a:gd name="connsiteY0" fmla="*/ 0 h 20820"/>
                  <a:gd name="connsiteX1" fmla="*/ 20821 w 20820"/>
                  <a:gd name="connsiteY1" fmla="*/ 0 h 20820"/>
                  <a:gd name="connsiteX2" fmla="*/ 20821 w 20820"/>
                  <a:gd name="connsiteY2" fmla="*/ 20821 h 20820"/>
                  <a:gd name="connsiteX3" fmla="*/ 0 w 20820"/>
                  <a:gd name="connsiteY3" fmla="*/ 20821 h 20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0" h="20820">
                    <a:moveTo>
                      <a:pt x="0" y="0"/>
                    </a:moveTo>
                    <a:lnTo>
                      <a:pt x="20821" y="0"/>
                    </a:lnTo>
                    <a:lnTo>
                      <a:pt x="20821" y="20821"/>
                    </a:lnTo>
                    <a:lnTo>
                      <a:pt x="0" y="20821"/>
                    </a:lnTo>
                    <a:close/>
                  </a:path>
                </a:pathLst>
              </a:custGeom>
              <a:noFill/>
              <a:ln w="1000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47CA45D5-7E90-0CD0-8AEE-8AC9764C6CFE}"/>
                  </a:ext>
                </a:extLst>
              </p:cNvPr>
              <p:cNvSpPr/>
              <p:nvPr/>
            </p:nvSpPr>
            <p:spPr>
              <a:xfrm>
                <a:off x="5903062" y="4785121"/>
                <a:ext cx="20820" cy="20820"/>
              </a:xfrm>
              <a:custGeom>
                <a:avLst/>
                <a:gdLst>
                  <a:gd name="connsiteX0" fmla="*/ 0 w 20820"/>
                  <a:gd name="connsiteY0" fmla="*/ 0 h 20820"/>
                  <a:gd name="connsiteX1" fmla="*/ 20821 w 20820"/>
                  <a:gd name="connsiteY1" fmla="*/ 0 h 20820"/>
                  <a:gd name="connsiteX2" fmla="*/ 20821 w 20820"/>
                  <a:gd name="connsiteY2" fmla="*/ 20821 h 20820"/>
                  <a:gd name="connsiteX3" fmla="*/ 0 w 20820"/>
                  <a:gd name="connsiteY3" fmla="*/ 20821 h 20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0" h="20820">
                    <a:moveTo>
                      <a:pt x="0" y="0"/>
                    </a:moveTo>
                    <a:lnTo>
                      <a:pt x="20821" y="0"/>
                    </a:lnTo>
                    <a:lnTo>
                      <a:pt x="20821" y="20821"/>
                    </a:lnTo>
                    <a:lnTo>
                      <a:pt x="0" y="20821"/>
                    </a:lnTo>
                    <a:close/>
                  </a:path>
                </a:pathLst>
              </a:custGeom>
              <a:noFill/>
              <a:ln w="1000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6D1FE35-B5C5-2405-447B-D21529275019}"/>
                </a:ext>
              </a:extLst>
            </p:cNvPr>
            <p:cNvSpPr/>
            <p:nvPr/>
          </p:nvSpPr>
          <p:spPr>
            <a:xfrm>
              <a:off x="5987654" y="4718584"/>
              <a:ext cx="44055" cy="44055"/>
            </a:xfrm>
            <a:custGeom>
              <a:avLst/>
              <a:gdLst>
                <a:gd name="connsiteX0" fmla="*/ 0 w 44055"/>
                <a:gd name="connsiteY0" fmla="*/ 0 h 44055"/>
                <a:gd name="connsiteX1" fmla="*/ 44056 w 44055"/>
                <a:gd name="connsiteY1" fmla="*/ 0 h 44055"/>
                <a:gd name="connsiteX2" fmla="*/ 44056 w 44055"/>
                <a:gd name="connsiteY2" fmla="*/ 44056 h 44055"/>
                <a:gd name="connsiteX3" fmla="*/ 0 w 44055"/>
                <a:gd name="connsiteY3" fmla="*/ 44056 h 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55" h="44055">
                  <a:moveTo>
                    <a:pt x="0" y="0"/>
                  </a:moveTo>
                  <a:lnTo>
                    <a:pt x="44056" y="0"/>
                  </a:lnTo>
                  <a:lnTo>
                    <a:pt x="44056" y="44056"/>
                  </a:lnTo>
                  <a:lnTo>
                    <a:pt x="0" y="44056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350D808-D660-237E-E901-52117627FDE5}"/>
                </a:ext>
              </a:extLst>
            </p:cNvPr>
            <p:cNvSpPr/>
            <p:nvPr/>
          </p:nvSpPr>
          <p:spPr>
            <a:xfrm>
              <a:off x="5939675" y="4785121"/>
              <a:ext cx="20820" cy="20820"/>
            </a:xfrm>
            <a:custGeom>
              <a:avLst/>
              <a:gdLst>
                <a:gd name="connsiteX0" fmla="*/ 0 w 20820"/>
                <a:gd name="connsiteY0" fmla="*/ 0 h 20820"/>
                <a:gd name="connsiteX1" fmla="*/ 20821 w 20820"/>
                <a:gd name="connsiteY1" fmla="*/ 0 h 20820"/>
                <a:gd name="connsiteX2" fmla="*/ 20821 w 20820"/>
                <a:gd name="connsiteY2" fmla="*/ 20821 h 20820"/>
                <a:gd name="connsiteX3" fmla="*/ 0 w 20820"/>
                <a:gd name="connsiteY3" fmla="*/ 20821 h 2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0" h="20820">
                  <a:moveTo>
                    <a:pt x="0" y="0"/>
                  </a:moveTo>
                  <a:lnTo>
                    <a:pt x="20821" y="0"/>
                  </a:lnTo>
                  <a:lnTo>
                    <a:pt x="20821" y="20821"/>
                  </a:lnTo>
                  <a:lnTo>
                    <a:pt x="0" y="20821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4F85D32-55D4-2E8D-DC00-CA2F8174F40C}"/>
                </a:ext>
              </a:extLst>
            </p:cNvPr>
            <p:cNvSpPr/>
            <p:nvPr/>
          </p:nvSpPr>
          <p:spPr>
            <a:xfrm>
              <a:off x="5857448" y="4821985"/>
              <a:ext cx="150322" cy="5029"/>
            </a:xfrm>
            <a:custGeom>
              <a:avLst/>
              <a:gdLst>
                <a:gd name="connsiteX0" fmla="*/ 0 w 150322"/>
                <a:gd name="connsiteY0" fmla="*/ 0 h 5029"/>
                <a:gd name="connsiteX1" fmla="*/ 150323 w 150322"/>
                <a:gd name="connsiteY1" fmla="*/ 0 h 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322" h="5029">
                  <a:moveTo>
                    <a:pt x="0" y="0"/>
                  </a:moveTo>
                  <a:lnTo>
                    <a:pt x="150323" y="0"/>
                  </a:lnTo>
                </a:path>
              </a:pathLst>
            </a:custGeom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336929E-04A2-46C8-5D7C-3C5B9A321876}"/>
                </a:ext>
              </a:extLst>
            </p:cNvPr>
            <p:cNvSpPr/>
            <p:nvPr/>
          </p:nvSpPr>
          <p:spPr>
            <a:xfrm>
              <a:off x="5923783" y="4844013"/>
              <a:ext cx="15992" cy="24693"/>
            </a:xfrm>
            <a:custGeom>
              <a:avLst/>
              <a:gdLst>
                <a:gd name="connsiteX0" fmla="*/ 0 w 15992"/>
                <a:gd name="connsiteY0" fmla="*/ 0 h 24693"/>
                <a:gd name="connsiteX1" fmla="*/ 15993 w 15992"/>
                <a:gd name="connsiteY1" fmla="*/ 0 h 24693"/>
                <a:gd name="connsiteX2" fmla="*/ 15993 w 15992"/>
                <a:gd name="connsiteY2" fmla="*/ 24693 h 24693"/>
                <a:gd name="connsiteX3" fmla="*/ 0 w 15992"/>
                <a:gd name="connsiteY3" fmla="*/ 24693 h 2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92" h="24693">
                  <a:moveTo>
                    <a:pt x="0" y="0"/>
                  </a:moveTo>
                  <a:lnTo>
                    <a:pt x="15993" y="0"/>
                  </a:lnTo>
                  <a:lnTo>
                    <a:pt x="15993" y="24693"/>
                  </a:lnTo>
                  <a:lnTo>
                    <a:pt x="0" y="24693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0094D16-CCC1-D84B-B04F-27548A4A9859}"/>
                </a:ext>
              </a:extLst>
            </p:cNvPr>
            <p:cNvSpPr/>
            <p:nvPr/>
          </p:nvSpPr>
          <p:spPr>
            <a:xfrm>
              <a:off x="5895871" y="4866845"/>
              <a:ext cx="71867" cy="9102"/>
            </a:xfrm>
            <a:custGeom>
              <a:avLst/>
              <a:gdLst>
                <a:gd name="connsiteX0" fmla="*/ 0 w 71867"/>
                <a:gd name="connsiteY0" fmla="*/ 0 h 9102"/>
                <a:gd name="connsiteX1" fmla="*/ 71867 w 71867"/>
                <a:gd name="connsiteY1" fmla="*/ 0 h 9102"/>
                <a:gd name="connsiteX2" fmla="*/ 71867 w 71867"/>
                <a:gd name="connsiteY2" fmla="*/ 9103 h 9102"/>
                <a:gd name="connsiteX3" fmla="*/ 0 w 71867"/>
                <a:gd name="connsiteY3" fmla="*/ 9103 h 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67" h="9102">
                  <a:moveTo>
                    <a:pt x="0" y="0"/>
                  </a:moveTo>
                  <a:lnTo>
                    <a:pt x="71867" y="0"/>
                  </a:lnTo>
                  <a:lnTo>
                    <a:pt x="71867" y="9103"/>
                  </a:lnTo>
                  <a:lnTo>
                    <a:pt x="0" y="9103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22809F40-8A09-56A1-CC24-EA813070E2B4}"/>
                </a:ext>
              </a:extLst>
            </p:cNvPr>
            <p:cNvSpPr/>
            <p:nvPr/>
          </p:nvSpPr>
          <p:spPr>
            <a:xfrm>
              <a:off x="5855989" y="4731660"/>
              <a:ext cx="152233" cy="111648"/>
            </a:xfrm>
            <a:custGeom>
              <a:avLst/>
              <a:gdLst>
                <a:gd name="connsiteX0" fmla="*/ 112604 w 152233"/>
                <a:gd name="connsiteY0" fmla="*/ 0 h 111648"/>
                <a:gd name="connsiteX1" fmla="*/ 9405 w 152233"/>
                <a:gd name="connsiteY1" fmla="*/ 0 h 111648"/>
                <a:gd name="connsiteX2" fmla="*/ 0 w 152233"/>
                <a:gd name="connsiteY2" fmla="*/ 9304 h 111648"/>
                <a:gd name="connsiteX3" fmla="*/ 0 w 152233"/>
                <a:gd name="connsiteY3" fmla="*/ 9405 h 111648"/>
                <a:gd name="connsiteX4" fmla="*/ 0 w 152233"/>
                <a:gd name="connsiteY4" fmla="*/ 101640 h 111648"/>
                <a:gd name="connsiteX5" fmla="*/ 9354 w 152233"/>
                <a:gd name="connsiteY5" fmla="*/ 111045 h 111648"/>
                <a:gd name="connsiteX6" fmla="*/ 142779 w 152233"/>
                <a:gd name="connsiteY6" fmla="*/ 111648 h 111648"/>
                <a:gd name="connsiteX7" fmla="*/ 152234 w 152233"/>
                <a:gd name="connsiteY7" fmla="*/ 102244 h 111648"/>
                <a:gd name="connsiteX8" fmla="*/ 151781 w 152233"/>
                <a:gd name="connsiteY8" fmla="*/ 50745 h 11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233" h="111648">
                  <a:moveTo>
                    <a:pt x="112604" y="0"/>
                  </a:moveTo>
                  <a:lnTo>
                    <a:pt x="9405" y="0"/>
                  </a:lnTo>
                  <a:cubicBezTo>
                    <a:pt x="4240" y="-30"/>
                    <a:pt x="30" y="4139"/>
                    <a:pt x="0" y="9304"/>
                  </a:cubicBezTo>
                  <a:cubicBezTo>
                    <a:pt x="0" y="9339"/>
                    <a:pt x="0" y="9370"/>
                    <a:pt x="0" y="9405"/>
                  </a:cubicBezTo>
                  <a:lnTo>
                    <a:pt x="0" y="101640"/>
                  </a:lnTo>
                  <a:cubicBezTo>
                    <a:pt x="0" y="106815"/>
                    <a:pt x="4179" y="111020"/>
                    <a:pt x="9354" y="111045"/>
                  </a:cubicBezTo>
                  <a:lnTo>
                    <a:pt x="142779" y="111648"/>
                  </a:lnTo>
                  <a:cubicBezTo>
                    <a:pt x="147979" y="111648"/>
                    <a:pt x="152204" y="107444"/>
                    <a:pt x="152234" y="102244"/>
                  </a:cubicBezTo>
                  <a:lnTo>
                    <a:pt x="151781" y="50745"/>
                  </a:lnTo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0" name="Graphic 8">
              <a:extLst>
                <a:ext uri="{FF2B5EF4-FFF2-40B4-BE49-F238E27FC236}">
                  <a16:creationId xmlns:a16="http://schemas.microsoft.com/office/drawing/2014/main" id="{4164BB0E-DCE1-1C6F-DF90-D8B4A7E51D29}"/>
                </a:ext>
              </a:extLst>
            </p:cNvPr>
            <p:cNvGrpSpPr/>
            <p:nvPr/>
          </p:nvGrpSpPr>
          <p:grpSpPr>
            <a:xfrm>
              <a:off x="5552024" y="4763394"/>
              <a:ext cx="20820" cy="57081"/>
              <a:chOff x="5552024" y="4763394"/>
              <a:chExt cx="20820" cy="57081"/>
            </a:xfrm>
            <a:noFill/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54F2141E-8544-DBF5-AA3E-B25D8652978B}"/>
                  </a:ext>
                </a:extLst>
              </p:cNvPr>
              <p:cNvSpPr/>
              <p:nvPr/>
            </p:nvSpPr>
            <p:spPr>
              <a:xfrm>
                <a:off x="5552024" y="4763394"/>
                <a:ext cx="20820" cy="20820"/>
              </a:xfrm>
              <a:custGeom>
                <a:avLst/>
                <a:gdLst>
                  <a:gd name="connsiteX0" fmla="*/ 0 w 20820"/>
                  <a:gd name="connsiteY0" fmla="*/ 0 h 20820"/>
                  <a:gd name="connsiteX1" fmla="*/ 20821 w 20820"/>
                  <a:gd name="connsiteY1" fmla="*/ 0 h 20820"/>
                  <a:gd name="connsiteX2" fmla="*/ 20821 w 20820"/>
                  <a:gd name="connsiteY2" fmla="*/ 20821 h 20820"/>
                  <a:gd name="connsiteX3" fmla="*/ 0 w 20820"/>
                  <a:gd name="connsiteY3" fmla="*/ 20821 h 20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0" h="20820">
                    <a:moveTo>
                      <a:pt x="0" y="0"/>
                    </a:moveTo>
                    <a:lnTo>
                      <a:pt x="20821" y="0"/>
                    </a:lnTo>
                    <a:lnTo>
                      <a:pt x="20821" y="20821"/>
                    </a:lnTo>
                    <a:lnTo>
                      <a:pt x="0" y="20821"/>
                    </a:lnTo>
                    <a:close/>
                  </a:path>
                </a:pathLst>
              </a:custGeom>
              <a:noFill/>
              <a:ln w="1000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9E85389-4653-B0A3-B8CD-3D148D088CD3}"/>
                  </a:ext>
                </a:extLst>
              </p:cNvPr>
              <p:cNvSpPr/>
              <p:nvPr/>
            </p:nvSpPr>
            <p:spPr>
              <a:xfrm>
                <a:off x="5552024" y="4799655"/>
                <a:ext cx="20820" cy="20820"/>
              </a:xfrm>
              <a:custGeom>
                <a:avLst/>
                <a:gdLst>
                  <a:gd name="connsiteX0" fmla="*/ 0 w 20820"/>
                  <a:gd name="connsiteY0" fmla="*/ 0 h 20820"/>
                  <a:gd name="connsiteX1" fmla="*/ 20821 w 20820"/>
                  <a:gd name="connsiteY1" fmla="*/ 0 h 20820"/>
                  <a:gd name="connsiteX2" fmla="*/ 20821 w 20820"/>
                  <a:gd name="connsiteY2" fmla="*/ 20821 h 20820"/>
                  <a:gd name="connsiteX3" fmla="*/ 0 w 20820"/>
                  <a:gd name="connsiteY3" fmla="*/ 20821 h 20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820" h="20820">
                    <a:moveTo>
                      <a:pt x="0" y="0"/>
                    </a:moveTo>
                    <a:lnTo>
                      <a:pt x="20821" y="0"/>
                    </a:lnTo>
                    <a:lnTo>
                      <a:pt x="20821" y="20821"/>
                    </a:lnTo>
                    <a:lnTo>
                      <a:pt x="0" y="20821"/>
                    </a:lnTo>
                    <a:close/>
                  </a:path>
                </a:pathLst>
              </a:custGeom>
              <a:noFill/>
              <a:ln w="10001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EAEE685-934C-1FC0-0BFF-6B5AE851AD1D}"/>
                </a:ext>
              </a:extLst>
            </p:cNvPr>
            <p:cNvSpPr/>
            <p:nvPr/>
          </p:nvSpPr>
          <p:spPr>
            <a:xfrm>
              <a:off x="5636565" y="4733169"/>
              <a:ext cx="44055" cy="44055"/>
            </a:xfrm>
            <a:custGeom>
              <a:avLst/>
              <a:gdLst>
                <a:gd name="connsiteX0" fmla="*/ 0 w 44055"/>
                <a:gd name="connsiteY0" fmla="*/ 0 h 44055"/>
                <a:gd name="connsiteX1" fmla="*/ 44056 w 44055"/>
                <a:gd name="connsiteY1" fmla="*/ 0 h 44055"/>
                <a:gd name="connsiteX2" fmla="*/ 44056 w 44055"/>
                <a:gd name="connsiteY2" fmla="*/ 44056 h 44055"/>
                <a:gd name="connsiteX3" fmla="*/ 0 w 44055"/>
                <a:gd name="connsiteY3" fmla="*/ 44056 h 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55" h="44055">
                  <a:moveTo>
                    <a:pt x="0" y="0"/>
                  </a:moveTo>
                  <a:lnTo>
                    <a:pt x="44056" y="0"/>
                  </a:lnTo>
                  <a:lnTo>
                    <a:pt x="44056" y="44056"/>
                  </a:lnTo>
                  <a:lnTo>
                    <a:pt x="0" y="44056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56F27C1-9549-9084-6DB7-E1BDD494E877}"/>
                </a:ext>
              </a:extLst>
            </p:cNvPr>
            <p:cNvSpPr/>
            <p:nvPr/>
          </p:nvSpPr>
          <p:spPr>
            <a:xfrm>
              <a:off x="5588637" y="4799655"/>
              <a:ext cx="20820" cy="20820"/>
            </a:xfrm>
            <a:custGeom>
              <a:avLst/>
              <a:gdLst>
                <a:gd name="connsiteX0" fmla="*/ 0 w 20820"/>
                <a:gd name="connsiteY0" fmla="*/ 0 h 20820"/>
                <a:gd name="connsiteX1" fmla="*/ 20821 w 20820"/>
                <a:gd name="connsiteY1" fmla="*/ 0 h 20820"/>
                <a:gd name="connsiteX2" fmla="*/ 20821 w 20820"/>
                <a:gd name="connsiteY2" fmla="*/ 20821 h 20820"/>
                <a:gd name="connsiteX3" fmla="*/ 0 w 20820"/>
                <a:gd name="connsiteY3" fmla="*/ 20821 h 20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0" h="20820">
                  <a:moveTo>
                    <a:pt x="0" y="0"/>
                  </a:moveTo>
                  <a:lnTo>
                    <a:pt x="20821" y="0"/>
                  </a:lnTo>
                  <a:lnTo>
                    <a:pt x="20821" y="20821"/>
                  </a:lnTo>
                  <a:lnTo>
                    <a:pt x="0" y="20821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4C37B4C-8F0F-C329-652E-C6F66AE89138}"/>
                </a:ext>
              </a:extLst>
            </p:cNvPr>
            <p:cNvSpPr/>
            <p:nvPr/>
          </p:nvSpPr>
          <p:spPr>
            <a:xfrm>
              <a:off x="5497960" y="4844365"/>
              <a:ext cx="165661" cy="17048"/>
            </a:xfrm>
            <a:custGeom>
              <a:avLst/>
              <a:gdLst>
                <a:gd name="connsiteX0" fmla="*/ 0 w 165661"/>
                <a:gd name="connsiteY0" fmla="*/ 0 h 17048"/>
                <a:gd name="connsiteX1" fmla="*/ 0 w 165661"/>
                <a:gd name="connsiteY1" fmla="*/ 11969 h 17048"/>
                <a:gd name="connsiteX2" fmla="*/ 553 w 165661"/>
                <a:gd name="connsiteY2" fmla="*/ 12573 h 17048"/>
                <a:gd name="connsiteX3" fmla="*/ 9807 w 165661"/>
                <a:gd name="connsiteY3" fmla="*/ 17049 h 17048"/>
                <a:gd name="connsiteX4" fmla="*/ 156961 w 165661"/>
                <a:gd name="connsiteY4" fmla="*/ 17049 h 17048"/>
                <a:gd name="connsiteX5" fmla="*/ 164606 w 165661"/>
                <a:gd name="connsiteY5" fmla="*/ 13176 h 17048"/>
                <a:gd name="connsiteX6" fmla="*/ 165662 w 165661"/>
                <a:gd name="connsiteY6" fmla="*/ 11969 h 17048"/>
                <a:gd name="connsiteX7" fmla="*/ 165662 w 165661"/>
                <a:gd name="connsiteY7" fmla="*/ 0 h 1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61" h="17048">
                  <a:moveTo>
                    <a:pt x="0" y="0"/>
                  </a:moveTo>
                  <a:lnTo>
                    <a:pt x="0" y="11969"/>
                  </a:lnTo>
                  <a:lnTo>
                    <a:pt x="553" y="12573"/>
                  </a:lnTo>
                  <a:cubicBezTo>
                    <a:pt x="2863" y="15309"/>
                    <a:pt x="6227" y="16938"/>
                    <a:pt x="9807" y="17049"/>
                  </a:cubicBezTo>
                  <a:lnTo>
                    <a:pt x="156961" y="17049"/>
                  </a:lnTo>
                  <a:cubicBezTo>
                    <a:pt x="159959" y="16963"/>
                    <a:pt x="162760" y="15540"/>
                    <a:pt x="164606" y="13176"/>
                  </a:cubicBezTo>
                  <a:lnTo>
                    <a:pt x="165662" y="11969"/>
                  </a:lnTo>
                  <a:lnTo>
                    <a:pt x="165662" y="0"/>
                  </a:ln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3FDAC91B-2A12-EAD7-4A33-4C32868F3BEF}"/>
                </a:ext>
              </a:extLst>
            </p:cNvPr>
            <p:cNvSpPr/>
            <p:nvPr/>
          </p:nvSpPr>
          <p:spPr>
            <a:xfrm>
              <a:off x="5515060" y="4743378"/>
              <a:ext cx="131463" cy="98874"/>
            </a:xfrm>
            <a:custGeom>
              <a:avLst/>
              <a:gdLst>
                <a:gd name="connsiteX0" fmla="*/ 102445 w 131463"/>
                <a:gd name="connsiteY0" fmla="*/ 0 h 98874"/>
                <a:gd name="connsiteX1" fmla="*/ 0 w 131463"/>
                <a:gd name="connsiteY1" fmla="*/ 251 h 98874"/>
                <a:gd name="connsiteX2" fmla="*/ 0 w 131463"/>
                <a:gd name="connsiteY2" fmla="*/ 98874 h 98874"/>
                <a:gd name="connsiteX3" fmla="*/ 131463 w 131463"/>
                <a:gd name="connsiteY3" fmla="*/ 98874 h 98874"/>
                <a:gd name="connsiteX4" fmla="*/ 131463 w 131463"/>
                <a:gd name="connsiteY4" fmla="*/ 53360 h 9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463" h="98874">
                  <a:moveTo>
                    <a:pt x="102445" y="0"/>
                  </a:moveTo>
                  <a:lnTo>
                    <a:pt x="0" y="251"/>
                  </a:lnTo>
                  <a:lnTo>
                    <a:pt x="0" y="98874"/>
                  </a:lnTo>
                  <a:lnTo>
                    <a:pt x="131463" y="98874"/>
                  </a:lnTo>
                  <a:lnTo>
                    <a:pt x="131463" y="53360"/>
                  </a:lnTo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EF9448-05E9-740A-CEA4-A382CF525184}"/>
              </a:ext>
            </a:extLst>
          </p:cNvPr>
          <p:cNvGrpSpPr/>
          <p:nvPr/>
        </p:nvGrpSpPr>
        <p:grpSpPr>
          <a:xfrm>
            <a:off x="5293826" y="2330386"/>
            <a:ext cx="602598" cy="627200"/>
            <a:chOff x="5293825" y="2414605"/>
            <a:chExt cx="602598" cy="6272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BAEDDDB-9DE0-C778-F231-12166B8197F5}"/>
                </a:ext>
              </a:extLst>
            </p:cNvPr>
            <p:cNvSpPr/>
            <p:nvPr/>
          </p:nvSpPr>
          <p:spPr>
            <a:xfrm>
              <a:off x="5293825" y="2414605"/>
              <a:ext cx="459065" cy="627200"/>
            </a:xfrm>
            <a:custGeom>
              <a:avLst/>
              <a:gdLst>
                <a:gd name="connsiteX0" fmla="*/ 458311 w 459065"/>
                <a:gd name="connsiteY0" fmla="*/ 106719 h 627200"/>
                <a:gd name="connsiteX1" fmla="*/ 458311 w 459065"/>
                <a:gd name="connsiteY1" fmla="*/ 72973 h 627200"/>
                <a:gd name="connsiteX2" fmla="*/ 443198 w 459065"/>
                <a:gd name="connsiteY2" fmla="*/ 57912 h 627200"/>
                <a:gd name="connsiteX3" fmla="*/ 440105 w 459065"/>
                <a:gd name="connsiteY3" fmla="*/ 58238 h 627200"/>
                <a:gd name="connsiteX4" fmla="*/ 240949 w 459065"/>
                <a:gd name="connsiteY4" fmla="*/ 4878 h 627200"/>
                <a:gd name="connsiteX5" fmla="*/ 219631 w 459065"/>
                <a:gd name="connsiteY5" fmla="*/ 3979 h 627200"/>
                <a:gd name="connsiteX6" fmla="*/ 218418 w 459065"/>
                <a:gd name="connsiteY6" fmla="*/ 5230 h 627200"/>
                <a:gd name="connsiteX7" fmla="*/ 18206 w 459065"/>
                <a:gd name="connsiteY7" fmla="*/ 57685 h 627200"/>
                <a:gd name="connsiteX8" fmla="*/ 326 w 459065"/>
                <a:gd name="connsiteY8" fmla="*/ 69328 h 627200"/>
                <a:gd name="connsiteX9" fmla="*/ 0 w 459065"/>
                <a:gd name="connsiteY9" fmla="*/ 72471 h 627200"/>
                <a:gd name="connsiteX10" fmla="*/ 0 w 459065"/>
                <a:gd name="connsiteY10" fmla="*/ 492006 h 627200"/>
                <a:gd name="connsiteX11" fmla="*/ 7695 w 459065"/>
                <a:gd name="connsiteY11" fmla="*/ 505133 h 627200"/>
                <a:gd name="connsiteX12" fmla="*/ 221788 w 459065"/>
                <a:gd name="connsiteY12" fmla="*/ 625280 h 627200"/>
                <a:gd name="connsiteX13" fmla="*/ 236523 w 459065"/>
                <a:gd name="connsiteY13" fmla="*/ 625280 h 627200"/>
                <a:gd name="connsiteX14" fmla="*/ 450767 w 459065"/>
                <a:gd name="connsiteY14" fmla="*/ 505233 h 627200"/>
                <a:gd name="connsiteX15" fmla="*/ 458512 w 459065"/>
                <a:gd name="connsiteY15" fmla="*/ 492409 h 627200"/>
                <a:gd name="connsiteX16" fmla="*/ 459065 w 459065"/>
                <a:gd name="connsiteY16" fmla="*/ 458965 h 62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9065" h="627200">
                  <a:moveTo>
                    <a:pt x="458311" y="106719"/>
                  </a:moveTo>
                  <a:lnTo>
                    <a:pt x="458311" y="72973"/>
                  </a:lnTo>
                  <a:cubicBezTo>
                    <a:pt x="458296" y="64641"/>
                    <a:pt x="451532" y="57897"/>
                    <a:pt x="443198" y="57912"/>
                  </a:cubicBezTo>
                  <a:cubicBezTo>
                    <a:pt x="442157" y="57914"/>
                    <a:pt x="441121" y="58023"/>
                    <a:pt x="440105" y="58238"/>
                  </a:cubicBezTo>
                  <a:cubicBezTo>
                    <a:pt x="400626" y="66586"/>
                    <a:pt x="305423" y="77097"/>
                    <a:pt x="240949" y="4878"/>
                  </a:cubicBezTo>
                  <a:cubicBezTo>
                    <a:pt x="235310" y="-1257"/>
                    <a:pt x="225766" y="-1659"/>
                    <a:pt x="219631" y="3979"/>
                  </a:cubicBezTo>
                  <a:cubicBezTo>
                    <a:pt x="219203" y="4372"/>
                    <a:pt x="218798" y="4790"/>
                    <a:pt x="218418" y="5230"/>
                  </a:cubicBezTo>
                  <a:cubicBezTo>
                    <a:pt x="195686" y="31432"/>
                    <a:pt x="135336" y="81221"/>
                    <a:pt x="18206" y="57685"/>
                  </a:cubicBezTo>
                  <a:cubicBezTo>
                    <a:pt x="10053" y="55963"/>
                    <a:pt x="2048" y="61175"/>
                    <a:pt x="326" y="69328"/>
                  </a:cubicBezTo>
                  <a:cubicBezTo>
                    <a:pt x="108" y="70361"/>
                    <a:pt x="-2" y="71415"/>
                    <a:pt x="0" y="72471"/>
                  </a:cubicBezTo>
                  <a:lnTo>
                    <a:pt x="0" y="492006"/>
                  </a:lnTo>
                  <a:cubicBezTo>
                    <a:pt x="10" y="497448"/>
                    <a:pt x="2950" y="502467"/>
                    <a:pt x="7695" y="505133"/>
                  </a:cubicBezTo>
                  <a:lnTo>
                    <a:pt x="221788" y="625280"/>
                  </a:lnTo>
                  <a:cubicBezTo>
                    <a:pt x="226366" y="627840"/>
                    <a:pt x="231945" y="627840"/>
                    <a:pt x="236523" y="625280"/>
                  </a:cubicBezTo>
                  <a:lnTo>
                    <a:pt x="450767" y="505233"/>
                  </a:lnTo>
                  <a:cubicBezTo>
                    <a:pt x="455439" y="502633"/>
                    <a:pt x="458386" y="497755"/>
                    <a:pt x="458512" y="492409"/>
                  </a:cubicBezTo>
                  <a:lnTo>
                    <a:pt x="459065" y="458965"/>
                  </a:lnTo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2551982-6C64-1C13-4F30-C2050729A756}"/>
                </a:ext>
              </a:extLst>
            </p:cNvPr>
            <p:cNvSpPr/>
            <p:nvPr/>
          </p:nvSpPr>
          <p:spPr>
            <a:xfrm>
              <a:off x="5298452" y="2733858"/>
              <a:ext cx="288022" cy="93191"/>
            </a:xfrm>
            <a:custGeom>
              <a:avLst/>
              <a:gdLst>
                <a:gd name="connsiteX0" fmla="*/ 0 w 288022"/>
                <a:gd name="connsiteY0" fmla="*/ 0 h 93191"/>
                <a:gd name="connsiteX1" fmla="*/ 288022 w 288022"/>
                <a:gd name="connsiteY1" fmla="*/ 93191 h 9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022" h="93191">
                  <a:moveTo>
                    <a:pt x="0" y="0"/>
                  </a:moveTo>
                  <a:lnTo>
                    <a:pt x="288022" y="93191"/>
                  </a:lnTo>
                </a:path>
              </a:pathLst>
            </a:custGeom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78A876A-61A8-9F98-52F9-223998C955B4}"/>
                </a:ext>
              </a:extLst>
            </p:cNvPr>
            <p:cNvSpPr/>
            <p:nvPr/>
          </p:nvSpPr>
          <p:spPr>
            <a:xfrm>
              <a:off x="5297195" y="2563418"/>
              <a:ext cx="275952" cy="85898"/>
            </a:xfrm>
            <a:custGeom>
              <a:avLst/>
              <a:gdLst>
                <a:gd name="connsiteX0" fmla="*/ 0 w 275952"/>
                <a:gd name="connsiteY0" fmla="*/ 0 h 85898"/>
                <a:gd name="connsiteX1" fmla="*/ 275952 w 275952"/>
                <a:gd name="connsiteY1" fmla="*/ 85899 h 8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5952" h="85898">
                  <a:moveTo>
                    <a:pt x="0" y="0"/>
                  </a:moveTo>
                  <a:lnTo>
                    <a:pt x="275952" y="85899"/>
                  </a:lnTo>
                </a:path>
              </a:pathLst>
            </a:custGeom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A0DC683-2CAA-860B-1503-3DEA59CE64F7}"/>
                </a:ext>
              </a:extLst>
            </p:cNvPr>
            <p:cNvSpPr/>
            <p:nvPr/>
          </p:nvSpPr>
          <p:spPr>
            <a:xfrm>
              <a:off x="5609357" y="2548331"/>
              <a:ext cx="287066" cy="287066"/>
            </a:xfrm>
            <a:custGeom>
              <a:avLst/>
              <a:gdLst>
                <a:gd name="connsiteX0" fmla="*/ 287067 w 287066"/>
                <a:gd name="connsiteY0" fmla="*/ 143533 h 287066"/>
                <a:gd name="connsiteX1" fmla="*/ 143533 w 287066"/>
                <a:gd name="connsiteY1" fmla="*/ 287067 h 287066"/>
                <a:gd name="connsiteX2" fmla="*/ 0 w 287066"/>
                <a:gd name="connsiteY2" fmla="*/ 143533 h 287066"/>
                <a:gd name="connsiteX3" fmla="*/ 143533 w 287066"/>
                <a:gd name="connsiteY3" fmla="*/ 0 h 287066"/>
                <a:gd name="connsiteX4" fmla="*/ 287067 w 287066"/>
                <a:gd name="connsiteY4" fmla="*/ 143533 h 28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066" h="287066">
                  <a:moveTo>
                    <a:pt x="287067" y="143533"/>
                  </a:moveTo>
                  <a:cubicBezTo>
                    <a:pt x="287067" y="222805"/>
                    <a:pt x="222805" y="287067"/>
                    <a:pt x="143533" y="287067"/>
                  </a:cubicBezTo>
                  <a:cubicBezTo>
                    <a:pt x="64262" y="287067"/>
                    <a:pt x="0" y="222805"/>
                    <a:pt x="0" y="143533"/>
                  </a:cubicBezTo>
                  <a:cubicBezTo>
                    <a:pt x="0" y="64262"/>
                    <a:pt x="64262" y="0"/>
                    <a:pt x="143533" y="0"/>
                  </a:cubicBezTo>
                  <a:cubicBezTo>
                    <a:pt x="222805" y="0"/>
                    <a:pt x="287067" y="64262"/>
                    <a:pt x="287067" y="143533"/>
                  </a:cubicBezTo>
                  <a:close/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69EF821-2417-94DA-8BAB-062DB9DA8D9D}"/>
                </a:ext>
              </a:extLst>
            </p:cNvPr>
            <p:cNvSpPr/>
            <p:nvPr/>
          </p:nvSpPr>
          <p:spPr>
            <a:xfrm>
              <a:off x="5676698" y="2641773"/>
              <a:ext cx="149518" cy="106317"/>
            </a:xfrm>
            <a:custGeom>
              <a:avLst/>
              <a:gdLst>
                <a:gd name="connsiteX0" fmla="*/ 0 w 149518"/>
                <a:gd name="connsiteY0" fmla="*/ 63116 h 106317"/>
                <a:gd name="connsiteX1" fmla="*/ 43201 w 149518"/>
                <a:gd name="connsiteY1" fmla="*/ 106317 h 106317"/>
                <a:gd name="connsiteX2" fmla="*/ 149518 w 149518"/>
                <a:gd name="connsiteY2" fmla="*/ 0 h 10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518" h="106317">
                  <a:moveTo>
                    <a:pt x="0" y="63116"/>
                  </a:moveTo>
                  <a:lnTo>
                    <a:pt x="43201" y="106317"/>
                  </a:lnTo>
                  <a:lnTo>
                    <a:pt x="149518" y="0"/>
                  </a:lnTo>
                </a:path>
              </a:pathLst>
            </a:custGeom>
            <a:noFill/>
            <a:ln w="10001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DE901F-37A5-0841-8005-103BE757DDD6}"/>
              </a:ext>
            </a:extLst>
          </p:cNvPr>
          <p:cNvSpPr txBox="1"/>
          <p:nvPr/>
        </p:nvSpPr>
        <p:spPr>
          <a:xfrm>
            <a:off x="1009474" y="1503567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9901"/>
                </a:solidFill>
              </a:rPr>
              <a:t>Cluster management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DE98F4-B76F-8845-90E6-8EFDFEF3D7C5}"/>
              </a:ext>
            </a:extLst>
          </p:cNvPr>
          <p:cNvSpPr txBox="1"/>
          <p:nvPr/>
        </p:nvSpPr>
        <p:spPr>
          <a:xfrm>
            <a:off x="1009474" y="2443931"/>
            <a:ext cx="2515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9901"/>
                </a:solidFill>
              </a:rPr>
              <a:t>Team management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A8E04-BEBD-E047-9A46-DE7A0B2CD9CE}"/>
              </a:ext>
            </a:extLst>
          </p:cNvPr>
          <p:cNvSpPr txBox="1"/>
          <p:nvPr/>
        </p:nvSpPr>
        <p:spPr>
          <a:xfrm>
            <a:off x="1009686" y="4324659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9901"/>
                </a:solidFill>
              </a:rPr>
              <a:t>Workload management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6D78E-42D8-CB20-6D02-55FE2D580CF9}"/>
              </a:ext>
            </a:extLst>
          </p:cNvPr>
          <p:cNvSpPr txBox="1"/>
          <p:nvPr/>
        </p:nvSpPr>
        <p:spPr>
          <a:xfrm>
            <a:off x="6565507" y="3397822"/>
            <a:ext cx="446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Install add-ons and their dependencies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595D02-D182-5A0E-7EA8-379378173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05" y="3079568"/>
            <a:ext cx="1005840" cy="1005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4B5D24-D747-4068-4D6C-98CF1A213E97}"/>
              </a:ext>
            </a:extLst>
          </p:cNvPr>
          <p:cNvSpPr txBox="1"/>
          <p:nvPr/>
        </p:nvSpPr>
        <p:spPr>
          <a:xfrm>
            <a:off x="1009474" y="3384295"/>
            <a:ext cx="2733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9901"/>
                </a:solidFill>
              </a:rPr>
              <a:t>Add-on management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1C9A1C-D273-3C91-C299-E485FB8246C1}"/>
              </a:ext>
            </a:extLst>
          </p:cNvPr>
          <p:cNvGrpSpPr>
            <a:grpSpLocks noChangeAspect="1"/>
          </p:cNvGrpSpPr>
          <p:nvPr/>
        </p:nvGrpSpPr>
        <p:grpSpPr>
          <a:xfrm>
            <a:off x="5231310" y="5099318"/>
            <a:ext cx="712538" cy="731520"/>
            <a:chOff x="5804199" y="1412660"/>
            <a:chExt cx="1158494" cy="118935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7B9349-A584-3E15-76C9-76FA4C1A22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55392" y="1566583"/>
              <a:ext cx="856108" cy="856108"/>
              <a:chOff x="666336" y="1018331"/>
              <a:chExt cx="205980" cy="209199"/>
            </a:xfrm>
          </p:grpSpPr>
          <p:sp>
            <p:nvSpPr>
              <p:cNvPr id="27" name="Freeform: Shape 200">
                <a:extLst>
                  <a:ext uri="{FF2B5EF4-FFF2-40B4-BE49-F238E27FC236}">
                    <a16:creationId xmlns:a16="http://schemas.microsoft.com/office/drawing/2014/main" id="{45EE8BA9-E438-1209-2ABC-88C95F545C31}"/>
                  </a:ext>
                </a:extLst>
              </p:cNvPr>
              <p:cNvSpPr/>
              <p:nvPr/>
            </p:nvSpPr>
            <p:spPr>
              <a:xfrm>
                <a:off x="666336" y="1018331"/>
                <a:ext cx="205980" cy="209199"/>
              </a:xfrm>
              <a:custGeom>
                <a:avLst/>
                <a:gdLst>
                  <a:gd name="connsiteX0" fmla="*/ 23816 w 205980"/>
                  <a:gd name="connsiteY0" fmla="*/ 163175 h 209198"/>
                  <a:gd name="connsiteX1" fmla="*/ 28000 w 205980"/>
                  <a:gd name="connsiteY1" fmla="*/ 167681 h 209198"/>
                  <a:gd name="connsiteX2" fmla="*/ 32184 w 205980"/>
                  <a:gd name="connsiteY2" fmla="*/ 172187 h 209198"/>
                  <a:gd name="connsiteX3" fmla="*/ 36368 w 205980"/>
                  <a:gd name="connsiteY3" fmla="*/ 176693 h 209198"/>
                  <a:gd name="connsiteX4" fmla="*/ 64047 w 205980"/>
                  <a:gd name="connsiteY4" fmla="*/ 162531 h 209198"/>
                  <a:gd name="connsiteX5" fmla="*/ 83680 w 205980"/>
                  <a:gd name="connsiteY5" fmla="*/ 172187 h 209198"/>
                  <a:gd name="connsiteX6" fmla="*/ 89151 w 205980"/>
                  <a:gd name="connsiteY6" fmla="*/ 202762 h 209198"/>
                  <a:gd name="connsiteX7" fmla="*/ 95266 w 205980"/>
                  <a:gd name="connsiteY7" fmla="*/ 203084 h 209198"/>
                  <a:gd name="connsiteX8" fmla="*/ 101381 w 205980"/>
                  <a:gd name="connsiteY8" fmla="*/ 203406 h 209198"/>
                  <a:gd name="connsiteX9" fmla="*/ 107496 w 205980"/>
                  <a:gd name="connsiteY9" fmla="*/ 204371 h 209198"/>
                  <a:gd name="connsiteX10" fmla="*/ 117151 w 205980"/>
                  <a:gd name="connsiteY10" fmla="*/ 174762 h 209198"/>
                  <a:gd name="connsiteX11" fmla="*/ 137749 w 205980"/>
                  <a:gd name="connsiteY11" fmla="*/ 167681 h 209198"/>
                  <a:gd name="connsiteX12" fmla="*/ 163497 w 205980"/>
                  <a:gd name="connsiteY12" fmla="*/ 185382 h 209198"/>
                  <a:gd name="connsiteX13" fmla="*/ 168003 w 205980"/>
                  <a:gd name="connsiteY13" fmla="*/ 181198 h 209198"/>
                  <a:gd name="connsiteX14" fmla="*/ 172509 w 205980"/>
                  <a:gd name="connsiteY14" fmla="*/ 177014 h 209198"/>
                  <a:gd name="connsiteX15" fmla="*/ 177015 w 205980"/>
                  <a:gd name="connsiteY15" fmla="*/ 172830 h 209198"/>
                  <a:gd name="connsiteX16" fmla="*/ 162853 w 205980"/>
                  <a:gd name="connsiteY16" fmla="*/ 145152 h 209198"/>
                  <a:gd name="connsiteX17" fmla="*/ 172509 w 205980"/>
                  <a:gd name="connsiteY17" fmla="*/ 125519 h 209198"/>
                  <a:gd name="connsiteX18" fmla="*/ 203084 w 205980"/>
                  <a:gd name="connsiteY18" fmla="*/ 120048 h 209198"/>
                  <a:gd name="connsiteX19" fmla="*/ 203406 w 205980"/>
                  <a:gd name="connsiteY19" fmla="*/ 113933 h 209198"/>
                  <a:gd name="connsiteX20" fmla="*/ 203728 w 205980"/>
                  <a:gd name="connsiteY20" fmla="*/ 107818 h 209198"/>
                  <a:gd name="connsiteX21" fmla="*/ 204049 w 205980"/>
                  <a:gd name="connsiteY21" fmla="*/ 101703 h 209198"/>
                  <a:gd name="connsiteX22" fmla="*/ 174440 w 205980"/>
                  <a:gd name="connsiteY22" fmla="*/ 92048 h 209198"/>
                  <a:gd name="connsiteX23" fmla="*/ 167359 w 205980"/>
                  <a:gd name="connsiteY23" fmla="*/ 71128 h 209198"/>
                  <a:gd name="connsiteX24" fmla="*/ 185061 w 205980"/>
                  <a:gd name="connsiteY24" fmla="*/ 45702 h 209198"/>
                  <a:gd name="connsiteX25" fmla="*/ 180877 w 205980"/>
                  <a:gd name="connsiteY25" fmla="*/ 41196 h 209198"/>
                  <a:gd name="connsiteX26" fmla="*/ 176693 w 205980"/>
                  <a:gd name="connsiteY26" fmla="*/ 36690 h 209198"/>
                  <a:gd name="connsiteX27" fmla="*/ 172509 w 205980"/>
                  <a:gd name="connsiteY27" fmla="*/ 32184 h 209198"/>
                  <a:gd name="connsiteX28" fmla="*/ 144830 w 205980"/>
                  <a:gd name="connsiteY28" fmla="*/ 46346 h 209198"/>
                  <a:gd name="connsiteX29" fmla="*/ 124876 w 205980"/>
                  <a:gd name="connsiteY29" fmla="*/ 36368 h 209198"/>
                  <a:gd name="connsiteX30" fmla="*/ 119404 w 205980"/>
                  <a:gd name="connsiteY30" fmla="*/ 5793 h 209198"/>
                  <a:gd name="connsiteX31" fmla="*/ 113289 w 205980"/>
                  <a:gd name="connsiteY31" fmla="*/ 5471 h 209198"/>
                  <a:gd name="connsiteX32" fmla="*/ 107174 w 205980"/>
                  <a:gd name="connsiteY32" fmla="*/ 5150 h 209198"/>
                  <a:gd name="connsiteX33" fmla="*/ 101059 w 205980"/>
                  <a:gd name="connsiteY33" fmla="*/ 4828 h 209198"/>
                  <a:gd name="connsiteX34" fmla="*/ 91726 w 205980"/>
                  <a:gd name="connsiteY34" fmla="*/ 34116 h 209198"/>
                  <a:gd name="connsiteX35" fmla="*/ 70806 w 205980"/>
                  <a:gd name="connsiteY35" fmla="*/ 41196 h 209198"/>
                  <a:gd name="connsiteX36" fmla="*/ 45380 w 205980"/>
                  <a:gd name="connsiteY36" fmla="*/ 23495 h 209198"/>
                  <a:gd name="connsiteX37" fmla="*/ 40874 w 205980"/>
                  <a:gd name="connsiteY37" fmla="*/ 27679 h 209198"/>
                  <a:gd name="connsiteX38" fmla="*/ 36368 w 205980"/>
                  <a:gd name="connsiteY38" fmla="*/ 31863 h 209198"/>
                  <a:gd name="connsiteX39" fmla="*/ 31863 w 205980"/>
                  <a:gd name="connsiteY39" fmla="*/ 36047 h 209198"/>
                  <a:gd name="connsiteX40" fmla="*/ 46024 w 205980"/>
                  <a:gd name="connsiteY40" fmla="*/ 63403 h 209198"/>
                  <a:gd name="connsiteX41" fmla="*/ 36047 w 205980"/>
                  <a:gd name="connsiteY41" fmla="*/ 83358 h 209198"/>
                  <a:gd name="connsiteX42" fmla="*/ 5793 w 205980"/>
                  <a:gd name="connsiteY42" fmla="*/ 88829 h 209198"/>
                  <a:gd name="connsiteX43" fmla="*/ 5471 w 205980"/>
                  <a:gd name="connsiteY43" fmla="*/ 94944 h 209198"/>
                  <a:gd name="connsiteX44" fmla="*/ 5150 w 205980"/>
                  <a:gd name="connsiteY44" fmla="*/ 101059 h 209198"/>
                  <a:gd name="connsiteX45" fmla="*/ 4828 w 205980"/>
                  <a:gd name="connsiteY45" fmla="*/ 107174 h 209198"/>
                  <a:gd name="connsiteX46" fmla="*/ 34116 w 205980"/>
                  <a:gd name="connsiteY46" fmla="*/ 116508 h 209198"/>
                  <a:gd name="connsiteX47" fmla="*/ 41196 w 205980"/>
                  <a:gd name="connsiteY47" fmla="*/ 137428 h 209198"/>
                  <a:gd name="connsiteX48" fmla="*/ 23816 w 205980"/>
                  <a:gd name="connsiteY48" fmla="*/ 163175 h 209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05980" h="209198">
                    <a:moveTo>
                      <a:pt x="23816" y="163175"/>
                    </a:moveTo>
                    <a:lnTo>
                      <a:pt x="28000" y="167681"/>
                    </a:lnTo>
                    <a:lnTo>
                      <a:pt x="32184" y="172187"/>
                    </a:lnTo>
                    <a:lnTo>
                      <a:pt x="36368" y="176693"/>
                    </a:lnTo>
                    <a:lnTo>
                      <a:pt x="64047" y="162531"/>
                    </a:lnTo>
                    <a:cubicBezTo>
                      <a:pt x="70162" y="166715"/>
                      <a:pt x="76921" y="169934"/>
                      <a:pt x="83680" y="172187"/>
                    </a:cubicBezTo>
                    <a:lnTo>
                      <a:pt x="89151" y="202762"/>
                    </a:lnTo>
                    <a:lnTo>
                      <a:pt x="95266" y="203084"/>
                    </a:lnTo>
                    <a:lnTo>
                      <a:pt x="101381" y="203406"/>
                    </a:lnTo>
                    <a:lnTo>
                      <a:pt x="107496" y="204371"/>
                    </a:lnTo>
                    <a:lnTo>
                      <a:pt x="117151" y="174762"/>
                    </a:lnTo>
                    <a:cubicBezTo>
                      <a:pt x="124232" y="173474"/>
                      <a:pt x="131313" y="171221"/>
                      <a:pt x="137749" y="167681"/>
                    </a:cubicBezTo>
                    <a:lnTo>
                      <a:pt x="163497" y="185382"/>
                    </a:lnTo>
                    <a:lnTo>
                      <a:pt x="168003" y="181198"/>
                    </a:lnTo>
                    <a:lnTo>
                      <a:pt x="172509" y="177014"/>
                    </a:lnTo>
                    <a:lnTo>
                      <a:pt x="177015" y="172830"/>
                    </a:lnTo>
                    <a:lnTo>
                      <a:pt x="162853" y="145152"/>
                    </a:lnTo>
                    <a:cubicBezTo>
                      <a:pt x="167037" y="139037"/>
                      <a:pt x="170256" y="132278"/>
                      <a:pt x="172509" y="125519"/>
                    </a:cubicBezTo>
                    <a:lnTo>
                      <a:pt x="203084" y="120048"/>
                    </a:lnTo>
                    <a:lnTo>
                      <a:pt x="203406" y="113933"/>
                    </a:lnTo>
                    <a:lnTo>
                      <a:pt x="203728" y="107818"/>
                    </a:lnTo>
                    <a:lnTo>
                      <a:pt x="204049" y="101703"/>
                    </a:lnTo>
                    <a:lnTo>
                      <a:pt x="174440" y="92048"/>
                    </a:lnTo>
                    <a:cubicBezTo>
                      <a:pt x="173152" y="84967"/>
                      <a:pt x="170899" y="77886"/>
                      <a:pt x="167359" y="71128"/>
                    </a:cubicBezTo>
                    <a:lnTo>
                      <a:pt x="185061" y="45702"/>
                    </a:lnTo>
                    <a:lnTo>
                      <a:pt x="180877" y="41196"/>
                    </a:lnTo>
                    <a:lnTo>
                      <a:pt x="176693" y="36690"/>
                    </a:lnTo>
                    <a:lnTo>
                      <a:pt x="172509" y="32184"/>
                    </a:lnTo>
                    <a:lnTo>
                      <a:pt x="144830" y="46346"/>
                    </a:lnTo>
                    <a:cubicBezTo>
                      <a:pt x="138715" y="41840"/>
                      <a:pt x="131956" y="38621"/>
                      <a:pt x="124876" y="36368"/>
                    </a:cubicBezTo>
                    <a:lnTo>
                      <a:pt x="119404" y="5793"/>
                    </a:lnTo>
                    <a:lnTo>
                      <a:pt x="113289" y="5471"/>
                    </a:lnTo>
                    <a:lnTo>
                      <a:pt x="107174" y="5150"/>
                    </a:lnTo>
                    <a:lnTo>
                      <a:pt x="101059" y="4828"/>
                    </a:lnTo>
                    <a:lnTo>
                      <a:pt x="91726" y="34116"/>
                    </a:lnTo>
                    <a:cubicBezTo>
                      <a:pt x="84323" y="35403"/>
                      <a:pt x="77243" y="37656"/>
                      <a:pt x="70806" y="41196"/>
                    </a:cubicBezTo>
                    <a:lnTo>
                      <a:pt x="45380" y="23495"/>
                    </a:lnTo>
                    <a:lnTo>
                      <a:pt x="40874" y="27679"/>
                    </a:lnTo>
                    <a:lnTo>
                      <a:pt x="36368" y="31863"/>
                    </a:lnTo>
                    <a:lnTo>
                      <a:pt x="31863" y="36047"/>
                    </a:lnTo>
                    <a:lnTo>
                      <a:pt x="46024" y="63403"/>
                    </a:lnTo>
                    <a:cubicBezTo>
                      <a:pt x="41518" y="69518"/>
                      <a:pt x="38300" y="76277"/>
                      <a:pt x="36047" y="83358"/>
                    </a:cubicBezTo>
                    <a:lnTo>
                      <a:pt x="5793" y="88829"/>
                    </a:lnTo>
                    <a:lnTo>
                      <a:pt x="5471" y="94944"/>
                    </a:lnTo>
                    <a:lnTo>
                      <a:pt x="5150" y="101059"/>
                    </a:lnTo>
                    <a:lnTo>
                      <a:pt x="4828" y="107174"/>
                    </a:lnTo>
                    <a:lnTo>
                      <a:pt x="34116" y="116508"/>
                    </a:lnTo>
                    <a:cubicBezTo>
                      <a:pt x="35403" y="123588"/>
                      <a:pt x="37656" y="130669"/>
                      <a:pt x="41196" y="137428"/>
                    </a:cubicBezTo>
                    <a:lnTo>
                      <a:pt x="23816" y="163175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201">
                <a:extLst>
                  <a:ext uri="{FF2B5EF4-FFF2-40B4-BE49-F238E27FC236}">
                    <a16:creationId xmlns:a16="http://schemas.microsoft.com/office/drawing/2014/main" id="{8D89BC8C-86F3-7FE1-445C-44371241DC29}"/>
                  </a:ext>
                </a:extLst>
              </p:cNvPr>
              <p:cNvSpPr/>
              <p:nvPr/>
            </p:nvSpPr>
            <p:spPr>
              <a:xfrm>
                <a:off x="726199" y="1078194"/>
                <a:ext cx="86898" cy="86898"/>
              </a:xfrm>
              <a:custGeom>
                <a:avLst/>
                <a:gdLst>
                  <a:gd name="connsiteX0" fmla="*/ 84645 w 86898"/>
                  <a:gd name="connsiteY0" fmla="*/ 44736 h 86898"/>
                  <a:gd name="connsiteX1" fmla="*/ 44736 w 86898"/>
                  <a:gd name="connsiteY1" fmla="*/ 84645 h 86898"/>
                  <a:gd name="connsiteX2" fmla="*/ 4828 w 86898"/>
                  <a:gd name="connsiteY2" fmla="*/ 44736 h 86898"/>
                  <a:gd name="connsiteX3" fmla="*/ 44736 w 86898"/>
                  <a:gd name="connsiteY3" fmla="*/ 4828 h 86898"/>
                  <a:gd name="connsiteX4" fmla="*/ 84645 w 86898"/>
                  <a:gd name="connsiteY4" fmla="*/ 44736 h 8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898" h="86898">
                    <a:moveTo>
                      <a:pt x="84645" y="44736"/>
                    </a:moveTo>
                    <a:cubicBezTo>
                      <a:pt x="84645" y="66777"/>
                      <a:pt x="66777" y="84645"/>
                      <a:pt x="44736" y="84645"/>
                    </a:cubicBezTo>
                    <a:cubicBezTo>
                      <a:pt x="22695" y="84645"/>
                      <a:pt x="4828" y="66777"/>
                      <a:pt x="4828" y="44736"/>
                    </a:cubicBezTo>
                    <a:cubicBezTo>
                      <a:pt x="4828" y="22695"/>
                      <a:pt x="22695" y="4828"/>
                      <a:pt x="44736" y="4828"/>
                    </a:cubicBezTo>
                    <a:cubicBezTo>
                      <a:pt x="66777" y="4828"/>
                      <a:pt x="84645" y="22695"/>
                      <a:pt x="84645" y="44736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268">
              <a:extLst>
                <a:ext uri="{FF2B5EF4-FFF2-40B4-BE49-F238E27FC236}">
                  <a16:creationId xmlns:a16="http://schemas.microsoft.com/office/drawing/2014/main" id="{92541EA5-5295-0875-0ED4-12F1C76EB8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04199" y="1412660"/>
              <a:ext cx="1158494" cy="1189354"/>
              <a:chOff x="4562059" y="6255271"/>
              <a:chExt cx="483729" cy="496616"/>
            </a:xfrm>
          </p:grpSpPr>
          <p:sp>
            <p:nvSpPr>
              <p:cNvPr id="15" name="Freeform: Shape 230">
                <a:extLst>
                  <a:ext uri="{FF2B5EF4-FFF2-40B4-BE49-F238E27FC236}">
                    <a16:creationId xmlns:a16="http://schemas.microsoft.com/office/drawing/2014/main" id="{75BA09C4-7D89-EB4D-ABF5-56F8AE64FCB9}"/>
                  </a:ext>
                </a:extLst>
              </p:cNvPr>
              <p:cNvSpPr/>
              <p:nvPr/>
            </p:nvSpPr>
            <p:spPr>
              <a:xfrm>
                <a:off x="4566562" y="6542841"/>
                <a:ext cx="80461" cy="138393"/>
              </a:xfrm>
              <a:custGeom>
                <a:avLst/>
                <a:gdLst>
                  <a:gd name="connsiteX0" fmla="*/ 1617 w 80461"/>
                  <a:gd name="connsiteY0" fmla="*/ 1617 h 138393"/>
                  <a:gd name="connsiteX1" fmla="*/ 79825 w 80461"/>
                  <a:gd name="connsiteY1" fmla="*/ 139367 h 13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461" h="138393">
                    <a:moveTo>
                      <a:pt x="1617" y="1617"/>
                    </a:moveTo>
                    <a:cubicBezTo>
                      <a:pt x="9342" y="45066"/>
                      <a:pt x="29296" y="99458"/>
                      <a:pt x="79825" y="139367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231">
                <a:extLst>
                  <a:ext uri="{FF2B5EF4-FFF2-40B4-BE49-F238E27FC236}">
                    <a16:creationId xmlns:a16="http://schemas.microsoft.com/office/drawing/2014/main" id="{984D9B03-6224-0474-1FA0-4288EDA544DD}"/>
                  </a:ext>
                </a:extLst>
              </p:cNvPr>
              <p:cNvSpPr/>
              <p:nvPr/>
            </p:nvSpPr>
            <p:spPr>
              <a:xfrm>
                <a:off x="4562059" y="6283113"/>
                <a:ext cx="131956" cy="231728"/>
              </a:xfrm>
              <a:custGeom>
                <a:avLst/>
                <a:gdLst>
                  <a:gd name="connsiteX0" fmla="*/ 132926 w 131956"/>
                  <a:gd name="connsiteY0" fmla="*/ 1617 h 231728"/>
                  <a:gd name="connsiteX1" fmla="*/ 121340 w 131956"/>
                  <a:gd name="connsiteY1" fmla="*/ 8054 h 231728"/>
                  <a:gd name="connsiteX2" fmla="*/ 2579 w 131956"/>
                  <a:gd name="connsiteY2" fmla="*/ 191506 h 231728"/>
                  <a:gd name="connsiteX3" fmla="*/ 2258 w 131956"/>
                  <a:gd name="connsiteY3" fmla="*/ 230127 h 23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956" h="231728">
                    <a:moveTo>
                      <a:pt x="132926" y="1617"/>
                    </a:moveTo>
                    <a:cubicBezTo>
                      <a:pt x="129064" y="3548"/>
                      <a:pt x="125202" y="5801"/>
                      <a:pt x="121340" y="8054"/>
                    </a:cubicBezTo>
                    <a:cubicBezTo>
                      <a:pt x="70810" y="37342"/>
                      <a:pt x="11591" y="102998"/>
                      <a:pt x="2579" y="191506"/>
                    </a:cubicBezTo>
                    <a:cubicBezTo>
                      <a:pt x="2579" y="191506"/>
                      <a:pt x="648" y="206954"/>
                      <a:pt x="2258" y="230127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232">
                <a:extLst>
                  <a:ext uri="{FF2B5EF4-FFF2-40B4-BE49-F238E27FC236}">
                    <a16:creationId xmlns:a16="http://schemas.microsoft.com/office/drawing/2014/main" id="{34FF19E0-61BD-5474-778A-2785D7A33F3E}"/>
                  </a:ext>
                </a:extLst>
              </p:cNvPr>
              <p:cNvSpPr/>
              <p:nvPr/>
            </p:nvSpPr>
            <p:spPr>
              <a:xfrm>
                <a:off x="4721369" y="6255271"/>
                <a:ext cx="280005" cy="106209"/>
              </a:xfrm>
              <a:custGeom>
                <a:avLst/>
                <a:gdLst>
                  <a:gd name="connsiteX0" fmla="*/ 281300 w 280004"/>
                  <a:gd name="connsiteY0" fmla="*/ 105737 h 106208"/>
                  <a:gd name="connsiteX1" fmla="*/ 1617 w 280004"/>
                  <a:gd name="connsiteY1" fmla="*/ 16908 h 106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0004" h="106208">
                    <a:moveTo>
                      <a:pt x="281300" y="105737"/>
                    </a:moveTo>
                    <a:cubicBezTo>
                      <a:pt x="240104" y="41368"/>
                      <a:pt x="127137" y="-30404"/>
                      <a:pt x="1617" y="16908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33">
                <a:extLst>
                  <a:ext uri="{FF2B5EF4-FFF2-40B4-BE49-F238E27FC236}">
                    <a16:creationId xmlns:a16="http://schemas.microsoft.com/office/drawing/2014/main" id="{E924FD53-5909-430B-3F64-382327ECDCD1}"/>
                  </a:ext>
                </a:extLst>
              </p:cNvPr>
              <p:cNvSpPr/>
              <p:nvPr/>
            </p:nvSpPr>
            <p:spPr>
              <a:xfrm>
                <a:off x="4966139" y="6325122"/>
                <a:ext cx="45058" cy="41840"/>
              </a:xfrm>
              <a:custGeom>
                <a:avLst/>
                <a:gdLst>
                  <a:gd name="connsiteX0" fmla="*/ 45541 w 45058"/>
                  <a:gd name="connsiteY0" fmla="*/ 3379 h 41839"/>
                  <a:gd name="connsiteX1" fmla="*/ 39104 w 45058"/>
                  <a:gd name="connsiteY1" fmla="*/ 2414 h 41839"/>
                  <a:gd name="connsiteX2" fmla="*/ 34598 w 45058"/>
                  <a:gd name="connsiteY2" fmla="*/ 33955 h 41839"/>
                  <a:gd name="connsiteX3" fmla="*/ 3701 w 45058"/>
                  <a:gd name="connsiteY3" fmla="*/ 27196 h 41839"/>
                  <a:gd name="connsiteX4" fmla="*/ 2414 w 45058"/>
                  <a:gd name="connsiteY4" fmla="*/ 33311 h 41839"/>
                  <a:gd name="connsiteX5" fmla="*/ 40070 w 45058"/>
                  <a:gd name="connsiteY5" fmla="*/ 41679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058" h="41839">
                    <a:moveTo>
                      <a:pt x="45541" y="3379"/>
                    </a:moveTo>
                    <a:lnTo>
                      <a:pt x="39104" y="2414"/>
                    </a:lnTo>
                    <a:lnTo>
                      <a:pt x="34598" y="33955"/>
                    </a:lnTo>
                    <a:lnTo>
                      <a:pt x="3701" y="27196"/>
                    </a:lnTo>
                    <a:lnTo>
                      <a:pt x="2414" y="33311"/>
                    </a:lnTo>
                    <a:lnTo>
                      <a:pt x="40070" y="4167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34">
                <a:extLst>
                  <a:ext uri="{FF2B5EF4-FFF2-40B4-BE49-F238E27FC236}">
                    <a16:creationId xmlns:a16="http://schemas.microsoft.com/office/drawing/2014/main" id="{29014CF6-3804-FA95-32A9-F8C8A3AB37E7}"/>
                  </a:ext>
                </a:extLst>
              </p:cNvPr>
              <p:cNvSpPr/>
              <p:nvPr/>
            </p:nvSpPr>
            <p:spPr>
              <a:xfrm>
                <a:off x="5032914" y="6426655"/>
                <a:ext cx="12874" cy="86898"/>
              </a:xfrm>
              <a:custGeom>
                <a:avLst/>
                <a:gdLst>
                  <a:gd name="connsiteX0" fmla="*/ 12238 w 12873"/>
                  <a:gd name="connsiteY0" fmla="*/ 86584 h 86898"/>
                  <a:gd name="connsiteX1" fmla="*/ 1617 w 12873"/>
                  <a:gd name="connsiteY1" fmla="*/ 1617 h 8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873" h="86898">
                    <a:moveTo>
                      <a:pt x="12238" y="86584"/>
                    </a:moveTo>
                    <a:cubicBezTo>
                      <a:pt x="13847" y="60193"/>
                      <a:pt x="10629" y="31549"/>
                      <a:pt x="1617" y="1617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5">
                <a:extLst>
                  <a:ext uri="{FF2B5EF4-FFF2-40B4-BE49-F238E27FC236}">
                    <a16:creationId xmlns:a16="http://schemas.microsoft.com/office/drawing/2014/main" id="{FE057859-FC84-A71F-7491-A08127D3B7DA}"/>
                  </a:ext>
                </a:extLst>
              </p:cNvPr>
              <p:cNvSpPr/>
              <p:nvPr/>
            </p:nvSpPr>
            <p:spPr>
              <a:xfrm>
                <a:off x="5025190" y="6531255"/>
                <a:ext cx="19311" cy="61150"/>
              </a:xfrm>
              <a:custGeom>
                <a:avLst/>
                <a:gdLst>
                  <a:gd name="connsiteX0" fmla="*/ 1617 w 19310"/>
                  <a:gd name="connsiteY0" fmla="*/ 60193 h 61150"/>
                  <a:gd name="connsiteX1" fmla="*/ 18353 w 19310"/>
                  <a:gd name="connsiteY1" fmla="*/ 1617 h 6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10" h="61150">
                    <a:moveTo>
                      <a:pt x="1617" y="60193"/>
                    </a:moveTo>
                    <a:cubicBezTo>
                      <a:pt x="9342" y="42170"/>
                      <a:pt x="15135" y="22537"/>
                      <a:pt x="18353" y="1617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36">
                <a:extLst>
                  <a:ext uri="{FF2B5EF4-FFF2-40B4-BE49-F238E27FC236}">
                    <a16:creationId xmlns:a16="http://schemas.microsoft.com/office/drawing/2014/main" id="{20240C90-96A3-8093-6711-0FF65F2FC152}"/>
                  </a:ext>
                </a:extLst>
              </p:cNvPr>
              <p:cNvSpPr/>
              <p:nvPr/>
            </p:nvSpPr>
            <p:spPr>
              <a:xfrm>
                <a:off x="4701736" y="6612038"/>
                <a:ext cx="315408" cy="128738"/>
              </a:xfrm>
              <a:custGeom>
                <a:avLst/>
                <a:gdLst>
                  <a:gd name="connsiteX0" fmla="*/ 1617 w 315407"/>
                  <a:gd name="connsiteY0" fmla="*/ 106539 h 128737"/>
                  <a:gd name="connsiteX1" fmla="*/ 224012 w 315407"/>
                  <a:gd name="connsiteY1" fmla="*/ 95274 h 128737"/>
                  <a:gd name="connsiteX2" fmla="*/ 314450 w 315407"/>
                  <a:gd name="connsiteY2" fmla="*/ 1617 h 12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5407" h="128737">
                    <a:moveTo>
                      <a:pt x="1617" y="106539"/>
                    </a:moveTo>
                    <a:cubicBezTo>
                      <a:pt x="62768" y="135183"/>
                      <a:pt x="141941" y="142585"/>
                      <a:pt x="224012" y="95274"/>
                    </a:cubicBezTo>
                    <a:cubicBezTo>
                      <a:pt x="255553" y="76929"/>
                      <a:pt x="290312" y="44744"/>
                      <a:pt x="314450" y="1617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37">
                <a:extLst>
                  <a:ext uri="{FF2B5EF4-FFF2-40B4-BE49-F238E27FC236}">
                    <a16:creationId xmlns:a16="http://schemas.microsoft.com/office/drawing/2014/main" id="{B69A0249-D925-D4C0-937C-1DAC9F28F162}"/>
                  </a:ext>
                </a:extLst>
              </p:cNvPr>
              <p:cNvSpPr/>
              <p:nvPr/>
            </p:nvSpPr>
            <p:spPr>
              <a:xfrm>
                <a:off x="4694503" y="6700392"/>
                <a:ext cx="41840" cy="51495"/>
              </a:xfrm>
              <a:custGeom>
                <a:avLst/>
                <a:gdLst>
                  <a:gd name="connsiteX0" fmla="*/ 17541 w 41839"/>
                  <a:gd name="connsiteY0" fmla="*/ 50691 h 51495"/>
                  <a:gd name="connsiteX1" fmla="*/ 23656 w 41839"/>
                  <a:gd name="connsiteY1" fmla="*/ 48116 h 51495"/>
                  <a:gd name="connsiteX2" fmla="*/ 11104 w 41839"/>
                  <a:gd name="connsiteY2" fmla="*/ 18828 h 51495"/>
                  <a:gd name="connsiteX3" fmla="*/ 41035 w 41839"/>
                  <a:gd name="connsiteY3" fmla="*/ 8529 h 51495"/>
                  <a:gd name="connsiteX4" fmla="*/ 39104 w 41839"/>
                  <a:gd name="connsiteY4" fmla="*/ 2414 h 51495"/>
                  <a:gd name="connsiteX5" fmla="*/ 2414 w 41839"/>
                  <a:gd name="connsiteY5" fmla="*/ 14966 h 51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839" h="51495">
                    <a:moveTo>
                      <a:pt x="17541" y="50691"/>
                    </a:moveTo>
                    <a:lnTo>
                      <a:pt x="23656" y="48116"/>
                    </a:lnTo>
                    <a:lnTo>
                      <a:pt x="11104" y="18828"/>
                    </a:lnTo>
                    <a:lnTo>
                      <a:pt x="41035" y="8529"/>
                    </a:lnTo>
                    <a:lnTo>
                      <a:pt x="39104" y="2414"/>
                    </a:lnTo>
                    <a:lnTo>
                      <a:pt x="2414" y="1496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DCF5194-3018-5EBF-5648-9DEDB1DE74CF}"/>
              </a:ext>
            </a:extLst>
          </p:cNvPr>
          <p:cNvSpPr txBox="1"/>
          <p:nvPr/>
        </p:nvSpPr>
        <p:spPr>
          <a:xfrm>
            <a:off x="979274" y="5265023"/>
            <a:ext cx="3475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9901"/>
                </a:solidFill>
              </a:rPr>
              <a:t>Configuration management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B6ABA28-4C04-D288-4228-FAF1C279FEE1}"/>
              </a:ext>
            </a:extLst>
          </p:cNvPr>
          <p:cNvSpPr txBox="1"/>
          <p:nvPr/>
        </p:nvSpPr>
        <p:spPr>
          <a:xfrm>
            <a:off x="6565507" y="5140330"/>
            <a:ext cx="472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Automate configuration and upgrade lifecycle from a single source of truth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8E1DD4-2E0C-A294-FEE4-62B1AB9C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Goals</a:t>
            </a:r>
          </a:p>
        </p:txBody>
      </p:sp>
    </p:spTree>
    <p:extLst>
      <p:ext uri="{BB962C8B-B14F-4D97-AF65-F5344CB8AC3E}">
        <p14:creationId xmlns:p14="http://schemas.microsoft.com/office/powerpoint/2010/main" val="90396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B661-9762-A81D-C802-C8F595A4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deployment (k8s)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0CB0535B-40B5-165E-B9C8-017D5F6CC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57214"/>
          <a:stretch/>
        </p:blipFill>
        <p:spPr>
          <a:xfrm>
            <a:off x="2776059" y="3734970"/>
            <a:ext cx="469481" cy="457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A74704-B051-713D-F96A-C0D4B9C5A5A3}"/>
              </a:ext>
            </a:extLst>
          </p:cNvPr>
          <p:cNvSpPr txBox="1"/>
          <p:nvPr/>
        </p:nvSpPr>
        <p:spPr>
          <a:xfrm>
            <a:off x="1368577" y="5198669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Build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69D175-7BE2-8B32-EE7D-351D922F862E}"/>
              </a:ext>
            </a:extLst>
          </p:cNvPr>
          <p:cNvSpPr txBox="1"/>
          <p:nvPr/>
        </p:nvSpPr>
        <p:spPr>
          <a:xfrm>
            <a:off x="1798583" y="3711204"/>
            <a:ext cx="965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Git push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72D09E-D701-12FB-F01F-28B08DF9456F}"/>
              </a:ext>
            </a:extLst>
          </p:cNvPr>
          <p:cNvSpPr txBox="1"/>
          <p:nvPr/>
        </p:nvSpPr>
        <p:spPr>
          <a:xfrm>
            <a:off x="2248750" y="4168877"/>
            <a:ext cx="1506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/>
              <a:t>IaC</a:t>
            </a:r>
            <a:br>
              <a:rPr lang="en-US" sz="1000" dirty="0"/>
            </a:br>
            <a:r>
              <a:rPr lang="en-US" sz="1000" dirty="0"/>
              <a:t>repository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4538E4-7BFB-3D29-F4D5-6135AB11F705}"/>
              </a:ext>
            </a:extLst>
          </p:cNvPr>
          <p:cNvCxnSpPr>
            <a:cxnSpLocks/>
          </p:cNvCxnSpPr>
          <p:nvPr/>
        </p:nvCxnSpPr>
        <p:spPr>
          <a:xfrm>
            <a:off x="3322601" y="3951422"/>
            <a:ext cx="755703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529573E-42F6-AAA7-A28E-3516DAE66391}"/>
              </a:ext>
            </a:extLst>
          </p:cNvPr>
          <p:cNvSpPr txBox="1"/>
          <p:nvPr/>
        </p:nvSpPr>
        <p:spPr>
          <a:xfrm>
            <a:off x="3308326" y="3685447"/>
            <a:ext cx="725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Trigger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1A12CC-FB3B-2D1A-D376-F807734C425D}"/>
              </a:ext>
            </a:extLst>
          </p:cNvPr>
          <p:cNvSpPr txBox="1"/>
          <p:nvPr/>
        </p:nvSpPr>
        <p:spPr>
          <a:xfrm>
            <a:off x="3889194" y="4101948"/>
            <a:ext cx="1506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/>
              <a:t>IaC</a:t>
            </a:r>
            <a:br>
              <a:rPr lang="en-US" sz="1000" dirty="0"/>
            </a:br>
            <a:r>
              <a:rPr lang="en-US" sz="1000" dirty="0"/>
              <a:t>Pipeline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4DC04690-2648-0306-F291-7C6162D24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818" y="3715189"/>
            <a:ext cx="45725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6BD15E5B-C0B7-890B-C711-4C239211D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50" y="3779480"/>
            <a:ext cx="36580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4">
            <a:extLst>
              <a:ext uri="{FF2B5EF4-FFF2-40B4-BE49-F238E27FC236}">
                <a16:creationId xmlns:a16="http://schemas.microsoft.com/office/drawing/2014/main" id="{ADD7C7E4-ECF2-C17E-E209-B95B3108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372" y="3322280"/>
            <a:ext cx="33129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CE5AD3-F737-128C-3EA7-238B5A517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230" y="4255702"/>
            <a:ext cx="4114800" cy="1828800"/>
          </a:xfrm>
          <a:prstGeom prst="rect">
            <a:avLst/>
          </a:prstGeom>
        </p:spPr>
      </p:pic>
      <p:pic>
        <p:nvPicPr>
          <p:cNvPr id="29" name="Shape 205">
            <a:extLst>
              <a:ext uri="{FF2B5EF4-FFF2-40B4-BE49-F238E27FC236}">
                <a16:creationId xmlns:a16="http://schemas.microsoft.com/office/drawing/2014/main" id="{7122F810-6434-F237-AD89-BB8F5756CAE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47570" y="3934214"/>
            <a:ext cx="37401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2118C17-7F3D-2849-0840-862F466B35B3}"/>
              </a:ext>
            </a:extLst>
          </p:cNvPr>
          <p:cNvSpPr/>
          <p:nvPr/>
        </p:nvSpPr>
        <p:spPr>
          <a:xfrm>
            <a:off x="5982108" y="3886201"/>
            <a:ext cx="4757568" cy="2285274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Dev/Test Cluster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72F920D-A8A4-A1E8-F883-B242D8309E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9538" y="1926065"/>
            <a:ext cx="4114800" cy="1828800"/>
          </a:xfrm>
          <a:prstGeom prst="rect">
            <a:avLst/>
          </a:prstGeom>
        </p:spPr>
      </p:pic>
      <p:pic>
        <p:nvPicPr>
          <p:cNvPr id="32" name="Shape 205">
            <a:extLst>
              <a:ext uri="{FF2B5EF4-FFF2-40B4-BE49-F238E27FC236}">
                <a16:creationId xmlns:a16="http://schemas.microsoft.com/office/drawing/2014/main" id="{E791B28E-41C8-E5B5-DE2D-46B58886DDB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6749" y="1604980"/>
            <a:ext cx="374014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2A30A05-5589-3403-77C0-8BFFFAC96CE5}"/>
              </a:ext>
            </a:extLst>
          </p:cNvPr>
          <p:cNvSpPr/>
          <p:nvPr/>
        </p:nvSpPr>
        <p:spPr>
          <a:xfrm>
            <a:off x="5999759" y="1534429"/>
            <a:ext cx="4757568" cy="2286000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Production Cluster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07DDEB-E1C9-6B36-29A7-0A2463BEE758}"/>
              </a:ext>
            </a:extLst>
          </p:cNvPr>
          <p:cNvGrpSpPr>
            <a:grpSpLocks noChangeAspect="1"/>
          </p:cNvGrpSpPr>
          <p:nvPr/>
        </p:nvGrpSpPr>
        <p:grpSpPr>
          <a:xfrm>
            <a:off x="1778626" y="4634632"/>
            <a:ext cx="720200" cy="457200"/>
            <a:chOff x="10205868" y="3278724"/>
            <a:chExt cx="1220224" cy="780639"/>
          </a:xfrm>
        </p:grpSpPr>
        <p:grpSp>
          <p:nvGrpSpPr>
            <p:cNvPr id="36" name="Graphic 19">
              <a:extLst>
                <a:ext uri="{FF2B5EF4-FFF2-40B4-BE49-F238E27FC236}">
                  <a16:creationId xmlns:a16="http://schemas.microsoft.com/office/drawing/2014/main" id="{4EA83D3E-7305-2C8F-0463-D942193F6650}"/>
                </a:ext>
              </a:extLst>
            </p:cNvPr>
            <p:cNvGrpSpPr/>
            <p:nvPr/>
          </p:nvGrpSpPr>
          <p:grpSpPr>
            <a:xfrm>
              <a:off x="10787394" y="3413391"/>
              <a:ext cx="154593" cy="372448"/>
              <a:chOff x="9885449" y="3314372"/>
              <a:chExt cx="154593" cy="372448"/>
            </a:xfrm>
            <a:noFill/>
          </p:grpSpPr>
          <p:sp>
            <p:nvSpPr>
              <p:cNvPr id="50" name="Freeform: Shape 8">
                <a:extLst>
                  <a:ext uri="{FF2B5EF4-FFF2-40B4-BE49-F238E27FC236}">
                    <a16:creationId xmlns:a16="http://schemas.microsoft.com/office/drawing/2014/main" id="{9412DBDE-3B7D-7279-1806-B8ADCC224436}"/>
                  </a:ext>
                </a:extLst>
              </p:cNvPr>
              <p:cNvSpPr/>
              <p:nvPr/>
            </p:nvSpPr>
            <p:spPr>
              <a:xfrm rot="-10800000">
                <a:off x="9885449" y="3314372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" name="Freeform: Shape 9">
                <a:extLst>
                  <a:ext uri="{FF2B5EF4-FFF2-40B4-BE49-F238E27FC236}">
                    <a16:creationId xmlns:a16="http://schemas.microsoft.com/office/drawing/2014/main" id="{3983E65E-7514-86D5-FA30-89D130B9EA4F}"/>
                  </a:ext>
                </a:extLst>
              </p:cNvPr>
              <p:cNvSpPr/>
              <p:nvPr/>
            </p:nvSpPr>
            <p:spPr>
              <a:xfrm rot="-10800000">
                <a:off x="9885449" y="3532227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37" name="Freeform: Shape 10">
              <a:extLst>
                <a:ext uri="{FF2B5EF4-FFF2-40B4-BE49-F238E27FC236}">
                  <a16:creationId xmlns:a16="http://schemas.microsoft.com/office/drawing/2014/main" id="{EBCFDD27-A066-0EDF-AA6F-9FB90C465388}"/>
                </a:ext>
              </a:extLst>
            </p:cNvPr>
            <p:cNvSpPr/>
            <p:nvPr/>
          </p:nvSpPr>
          <p:spPr>
            <a:xfrm rot="10800000">
              <a:off x="10566930" y="3413391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reeform: Shape 11">
              <a:extLst>
                <a:ext uri="{FF2B5EF4-FFF2-40B4-BE49-F238E27FC236}">
                  <a16:creationId xmlns:a16="http://schemas.microsoft.com/office/drawing/2014/main" id="{1367C1B3-6D26-FAF2-4296-CD9FDCC9088C}"/>
                </a:ext>
              </a:extLst>
            </p:cNvPr>
            <p:cNvSpPr/>
            <p:nvPr/>
          </p:nvSpPr>
          <p:spPr>
            <a:xfrm rot="10800000">
              <a:off x="10566930" y="3631246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reeform: Shape 12">
              <a:extLst>
                <a:ext uri="{FF2B5EF4-FFF2-40B4-BE49-F238E27FC236}">
                  <a16:creationId xmlns:a16="http://schemas.microsoft.com/office/drawing/2014/main" id="{B8AD035E-FCEA-B5C2-D783-B89583360BD7}"/>
                </a:ext>
              </a:extLst>
            </p:cNvPr>
            <p:cNvSpPr/>
            <p:nvPr/>
          </p:nvSpPr>
          <p:spPr>
            <a:xfrm>
              <a:off x="10358169" y="3330677"/>
              <a:ext cx="793291" cy="543253"/>
            </a:xfrm>
            <a:custGeom>
              <a:avLst/>
              <a:gdLst>
                <a:gd name="connsiteX0" fmla="*/ 793292 w 793291"/>
                <a:gd name="connsiteY0" fmla="*/ 182271 h 543253"/>
                <a:gd name="connsiteX1" fmla="*/ 793292 w 793291"/>
                <a:gd name="connsiteY1" fmla="*/ 22062 h 543253"/>
                <a:gd name="connsiteX2" fmla="*/ 771230 w 793291"/>
                <a:gd name="connsiteY2" fmla="*/ 0 h 543253"/>
                <a:gd name="connsiteX3" fmla="*/ 22062 w 793291"/>
                <a:gd name="connsiteY3" fmla="*/ 0 h 543253"/>
                <a:gd name="connsiteX4" fmla="*/ 0 w 793291"/>
                <a:gd name="connsiteY4" fmla="*/ 22062 h 543253"/>
                <a:gd name="connsiteX5" fmla="*/ 0 w 793291"/>
                <a:gd name="connsiteY5" fmla="*/ 521191 h 543253"/>
                <a:gd name="connsiteX6" fmla="*/ 22062 w 793291"/>
                <a:gd name="connsiteY6" fmla="*/ 543253 h 543253"/>
                <a:gd name="connsiteX7" fmla="*/ 626362 w 793291"/>
                <a:gd name="connsiteY7" fmla="*/ 543253 h 54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3291" h="543253">
                  <a:moveTo>
                    <a:pt x="793292" y="182271"/>
                  </a:moveTo>
                  <a:lnTo>
                    <a:pt x="793292" y="22062"/>
                  </a:lnTo>
                  <a:cubicBezTo>
                    <a:pt x="793292" y="9877"/>
                    <a:pt x="783415" y="0"/>
                    <a:pt x="771230" y="0"/>
                  </a:cubicBezTo>
                  <a:lnTo>
                    <a:pt x="22062" y="0"/>
                  </a:lnTo>
                  <a:cubicBezTo>
                    <a:pt x="9877" y="0"/>
                    <a:pt x="0" y="9877"/>
                    <a:pt x="0" y="22062"/>
                  </a:cubicBezTo>
                  <a:lnTo>
                    <a:pt x="0" y="521191"/>
                  </a:lnTo>
                  <a:cubicBezTo>
                    <a:pt x="0" y="533377"/>
                    <a:pt x="9877" y="543253"/>
                    <a:pt x="22062" y="543253"/>
                  </a:cubicBezTo>
                  <a:lnTo>
                    <a:pt x="626362" y="543253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reeform: Shape 13">
              <a:extLst>
                <a:ext uri="{FF2B5EF4-FFF2-40B4-BE49-F238E27FC236}">
                  <a16:creationId xmlns:a16="http://schemas.microsoft.com/office/drawing/2014/main" id="{C6B1A76E-7613-2715-36E0-319289FA0D95}"/>
                </a:ext>
              </a:extLst>
            </p:cNvPr>
            <p:cNvSpPr/>
            <p:nvPr/>
          </p:nvSpPr>
          <p:spPr>
            <a:xfrm>
              <a:off x="10301155" y="3278724"/>
              <a:ext cx="903682" cy="658625"/>
            </a:xfrm>
            <a:custGeom>
              <a:avLst/>
              <a:gdLst>
                <a:gd name="connsiteX0" fmla="*/ 903682 w 903682"/>
                <a:gd name="connsiteY0" fmla="*/ 237149 h 658625"/>
                <a:gd name="connsiteX1" fmla="*/ 903682 w 903682"/>
                <a:gd name="connsiteY1" fmla="*/ 22062 h 658625"/>
                <a:gd name="connsiteX2" fmla="*/ 881778 w 903682"/>
                <a:gd name="connsiteY2" fmla="*/ 0 h 658625"/>
                <a:gd name="connsiteX3" fmla="*/ 881699 w 903682"/>
                <a:gd name="connsiteY3" fmla="*/ 0 h 658625"/>
                <a:gd name="connsiteX4" fmla="*/ 21983 w 903682"/>
                <a:gd name="connsiteY4" fmla="*/ 0 h 658625"/>
                <a:gd name="connsiteX5" fmla="*/ 0 w 903682"/>
                <a:gd name="connsiteY5" fmla="*/ 22062 h 658625"/>
                <a:gd name="connsiteX6" fmla="*/ 0 w 903682"/>
                <a:gd name="connsiteY6" fmla="*/ 636563 h 658625"/>
                <a:gd name="connsiteX7" fmla="*/ 21983 w 903682"/>
                <a:gd name="connsiteY7" fmla="*/ 658625 h 658625"/>
                <a:gd name="connsiteX8" fmla="*/ 651034 w 903682"/>
                <a:gd name="connsiteY8" fmla="*/ 658625 h 65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682" h="658625">
                  <a:moveTo>
                    <a:pt x="903682" y="237149"/>
                  </a:moveTo>
                  <a:lnTo>
                    <a:pt x="903682" y="22062"/>
                  </a:lnTo>
                  <a:cubicBezTo>
                    <a:pt x="903730" y="9922"/>
                    <a:pt x="893916" y="43"/>
                    <a:pt x="881778" y="0"/>
                  </a:cubicBezTo>
                  <a:cubicBezTo>
                    <a:pt x="881754" y="0"/>
                    <a:pt x="881723" y="0"/>
                    <a:pt x="881699" y="0"/>
                  </a:cubicBezTo>
                  <a:lnTo>
                    <a:pt x="21983" y="0"/>
                  </a:lnTo>
                  <a:cubicBezTo>
                    <a:pt x="9829" y="43"/>
                    <a:pt x="0" y="9908"/>
                    <a:pt x="0" y="22062"/>
                  </a:cubicBezTo>
                  <a:lnTo>
                    <a:pt x="0" y="636563"/>
                  </a:lnTo>
                  <a:cubicBezTo>
                    <a:pt x="0" y="648717"/>
                    <a:pt x="9829" y="658578"/>
                    <a:pt x="21983" y="658625"/>
                  </a:cubicBezTo>
                  <a:lnTo>
                    <a:pt x="651034" y="658625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reeform: Shape 14">
              <a:extLst>
                <a:ext uri="{FF2B5EF4-FFF2-40B4-BE49-F238E27FC236}">
                  <a16:creationId xmlns:a16="http://schemas.microsoft.com/office/drawing/2014/main" id="{50C382E1-BA22-EDBF-B56F-2517B701284A}"/>
                </a:ext>
              </a:extLst>
            </p:cNvPr>
            <p:cNvSpPr/>
            <p:nvPr/>
          </p:nvSpPr>
          <p:spPr>
            <a:xfrm>
              <a:off x="10205868" y="3937349"/>
              <a:ext cx="718723" cy="80262"/>
            </a:xfrm>
            <a:custGeom>
              <a:avLst/>
              <a:gdLst>
                <a:gd name="connsiteX0" fmla="*/ 718723 w 718723"/>
                <a:gd name="connsiteY0" fmla="*/ 80262 h 80262"/>
                <a:gd name="connsiteX1" fmla="*/ 64605 w 718723"/>
                <a:gd name="connsiteY1" fmla="*/ 80262 h 80262"/>
                <a:gd name="connsiteX2" fmla="*/ 0 w 718723"/>
                <a:gd name="connsiteY2" fmla="*/ 52269 h 80262"/>
                <a:gd name="connsiteX3" fmla="*/ 0 w 718723"/>
                <a:gd name="connsiteY3" fmla="*/ 0 h 80262"/>
                <a:gd name="connsiteX4" fmla="*/ 105171 w 718723"/>
                <a:gd name="connsiteY4" fmla="*/ 0 h 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723" h="80262">
                  <a:moveTo>
                    <a:pt x="718723" y="80262"/>
                  </a:moveTo>
                  <a:lnTo>
                    <a:pt x="64605" y="80262"/>
                  </a:lnTo>
                  <a:cubicBezTo>
                    <a:pt x="64605" y="80262"/>
                    <a:pt x="17871" y="80737"/>
                    <a:pt x="0" y="52269"/>
                  </a:cubicBezTo>
                  <a:lnTo>
                    <a:pt x="0" y="0"/>
                  </a:lnTo>
                  <a:lnTo>
                    <a:pt x="105171" y="0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reeform: Shape 15">
              <a:extLst>
                <a:ext uri="{FF2B5EF4-FFF2-40B4-BE49-F238E27FC236}">
                  <a16:creationId xmlns:a16="http://schemas.microsoft.com/office/drawing/2014/main" id="{4C7458F4-E13C-B6CE-0EF2-C54176CEA52E}"/>
                </a:ext>
              </a:extLst>
            </p:cNvPr>
            <p:cNvSpPr/>
            <p:nvPr/>
          </p:nvSpPr>
          <p:spPr>
            <a:xfrm>
              <a:off x="11078948" y="3570910"/>
              <a:ext cx="251778" cy="251778"/>
            </a:xfrm>
            <a:custGeom>
              <a:avLst/>
              <a:gdLst>
                <a:gd name="connsiteX0" fmla="*/ 251778 w 251778"/>
                <a:gd name="connsiteY0" fmla="*/ 125968 h 251778"/>
                <a:gd name="connsiteX1" fmla="*/ 125968 w 251778"/>
                <a:gd name="connsiteY1" fmla="*/ 0 h 251778"/>
                <a:gd name="connsiteX2" fmla="*/ 0 w 251778"/>
                <a:gd name="connsiteY2" fmla="*/ 125810 h 251778"/>
                <a:gd name="connsiteX3" fmla="*/ 125810 w 251778"/>
                <a:gd name="connsiteY3" fmla="*/ 251779 h 251778"/>
                <a:gd name="connsiteX4" fmla="*/ 125889 w 251778"/>
                <a:gd name="connsiteY4" fmla="*/ 251779 h 251778"/>
                <a:gd name="connsiteX5" fmla="*/ 251778 w 251778"/>
                <a:gd name="connsiteY5" fmla="*/ 125968 h 25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778" h="251778">
                  <a:moveTo>
                    <a:pt x="251778" y="125968"/>
                  </a:moveTo>
                  <a:cubicBezTo>
                    <a:pt x="251826" y="56441"/>
                    <a:pt x="195492" y="44"/>
                    <a:pt x="125968" y="0"/>
                  </a:cubicBezTo>
                  <a:cubicBezTo>
                    <a:pt x="56445" y="-43"/>
                    <a:pt x="47" y="56283"/>
                    <a:pt x="0" y="125810"/>
                  </a:cubicBezTo>
                  <a:cubicBezTo>
                    <a:pt x="-48" y="195334"/>
                    <a:pt x="56286" y="251731"/>
                    <a:pt x="125810" y="251779"/>
                  </a:cubicBezTo>
                  <a:cubicBezTo>
                    <a:pt x="125834" y="251779"/>
                    <a:pt x="125865" y="251779"/>
                    <a:pt x="125889" y="251779"/>
                  </a:cubicBezTo>
                  <a:cubicBezTo>
                    <a:pt x="195381" y="251779"/>
                    <a:pt x="251731" y="195460"/>
                    <a:pt x="251778" y="125968"/>
                  </a:cubicBezTo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3" name="Freeform: Shape 16">
              <a:extLst>
                <a:ext uri="{FF2B5EF4-FFF2-40B4-BE49-F238E27FC236}">
                  <a16:creationId xmlns:a16="http://schemas.microsoft.com/office/drawing/2014/main" id="{19769264-7006-843F-C795-33A1FBB98F21}"/>
                </a:ext>
              </a:extLst>
            </p:cNvPr>
            <p:cNvSpPr/>
            <p:nvPr/>
          </p:nvSpPr>
          <p:spPr>
            <a:xfrm>
              <a:off x="10983656" y="3830043"/>
              <a:ext cx="442436" cy="229320"/>
            </a:xfrm>
            <a:custGeom>
              <a:avLst/>
              <a:gdLst>
                <a:gd name="connsiteX0" fmla="*/ 442436 w 442436"/>
                <a:gd name="connsiteY0" fmla="*/ 229321 h 229320"/>
                <a:gd name="connsiteX1" fmla="*/ 5 w 442436"/>
                <a:gd name="connsiteY1" fmla="*/ 229321 h 229320"/>
                <a:gd name="connsiteX2" fmla="*/ 107865 w 442436"/>
                <a:gd name="connsiteY2" fmla="*/ 32342 h 229320"/>
                <a:gd name="connsiteX3" fmla="*/ 221181 w 442436"/>
                <a:gd name="connsiteY3" fmla="*/ 0 h 229320"/>
                <a:gd name="connsiteX4" fmla="*/ 442436 w 442436"/>
                <a:gd name="connsiteY4" fmla="*/ 229321 h 22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36" h="229320">
                  <a:moveTo>
                    <a:pt x="442436" y="229321"/>
                  </a:moveTo>
                  <a:lnTo>
                    <a:pt x="5" y="229321"/>
                  </a:lnTo>
                  <a:cubicBezTo>
                    <a:pt x="-540" y="149422"/>
                    <a:pt x="40255" y="74917"/>
                    <a:pt x="107865" y="32342"/>
                  </a:cubicBezTo>
                  <a:cubicBezTo>
                    <a:pt x="141868" y="11181"/>
                    <a:pt x="181129" y="-24"/>
                    <a:pt x="221181" y="0"/>
                  </a:cubicBezTo>
                  <a:cubicBezTo>
                    <a:pt x="343433" y="0"/>
                    <a:pt x="442436" y="102641"/>
                    <a:pt x="442436" y="229321"/>
                  </a:cubicBezTo>
                  <a:close/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170" name="Group 7169">
            <a:extLst>
              <a:ext uri="{FF2B5EF4-FFF2-40B4-BE49-F238E27FC236}">
                <a16:creationId xmlns:a16="http://schemas.microsoft.com/office/drawing/2014/main" id="{26689476-195C-6D9F-E1FC-5AD4DF3A3BC2}"/>
              </a:ext>
            </a:extLst>
          </p:cNvPr>
          <p:cNvGrpSpPr/>
          <p:nvPr/>
        </p:nvGrpSpPr>
        <p:grpSpPr>
          <a:xfrm>
            <a:off x="426513" y="1404634"/>
            <a:ext cx="1205536" cy="1232623"/>
            <a:chOff x="2945876" y="702919"/>
            <a:chExt cx="2359239" cy="2455855"/>
          </a:xfrm>
        </p:grpSpPr>
        <p:pic>
          <p:nvPicPr>
            <p:cNvPr id="7169" name="Picture 16">
              <a:extLst>
                <a:ext uri="{FF2B5EF4-FFF2-40B4-BE49-F238E27FC236}">
                  <a16:creationId xmlns:a16="http://schemas.microsoft.com/office/drawing/2014/main" id="{2EB1BBA6-AFD4-BBF4-32EB-380EC44A9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876" y="702919"/>
              <a:ext cx="2359239" cy="245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6">
              <a:extLst>
                <a:ext uri="{FF2B5EF4-FFF2-40B4-BE49-F238E27FC236}">
                  <a16:creationId xmlns:a16="http://schemas.microsoft.com/office/drawing/2014/main" id="{F1B4B7EB-2301-33E5-AC86-19B0C7823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631" y="202934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8">
              <a:extLst>
                <a:ext uri="{FF2B5EF4-FFF2-40B4-BE49-F238E27FC236}">
                  <a16:creationId xmlns:a16="http://schemas.microsoft.com/office/drawing/2014/main" id="{DC686256-56FF-7889-88CA-1F52541CF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7347" y="1691412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>
              <a:extLst>
                <a:ext uri="{FF2B5EF4-FFF2-40B4-BE49-F238E27FC236}">
                  <a16:creationId xmlns:a16="http://schemas.microsoft.com/office/drawing/2014/main" id="{698F6CD8-0347-F756-EF96-976A74645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729" y="2030387"/>
              <a:ext cx="650028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68" name="Picture 4">
              <a:extLst>
                <a:ext uri="{FF2B5EF4-FFF2-40B4-BE49-F238E27FC236}">
                  <a16:creationId xmlns:a16="http://schemas.microsoft.com/office/drawing/2014/main" id="{E4DD6C8A-EFB9-18DA-492E-A49172BFDC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9" t="22682" r="23569" b="24270"/>
            <a:stretch/>
          </p:blipFill>
          <p:spPr bwMode="auto">
            <a:xfrm>
              <a:off x="3509372" y="1358782"/>
              <a:ext cx="59707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71" name="Google Shape;369;p18">
            <a:extLst>
              <a:ext uri="{FF2B5EF4-FFF2-40B4-BE49-F238E27FC236}">
                <a16:creationId xmlns:a16="http://schemas.microsoft.com/office/drawing/2014/main" id="{1014395F-FC65-D529-19CA-1FC1C6BB0A6A}"/>
              </a:ext>
            </a:extLst>
          </p:cNvPr>
          <p:cNvGrpSpPr>
            <a:grpSpLocks noChangeAspect="1"/>
          </p:cNvGrpSpPr>
          <p:nvPr/>
        </p:nvGrpSpPr>
        <p:grpSpPr>
          <a:xfrm>
            <a:off x="10939884" y="1874168"/>
            <a:ext cx="948586" cy="548640"/>
            <a:chOff x="8793045" y="1944691"/>
            <a:chExt cx="1214426" cy="702396"/>
          </a:xfrm>
        </p:grpSpPr>
        <p:pic>
          <p:nvPicPr>
            <p:cNvPr id="7172" name="Google Shape;370;p18">
              <a:extLst>
                <a:ext uri="{FF2B5EF4-FFF2-40B4-BE49-F238E27FC236}">
                  <a16:creationId xmlns:a16="http://schemas.microsoft.com/office/drawing/2014/main" id="{EA8785A1-6770-1498-0FAC-6CD258AB5F45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 flipH="1">
              <a:off x="9165308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3" name="Google Shape;371;p18">
              <a:extLst>
                <a:ext uri="{FF2B5EF4-FFF2-40B4-BE49-F238E27FC236}">
                  <a16:creationId xmlns:a16="http://schemas.microsoft.com/office/drawing/2014/main" id="{A64C4868-7182-F6F6-317E-B0D0854183E9}"/>
                </a:ext>
              </a:extLst>
            </p:cNvPr>
            <p:cNvSpPr txBox="1"/>
            <p:nvPr/>
          </p:nvSpPr>
          <p:spPr>
            <a:xfrm>
              <a:off x="8793045" y="2400906"/>
              <a:ext cx="1214426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Dev Team A</a:t>
              </a:r>
              <a:endParaRPr sz="10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grpSp>
        <p:nvGrpSpPr>
          <p:cNvPr id="7175" name="Google Shape;372;p18">
            <a:extLst>
              <a:ext uri="{FF2B5EF4-FFF2-40B4-BE49-F238E27FC236}">
                <a16:creationId xmlns:a16="http://schemas.microsoft.com/office/drawing/2014/main" id="{F06C17F8-71D5-E0A2-8F5B-1927C80018EB}"/>
              </a:ext>
            </a:extLst>
          </p:cNvPr>
          <p:cNvGrpSpPr>
            <a:grpSpLocks noChangeAspect="1"/>
          </p:cNvGrpSpPr>
          <p:nvPr/>
        </p:nvGrpSpPr>
        <p:grpSpPr>
          <a:xfrm>
            <a:off x="10949333" y="3123724"/>
            <a:ext cx="929688" cy="548640"/>
            <a:chOff x="10014320" y="2064151"/>
            <a:chExt cx="1201167" cy="708849"/>
          </a:xfrm>
        </p:grpSpPr>
        <p:pic>
          <p:nvPicPr>
            <p:cNvPr id="7177" name="Google Shape;373;p18">
              <a:extLst>
                <a:ext uri="{FF2B5EF4-FFF2-40B4-BE49-F238E27FC236}">
                  <a16:creationId xmlns:a16="http://schemas.microsoft.com/office/drawing/2014/main" id="{0A30125D-72B1-4D7E-B497-605B15806298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 flipH="1">
              <a:off x="10379953" y="206415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8" name="Google Shape;374;p18">
              <a:extLst>
                <a:ext uri="{FF2B5EF4-FFF2-40B4-BE49-F238E27FC236}">
                  <a16:creationId xmlns:a16="http://schemas.microsoft.com/office/drawing/2014/main" id="{A1F34020-2176-8929-D59C-A40CAB717682}"/>
                </a:ext>
              </a:extLst>
            </p:cNvPr>
            <p:cNvSpPr txBox="1"/>
            <p:nvPr/>
          </p:nvSpPr>
          <p:spPr>
            <a:xfrm>
              <a:off x="10014320" y="2526819"/>
              <a:ext cx="1201167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Dev Team B</a:t>
              </a:r>
            </a:p>
          </p:txBody>
        </p:sp>
      </p:grpSp>
      <p:grpSp>
        <p:nvGrpSpPr>
          <p:cNvPr id="7179" name="Google Shape;378;p18">
            <a:extLst>
              <a:ext uri="{FF2B5EF4-FFF2-40B4-BE49-F238E27FC236}">
                <a16:creationId xmlns:a16="http://schemas.microsoft.com/office/drawing/2014/main" id="{4660A5F2-FFDF-57F8-4C01-316DC14B589A}"/>
              </a:ext>
            </a:extLst>
          </p:cNvPr>
          <p:cNvGrpSpPr>
            <a:grpSpLocks noChangeAspect="1"/>
          </p:cNvGrpSpPr>
          <p:nvPr/>
        </p:nvGrpSpPr>
        <p:grpSpPr>
          <a:xfrm>
            <a:off x="10852705" y="5622835"/>
            <a:ext cx="1122944" cy="548640"/>
            <a:chOff x="8634458" y="1944691"/>
            <a:chExt cx="1437649" cy="702396"/>
          </a:xfrm>
        </p:grpSpPr>
        <p:pic>
          <p:nvPicPr>
            <p:cNvPr id="7180" name="Google Shape;379;p18">
              <a:extLst>
                <a:ext uri="{FF2B5EF4-FFF2-40B4-BE49-F238E27FC236}">
                  <a16:creationId xmlns:a16="http://schemas.microsoft.com/office/drawing/2014/main" id="{48949454-15D2-7FCA-C1ED-D1D4140F47C2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 flipH="1">
              <a:off x="9118332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1" name="Google Shape;380;p18">
              <a:extLst>
                <a:ext uri="{FF2B5EF4-FFF2-40B4-BE49-F238E27FC236}">
                  <a16:creationId xmlns:a16="http://schemas.microsoft.com/office/drawing/2014/main" id="{455C5CC5-93C7-CD91-5A03-F3FC389BC0DF}"/>
                </a:ext>
              </a:extLst>
            </p:cNvPr>
            <p:cNvSpPr txBox="1"/>
            <p:nvPr/>
          </p:nvSpPr>
          <p:spPr>
            <a:xfrm>
              <a:off x="8634458" y="2400906"/>
              <a:ext cx="1437649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Platform Team</a:t>
              </a:r>
              <a:endParaRPr sz="10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grpSp>
        <p:nvGrpSpPr>
          <p:cNvPr id="7182" name="Google Shape;381;p18">
            <a:extLst>
              <a:ext uri="{FF2B5EF4-FFF2-40B4-BE49-F238E27FC236}">
                <a16:creationId xmlns:a16="http://schemas.microsoft.com/office/drawing/2014/main" id="{7A2FF1DF-F6C5-17F6-C7B7-FD6EA70A6377}"/>
              </a:ext>
            </a:extLst>
          </p:cNvPr>
          <p:cNvGrpSpPr>
            <a:grpSpLocks noChangeAspect="1"/>
          </p:cNvGrpSpPr>
          <p:nvPr/>
        </p:nvGrpSpPr>
        <p:grpSpPr>
          <a:xfrm>
            <a:off x="10945063" y="4373280"/>
            <a:ext cx="938228" cy="548640"/>
            <a:chOff x="8805117" y="1944691"/>
            <a:chExt cx="1201167" cy="702396"/>
          </a:xfrm>
        </p:grpSpPr>
        <p:pic>
          <p:nvPicPr>
            <p:cNvPr id="7183" name="Google Shape;382;p18">
              <a:extLst>
                <a:ext uri="{FF2B5EF4-FFF2-40B4-BE49-F238E27FC236}">
                  <a16:creationId xmlns:a16="http://schemas.microsoft.com/office/drawing/2014/main" id="{78DEE63C-3918-0D0E-5147-7D7207268402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 flipH="1">
              <a:off x="9170750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4" name="Google Shape;383;p18">
              <a:extLst>
                <a:ext uri="{FF2B5EF4-FFF2-40B4-BE49-F238E27FC236}">
                  <a16:creationId xmlns:a16="http://schemas.microsoft.com/office/drawing/2014/main" id="{7C2F3F3B-237F-8D1A-557A-2D523C0DF0D4}"/>
                </a:ext>
              </a:extLst>
            </p:cNvPr>
            <p:cNvSpPr txBox="1"/>
            <p:nvPr/>
          </p:nvSpPr>
          <p:spPr>
            <a:xfrm>
              <a:off x="8805117" y="2400906"/>
              <a:ext cx="1201167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Audit Team</a:t>
              </a:r>
              <a:endParaRPr sz="10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sp>
        <p:nvSpPr>
          <p:cNvPr id="7189" name="Rectangle 7188">
            <a:extLst>
              <a:ext uri="{FF2B5EF4-FFF2-40B4-BE49-F238E27FC236}">
                <a16:creationId xmlns:a16="http://schemas.microsoft.com/office/drawing/2014/main" id="{76925FFC-7CF5-EC5C-3E12-0BE927AC9762}"/>
              </a:ext>
            </a:extLst>
          </p:cNvPr>
          <p:cNvSpPr/>
          <p:nvPr/>
        </p:nvSpPr>
        <p:spPr>
          <a:xfrm>
            <a:off x="2655360" y="1441229"/>
            <a:ext cx="8231409" cy="4835678"/>
          </a:xfrm>
          <a:prstGeom prst="rect">
            <a:avLst/>
          </a:prstGeom>
          <a:noFill/>
          <a:ln w="19050">
            <a:solidFill>
              <a:srgbClr val="8FA7C4"/>
            </a:solidFill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Corporate datacenter</a:t>
            </a:r>
          </a:p>
        </p:txBody>
      </p:sp>
      <p:pic>
        <p:nvPicPr>
          <p:cNvPr id="7190" name="Graphic 7189">
            <a:extLst>
              <a:ext uri="{FF2B5EF4-FFF2-40B4-BE49-F238E27FC236}">
                <a16:creationId xmlns:a16="http://schemas.microsoft.com/office/drawing/2014/main" id="{424E2E15-9564-CC55-608D-AA5289ADE1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2655360" y="1440900"/>
            <a:ext cx="365760" cy="365760"/>
          </a:xfrm>
          <a:prstGeom prst="rect">
            <a:avLst/>
          </a:prstGeom>
        </p:spPr>
      </p:pic>
      <p:sp>
        <p:nvSpPr>
          <p:cNvPr id="7192" name="Rectangle 7191">
            <a:extLst>
              <a:ext uri="{FF2B5EF4-FFF2-40B4-BE49-F238E27FC236}">
                <a16:creationId xmlns:a16="http://schemas.microsoft.com/office/drawing/2014/main" id="{CBBA825D-55F0-6FEE-0A7B-5389EA60C174}"/>
              </a:ext>
            </a:extLst>
          </p:cNvPr>
          <p:cNvSpPr/>
          <p:nvPr/>
        </p:nvSpPr>
        <p:spPr>
          <a:xfrm>
            <a:off x="10977230" y="1432255"/>
            <a:ext cx="873895" cy="484465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Teams</a:t>
            </a:r>
          </a:p>
        </p:txBody>
      </p:sp>
      <p:pic>
        <p:nvPicPr>
          <p:cNvPr id="7202" name="Picture 2">
            <a:extLst>
              <a:ext uri="{FF2B5EF4-FFF2-40B4-BE49-F238E27FC236}">
                <a16:creationId xmlns:a16="http://schemas.microsoft.com/office/drawing/2014/main" id="{4603E0B4-F86D-F93E-FECF-DAEAC0BE2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622" y="191579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3" name="Picture 7202">
            <a:extLst>
              <a:ext uri="{FF2B5EF4-FFF2-40B4-BE49-F238E27FC236}">
                <a16:creationId xmlns:a16="http://schemas.microsoft.com/office/drawing/2014/main" id="{66CB5277-9AC9-FBD3-D902-59FE851939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940" y="1920530"/>
            <a:ext cx="350668" cy="457200"/>
          </a:xfrm>
          <a:prstGeom prst="rect">
            <a:avLst/>
          </a:prstGeom>
        </p:spPr>
      </p:pic>
      <p:pic>
        <p:nvPicPr>
          <p:cNvPr id="7204" name="Picture 7203">
            <a:extLst>
              <a:ext uri="{FF2B5EF4-FFF2-40B4-BE49-F238E27FC236}">
                <a16:creationId xmlns:a16="http://schemas.microsoft.com/office/drawing/2014/main" id="{8D4A2719-1570-95B3-410B-52EA2EEDB80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50" y="5128638"/>
            <a:ext cx="415079" cy="457200"/>
          </a:xfrm>
          <a:prstGeom prst="rect">
            <a:avLst/>
          </a:prstGeom>
        </p:spPr>
      </p:pic>
      <p:sp>
        <p:nvSpPr>
          <p:cNvPr id="7205" name="Rectangle 7204">
            <a:extLst>
              <a:ext uri="{FF2B5EF4-FFF2-40B4-BE49-F238E27FC236}">
                <a16:creationId xmlns:a16="http://schemas.microsoft.com/office/drawing/2014/main" id="{3C432104-7FCD-59F9-A554-4CB10044247E}"/>
              </a:ext>
            </a:extLst>
          </p:cNvPr>
          <p:cNvSpPr/>
          <p:nvPr/>
        </p:nvSpPr>
        <p:spPr>
          <a:xfrm>
            <a:off x="4733417" y="1534762"/>
            <a:ext cx="1130059" cy="1042622"/>
          </a:xfrm>
          <a:prstGeom prst="rect">
            <a:avLst/>
          </a:prstGeom>
          <a:noFill/>
          <a:ln w="12700">
            <a:solidFill>
              <a:srgbClr val="8FA7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8FA7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Repository</a:t>
            </a:r>
          </a:p>
        </p:txBody>
      </p:sp>
      <p:pic>
        <p:nvPicPr>
          <p:cNvPr id="7208" name="Picture 4">
            <a:extLst>
              <a:ext uri="{FF2B5EF4-FFF2-40B4-BE49-F238E27FC236}">
                <a16:creationId xmlns:a16="http://schemas.microsoft.com/office/drawing/2014/main" id="{B55D8C26-2CB6-0849-E56F-1746984DF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994" y="5128638"/>
            <a:ext cx="37817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12" name="Straight Arrow Connector 7211">
            <a:extLst>
              <a:ext uri="{FF2B5EF4-FFF2-40B4-BE49-F238E27FC236}">
                <a16:creationId xmlns:a16="http://schemas.microsoft.com/office/drawing/2014/main" id="{DC87BD38-FB10-B1FB-BFBA-259BF224A27F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4642561" y="4502058"/>
            <a:ext cx="0" cy="62658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9" name="TextBox 7218">
            <a:extLst>
              <a:ext uri="{FF2B5EF4-FFF2-40B4-BE49-F238E27FC236}">
                <a16:creationId xmlns:a16="http://schemas.microsoft.com/office/drawing/2014/main" id="{A3BA437A-EC6A-E471-22CE-F18C992711E5}"/>
              </a:ext>
            </a:extLst>
          </p:cNvPr>
          <p:cNvSpPr txBox="1"/>
          <p:nvPr/>
        </p:nvSpPr>
        <p:spPr>
          <a:xfrm>
            <a:off x="4478421" y="4701415"/>
            <a:ext cx="965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Scanning</a:t>
            </a:r>
          </a:p>
        </p:txBody>
      </p:sp>
      <p:cxnSp>
        <p:nvCxnSpPr>
          <p:cNvPr id="7220" name="Elbow Connector 7219">
            <a:extLst>
              <a:ext uri="{FF2B5EF4-FFF2-40B4-BE49-F238E27FC236}">
                <a16:creationId xmlns:a16="http://schemas.microsoft.com/office/drawing/2014/main" id="{D7411282-C112-6FC6-8ABA-DB3F9AFAAF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26460" y="1139718"/>
            <a:ext cx="707325" cy="3501683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27" name="TextBox 7226">
            <a:extLst>
              <a:ext uri="{FF2B5EF4-FFF2-40B4-BE49-F238E27FC236}">
                <a16:creationId xmlns:a16="http://schemas.microsoft.com/office/drawing/2014/main" id="{7C63FD28-3D89-D4C8-D271-7D5DA8B6D1F4}"/>
              </a:ext>
            </a:extLst>
          </p:cNvPr>
          <p:cNvSpPr txBox="1"/>
          <p:nvPr/>
        </p:nvSpPr>
        <p:spPr>
          <a:xfrm>
            <a:off x="3272361" y="2632340"/>
            <a:ext cx="965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Pull</a:t>
            </a:r>
          </a:p>
        </p:txBody>
      </p:sp>
      <p:sp>
        <p:nvSpPr>
          <p:cNvPr id="7229" name="Rectangle 7228">
            <a:extLst>
              <a:ext uri="{FF2B5EF4-FFF2-40B4-BE49-F238E27FC236}">
                <a16:creationId xmlns:a16="http://schemas.microsoft.com/office/drawing/2014/main" id="{8B79D8B4-EAD6-F2DB-1763-D460460F0F5B}"/>
              </a:ext>
            </a:extLst>
          </p:cNvPr>
          <p:cNvSpPr/>
          <p:nvPr/>
        </p:nvSpPr>
        <p:spPr>
          <a:xfrm>
            <a:off x="1650446" y="1115969"/>
            <a:ext cx="10329514" cy="5229061"/>
          </a:xfrm>
          <a:prstGeom prst="rect">
            <a:avLst/>
          </a:prstGeom>
          <a:noFill/>
          <a:ln w="12700">
            <a:solidFill>
              <a:srgbClr val="A165FF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8425"/>
                      <a:gd name="connsiteY0" fmla="*/ 0 h 903724"/>
                      <a:gd name="connsiteX1" fmla="*/ 642822 w 2678425"/>
                      <a:gd name="connsiteY1" fmla="*/ 0 h 903724"/>
                      <a:gd name="connsiteX2" fmla="*/ 1232076 w 2678425"/>
                      <a:gd name="connsiteY2" fmla="*/ 0 h 903724"/>
                      <a:gd name="connsiteX3" fmla="*/ 1955250 w 2678425"/>
                      <a:gd name="connsiteY3" fmla="*/ 0 h 903724"/>
                      <a:gd name="connsiteX4" fmla="*/ 2678425 w 2678425"/>
                      <a:gd name="connsiteY4" fmla="*/ 0 h 903724"/>
                      <a:gd name="connsiteX5" fmla="*/ 2678425 w 2678425"/>
                      <a:gd name="connsiteY5" fmla="*/ 442825 h 903724"/>
                      <a:gd name="connsiteX6" fmla="*/ 2678425 w 2678425"/>
                      <a:gd name="connsiteY6" fmla="*/ 903724 h 903724"/>
                      <a:gd name="connsiteX7" fmla="*/ 2008819 w 2678425"/>
                      <a:gd name="connsiteY7" fmla="*/ 903724 h 903724"/>
                      <a:gd name="connsiteX8" fmla="*/ 1285644 w 2678425"/>
                      <a:gd name="connsiteY8" fmla="*/ 903724 h 903724"/>
                      <a:gd name="connsiteX9" fmla="*/ 696391 w 2678425"/>
                      <a:gd name="connsiteY9" fmla="*/ 903724 h 903724"/>
                      <a:gd name="connsiteX10" fmla="*/ 0 w 2678425"/>
                      <a:gd name="connsiteY10" fmla="*/ 903724 h 903724"/>
                      <a:gd name="connsiteX11" fmla="*/ 0 w 2678425"/>
                      <a:gd name="connsiteY11" fmla="*/ 451862 h 903724"/>
                      <a:gd name="connsiteX12" fmla="*/ 0 w 2678425"/>
                      <a:gd name="connsiteY12" fmla="*/ 0 h 90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78425" h="903724" extrusionOk="0">
                        <a:moveTo>
                          <a:pt x="0" y="0"/>
                        </a:moveTo>
                        <a:cubicBezTo>
                          <a:pt x="153237" y="25035"/>
                          <a:pt x="483211" y="30017"/>
                          <a:pt x="642822" y="0"/>
                        </a:cubicBezTo>
                        <a:cubicBezTo>
                          <a:pt x="802433" y="-30017"/>
                          <a:pt x="1073009" y="11634"/>
                          <a:pt x="1232076" y="0"/>
                        </a:cubicBezTo>
                        <a:cubicBezTo>
                          <a:pt x="1391143" y="-11634"/>
                          <a:pt x="1704237" y="-16081"/>
                          <a:pt x="1955250" y="0"/>
                        </a:cubicBezTo>
                        <a:cubicBezTo>
                          <a:pt x="2206263" y="16081"/>
                          <a:pt x="2418529" y="22982"/>
                          <a:pt x="2678425" y="0"/>
                        </a:cubicBezTo>
                        <a:cubicBezTo>
                          <a:pt x="2658351" y="126817"/>
                          <a:pt x="2685873" y="310361"/>
                          <a:pt x="2678425" y="442825"/>
                        </a:cubicBezTo>
                        <a:cubicBezTo>
                          <a:pt x="2670977" y="575290"/>
                          <a:pt x="2684951" y="734375"/>
                          <a:pt x="2678425" y="903724"/>
                        </a:cubicBezTo>
                        <a:cubicBezTo>
                          <a:pt x="2502516" y="936873"/>
                          <a:pt x="2228709" y="878612"/>
                          <a:pt x="2008819" y="903724"/>
                        </a:cubicBezTo>
                        <a:cubicBezTo>
                          <a:pt x="1788929" y="928836"/>
                          <a:pt x="1450598" y="896516"/>
                          <a:pt x="1285644" y="903724"/>
                        </a:cubicBezTo>
                        <a:cubicBezTo>
                          <a:pt x="1120691" y="910932"/>
                          <a:pt x="885149" y="921903"/>
                          <a:pt x="696391" y="903724"/>
                        </a:cubicBezTo>
                        <a:cubicBezTo>
                          <a:pt x="507633" y="885545"/>
                          <a:pt x="238152" y="925343"/>
                          <a:pt x="0" y="903724"/>
                        </a:cubicBezTo>
                        <a:cubicBezTo>
                          <a:pt x="-8174" y="789214"/>
                          <a:pt x="-18311" y="629014"/>
                          <a:pt x="0" y="451862"/>
                        </a:cubicBezTo>
                        <a:cubicBezTo>
                          <a:pt x="18311" y="274710"/>
                          <a:pt x="20468" y="942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A165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Corporate Network</a:t>
            </a:r>
          </a:p>
        </p:txBody>
      </p:sp>
      <p:pic>
        <p:nvPicPr>
          <p:cNvPr id="7230" name="Graphic 20">
            <a:extLst>
              <a:ext uri="{FF2B5EF4-FFF2-40B4-BE49-F238E27FC236}">
                <a16:creationId xmlns:a16="http://schemas.microsoft.com/office/drawing/2014/main" id="{EBA2AA04-8F71-1019-9448-2BAEEF26C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/>
          <a:srcRect/>
          <a:stretch/>
        </p:blipFill>
        <p:spPr bwMode="auto">
          <a:xfrm>
            <a:off x="1647229" y="1126970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8C2EEFEA-70DB-3FED-C235-2B421FA52AF4}"/>
              </a:ext>
            </a:extLst>
          </p:cNvPr>
          <p:cNvCxnSpPr>
            <a:cxnSpLocks/>
          </p:cNvCxnSpPr>
          <p:nvPr/>
        </p:nvCxnSpPr>
        <p:spPr>
          <a:xfrm>
            <a:off x="5186202" y="3987096"/>
            <a:ext cx="687003" cy="914400"/>
          </a:xfrm>
          <a:prstGeom prst="bentConnector3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4EE5FEEE-0934-2F0C-1D7D-D7BE89722F34}"/>
              </a:ext>
            </a:extLst>
          </p:cNvPr>
          <p:cNvCxnSpPr>
            <a:cxnSpLocks/>
          </p:cNvCxnSpPr>
          <p:nvPr/>
        </p:nvCxnSpPr>
        <p:spPr>
          <a:xfrm flipV="1">
            <a:off x="5182473" y="3068615"/>
            <a:ext cx="687003" cy="914400"/>
          </a:xfrm>
          <a:prstGeom prst="bentConnector3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167F4BA-66E4-47AA-0BE9-D13605B6DC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22348" y="4041566"/>
            <a:ext cx="565434" cy="407024"/>
          </a:xfrm>
          <a:prstGeom prst="bentConnector3">
            <a:avLst>
              <a:gd name="adj1" fmla="val 99304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6DAB77DF-D9F0-7F81-ED53-9A8E8BC5083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26937" y="2641130"/>
            <a:ext cx="529471" cy="557773"/>
          </a:xfrm>
          <a:prstGeom prst="bentConnector3">
            <a:avLst>
              <a:gd name="adj1" fmla="val 57693"/>
            </a:avLst>
          </a:prstGeom>
          <a:ln w="19050" cap="rnd">
            <a:solidFill>
              <a:schemeClr val="tx1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DF02223-1983-5E5D-7B34-AFE642C127AF}"/>
              </a:ext>
            </a:extLst>
          </p:cNvPr>
          <p:cNvSpPr txBox="1"/>
          <p:nvPr/>
        </p:nvSpPr>
        <p:spPr>
          <a:xfrm>
            <a:off x="4505707" y="2618178"/>
            <a:ext cx="965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59435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B661-9762-A81D-C802-C8F595A4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deployment (Cloud)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A74704-B051-713D-F96A-C0D4B9C5A5A3}"/>
              </a:ext>
            </a:extLst>
          </p:cNvPr>
          <p:cNvSpPr txBox="1"/>
          <p:nvPr/>
        </p:nvSpPr>
        <p:spPr>
          <a:xfrm>
            <a:off x="744352" y="5260972"/>
            <a:ext cx="1506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Build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69D175-7BE2-8B32-EE7D-351D922F862E}"/>
              </a:ext>
            </a:extLst>
          </p:cNvPr>
          <p:cNvSpPr txBox="1"/>
          <p:nvPr/>
        </p:nvSpPr>
        <p:spPr>
          <a:xfrm>
            <a:off x="1450341" y="4202401"/>
            <a:ext cx="965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Git push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A72D09E-D701-12FB-F01F-28B08DF9456F}"/>
              </a:ext>
            </a:extLst>
          </p:cNvPr>
          <p:cNvSpPr txBox="1"/>
          <p:nvPr/>
        </p:nvSpPr>
        <p:spPr>
          <a:xfrm>
            <a:off x="2564849" y="4717517"/>
            <a:ext cx="1506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/>
              <a:t>IaC</a:t>
            </a:r>
            <a:br>
              <a:rPr lang="en-US" sz="1000" dirty="0"/>
            </a:br>
            <a:r>
              <a:rPr lang="en-US" sz="1000" dirty="0"/>
              <a:t>repository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84538E4-7BFB-3D29-F4D5-6135AB11F705}"/>
              </a:ext>
            </a:extLst>
          </p:cNvPr>
          <p:cNvCxnSpPr>
            <a:cxnSpLocks/>
          </p:cNvCxnSpPr>
          <p:nvPr/>
        </p:nvCxnSpPr>
        <p:spPr>
          <a:xfrm>
            <a:off x="3694455" y="4463486"/>
            <a:ext cx="755703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529573E-42F6-AAA7-A28E-3516DAE66391}"/>
              </a:ext>
            </a:extLst>
          </p:cNvPr>
          <p:cNvSpPr txBox="1"/>
          <p:nvPr/>
        </p:nvSpPr>
        <p:spPr>
          <a:xfrm>
            <a:off x="3680180" y="4197511"/>
            <a:ext cx="725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Trigger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07DDEB-E1C9-6B36-29A7-0A2463BEE758}"/>
              </a:ext>
            </a:extLst>
          </p:cNvPr>
          <p:cNvGrpSpPr>
            <a:grpSpLocks noChangeAspect="1"/>
          </p:cNvGrpSpPr>
          <p:nvPr/>
        </p:nvGrpSpPr>
        <p:grpSpPr>
          <a:xfrm>
            <a:off x="1171950" y="4778424"/>
            <a:ext cx="720200" cy="457200"/>
            <a:chOff x="10205868" y="3278724"/>
            <a:chExt cx="1220224" cy="780639"/>
          </a:xfrm>
        </p:grpSpPr>
        <p:grpSp>
          <p:nvGrpSpPr>
            <p:cNvPr id="36" name="Graphic 19">
              <a:extLst>
                <a:ext uri="{FF2B5EF4-FFF2-40B4-BE49-F238E27FC236}">
                  <a16:creationId xmlns:a16="http://schemas.microsoft.com/office/drawing/2014/main" id="{4EA83D3E-7305-2C8F-0463-D942193F6650}"/>
                </a:ext>
              </a:extLst>
            </p:cNvPr>
            <p:cNvGrpSpPr/>
            <p:nvPr/>
          </p:nvGrpSpPr>
          <p:grpSpPr>
            <a:xfrm>
              <a:off x="10787394" y="3413391"/>
              <a:ext cx="154593" cy="372448"/>
              <a:chOff x="9885449" y="3314372"/>
              <a:chExt cx="154593" cy="372448"/>
            </a:xfrm>
            <a:noFill/>
          </p:grpSpPr>
          <p:sp>
            <p:nvSpPr>
              <p:cNvPr id="50" name="Freeform: Shape 8">
                <a:extLst>
                  <a:ext uri="{FF2B5EF4-FFF2-40B4-BE49-F238E27FC236}">
                    <a16:creationId xmlns:a16="http://schemas.microsoft.com/office/drawing/2014/main" id="{9412DBDE-3B7D-7279-1806-B8ADCC224436}"/>
                  </a:ext>
                </a:extLst>
              </p:cNvPr>
              <p:cNvSpPr/>
              <p:nvPr/>
            </p:nvSpPr>
            <p:spPr>
              <a:xfrm rot="-10800000">
                <a:off x="9885449" y="3314372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" name="Freeform: Shape 9">
                <a:extLst>
                  <a:ext uri="{FF2B5EF4-FFF2-40B4-BE49-F238E27FC236}">
                    <a16:creationId xmlns:a16="http://schemas.microsoft.com/office/drawing/2014/main" id="{3983E65E-7514-86D5-FA30-89D130B9EA4F}"/>
                  </a:ext>
                </a:extLst>
              </p:cNvPr>
              <p:cNvSpPr/>
              <p:nvPr/>
            </p:nvSpPr>
            <p:spPr>
              <a:xfrm rot="-10800000">
                <a:off x="9885449" y="3532227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37" name="Freeform: Shape 10">
              <a:extLst>
                <a:ext uri="{FF2B5EF4-FFF2-40B4-BE49-F238E27FC236}">
                  <a16:creationId xmlns:a16="http://schemas.microsoft.com/office/drawing/2014/main" id="{EBCFDD27-A066-0EDF-AA6F-9FB90C465388}"/>
                </a:ext>
              </a:extLst>
            </p:cNvPr>
            <p:cNvSpPr/>
            <p:nvPr/>
          </p:nvSpPr>
          <p:spPr>
            <a:xfrm rot="10800000">
              <a:off x="10566930" y="3413391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reeform: Shape 11">
              <a:extLst>
                <a:ext uri="{FF2B5EF4-FFF2-40B4-BE49-F238E27FC236}">
                  <a16:creationId xmlns:a16="http://schemas.microsoft.com/office/drawing/2014/main" id="{1367C1B3-6D26-FAF2-4296-CD9FDCC9088C}"/>
                </a:ext>
              </a:extLst>
            </p:cNvPr>
            <p:cNvSpPr/>
            <p:nvPr/>
          </p:nvSpPr>
          <p:spPr>
            <a:xfrm rot="10800000">
              <a:off x="10566930" y="3631246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reeform: Shape 12">
              <a:extLst>
                <a:ext uri="{FF2B5EF4-FFF2-40B4-BE49-F238E27FC236}">
                  <a16:creationId xmlns:a16="http://schemas.microsoft.com/office/drawing/2014/main" id="{B8AD035E-FCEA-B5C2-D783-B89583360BD7}"/>
                </a:ext>
              </a:extLst>
            </p:cNvPr>
            <p:cNvSpPr/>
            <p:nvPr/>
          </p:nvSpPr>
          <p:spPr>
            <a:xfrm>
              <a:off x="10358169" y="3330677"/>
              <a:ext cx="793291" cy="543253"/>
            </a:xfrm>
            <a:custGeom>
              <a:avLst/>
              <a:gdLst>
                <a:gd name="connsiteX0" fmla="*/ 793292 w 793291"/>
                <a:gd name="connsiteY0" fmla="*/ 182271 h 543253"/>
                <a:gd name="connsiteX1" fmla="*/ 793292 w 793291"/>
                <a:gd name="connsiteY1" fmla="*/ 22062 h 543253"/>
                <a:gd name="connsiteX2" fmla="*/ 771230 w 793291"/>
                <a:gd name="connsiteY2" fmla="*/ 0 h 543253"/>
                <a:gd name="connsiteX3" fmla="*/ 22062 w 793291"/>
                <a:gd name="connsiteY3" fmla="*/ 0 h 543253"/>
                <a:gd name="connsiteX4" fmla="*/ 0 w 793291"/>
                <a:gd name="connsiteY4" fmla="*/ 22062 h 543253"/>
                <a:gd name="connsiteX5" fmla="*/ 0 w 793291"/>
                <a:gd name="connsiteY5" fmla="*/ 521191 h 543253"/>
                <a:gd name="connsiteX6" fmla="*/ 22062 w 793291"/>
                <a:gd name="connsiteY6" fmla="*/ 543253 h 543253"/>
                <a:gd name="connsiteX7" fmla="*/ 626362 w 793291"/>
                <a:gd name="connsiteY7" fmla="*/ 543253 h 54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3291" h="543253">
                  <a:moveTo>
                    <a:pt x="793292" y="182271"/>
                  </a:moveTo>
                  <a:lnTo>
                    <a:pt x="793292" y="22062"/>
                  </a:lnTo>
                  <a:cubicBezTo>
                    <a:pt x="793292" y="9877"/>
                    <a:pt x="783415" y="0"/>
                    <a:pt x="771230" y="0"/>
                  </a:cubicBezTo>
                  <a:lnTo>
                    <a:pt x="22062" y="0"/>
                  </a:lnTo>
                  <a:cubicBezTo>
                    <a:pt x="9877" y="0"/>
                    <a:pt x="0" y="9877"/>
                    <a:pt x="0" y="22062"/>
                  </a:cubicBezTo>
                  <a:lnTo>
                    <a:pt x="0" y="521191"/>
                  </a:lnTo>
                  <a:cubicBezTo>
                    <a:pt x="0" y="533377"/>
                    <a:pt x="9877" y="543253"/>
                    <a:pt x="22062" y="543253"/>
                  </a:cubicBezTo>
                  <a:lnTo>
                    <a:pt x="626362" y="543253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reeform: Shape 13">
              <a:extLst>
                <a:ext uri="{FF2B5EF4-FFF2-40B4-BE49-F238E27FC236}">
                  <a16:creationId xmlns:a16="http://schemas.microsoft.com/office/drawing/2014/main" id="{C6B1A76E-7613-2715-36E0-319289FA0D95}"/>
                </a:ext>
              </a:extLst>
            </p:cNvPr>
            <p:cNvSpPr/>
            <p:nvPr/>
          </p:nvSpPr>
          <p:spPr>
            <a:xfrm>
              <a:off x="10301155" y="3278724"/>
              <a:ext cx="903682" cy="658625"/>
            </a:xfrm>
            <a:custGeom>
              <a:avLst/>
              <a:gdLst>
                <a:gd name="connsiteX0" fmla="*/ 903682 w 903682"/>
                <a:gd name="connsiteY0" fmla="*/ 237149 h 658625"/>
                <a:gd name="connsiteX1" fmla="*/ 903682 w 903682"/>
                <a:gd name="connsiteY1" fmla="*/ 22062 h 658625"/>
                <a:gd name="connsiteX2" fmla="*/ 881778 w 903682"/>
                <a:gd name="connsiteY2" fmla="*/ 0 h 658625"/>
                <a:gd name="connsiteX3" fmla="*/ 881699 w 903682"/>
                <a:gd name="connsiteY3" fmla="*/ 0 h 658625"/>
                <a:gd name="connsiteX4" fmla="*/ 21983 w 903682"/>
                <a:gd name="connsiteY4" fmla="*/ 0 h 658625"/>
                <a:gd name="connsiteX5" fmla="*/ 0 w 903682"/>
                <a:gd name="connsiteY5" fmla="*/ 22062 h 658625"/>
                <a:gd name="connsiteX6" fmla="*/ 0 w 903682"/>
                <a:gd name="connsiteY6" fmla="*/ 636563 h 658625"/>
                <a:gd name="connsiteX7" fmla="*/ 21983 w 903682"/>
                <a:gd name="connsiteY7" fmla="*/ 658625 h 658625"/>
                <a:gd name="connsiteX8" fmla="*/ 651034 w 903682"/>
                <a:gd name="connsiteY8" fmla="*/ 658625 h 65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682" h="658625">
                  <a:moveTo>
                    <a:pt x="903682" y="237149"/>
                  </a:moveTo>
                  <a:lnTo>
                    <a:pt x="903682" y="22062"/>
                  </a:lnTo>
                  <a:cubicBezTo>
                    <a:pt x="903730" y="9922"/>
                    <a:pt x="893916" y="43"/>
                    <a:pt x="881778" y="0"/>
                  </a:cubicBezTo>
                  <a:cubicBezTo>
                    <a:pt x="881754" y="0"/>
                    <a:pt x="881723" y="0"/>
                    <a:pt x="881699" y="0"/>
                  </a:cubicBezTo>
                  <a:lnTo>
                    <a:pt x="21983" y="0"/>
                  </a:lnTo>
                  <a:cubicBezTo>
                    <a:pt x="9829" y="43"/>
                    <a:pt x="0" y="9908"/>
                    <a:pt x="0" y="22062"/>
                  </a:cubicBezTo>
                  <a:lnTo>
                    <a:pt x="0" y="636563"/>
                  </a:lnTo>
                  <a:cubicBezTo>
                    <a:pt x="0" y="648717"/>
                    <a:pt x="9829" y="658578"/>
                    <a:pt x="21983" y="658625"/>
                  </a:cubicBezTo>
                  <a:lnTo>
                    <a:pt x="651034" y="658625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reeform: Shape 14">
              <a:extLst>
                <a:ext uri="{FF2B5EF4-FFF2-40B4-BE49-F238E27FC236}">
                  <a16:creationId xmlns:a16="http://schemas.microsoft.com/office/drawing/2014/main" id="{50C382E1-BA22-EDBF-B56F-2517B701284A}"/>
                </a:ext>
              </a:extLst>
            </p:cNvPr>
            <p:cNvSpPr/>
            <p:nvPr/>
          </p:nvSpPr>
          <p:spPr>
            <a:xfrm>
              <a:off x="10205868" y="3937349"/>
              <a:ext cx="718723" cy="80262"/>
            </a:xfrm>
            <a:custGeom>
              <a:avLst/>
              <a:gdLst>
                <a:gd name="connsiteX0" fmla="*/ 718723 w 718723"/>
                <a:gd name="connsiteY0" fmla="*/ 80262 h 80262"/>
                <a:gd name="connsiteX1" fmla="*/ 64605 w 718723"/>
                <a:gd name="connsiteY1" fmla="*/ 80262 h 80262"/>
                <a:gd name="connsiteX2" fmla="*/ 0 w 718723"/>
                <a:gd name="connsiteY2" fmla="*/ 52269 h 80262"/>
                <a:gd name="connsiteX3" fmla="*/ 0 w 718723"/>
                <a:gd name="connsiteY3" fmla="*/ 0 h 80262"/>
                <a:gd name="connsiteX4" fmla="*/ 105171 w 718723"/>
                <a:gd name="connsiteY4" fmla="*/ 0 h 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723" h="80262">
                  <a:moveTo>
                    <a:pt x="718723" y="80262"/>
                  </a:moveTo>
                  <a:lnTo>
                    <a:pt x="64605" y="80262"/>
                  </a:lnTo>
                  <a:cubicBezTo>
                    <a:pt x="64605" y="80262"/>
                    <a:pt x="17871" y="80737"/>
                    <a:pt x="0" y="52269"/>
                  </a:cubicBezTo>
                  <a:lnTo>
                    <a:pt x="0" y="0"/>
                  </a:lnTo>
                  <a:lnTo>
                    <a:pt x="105171" y="0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reeform: Shape 15">
              <a:extLst>
                <a:ext uri="{FF2B5EF4-FFF2-40B4-BE49-F238E27FC236}">
                  <a16:creationId xmlns:a16="http://schemas.microsoft.com/office/drawing/2014/main" id="{4C7458F4-E13C-B6CE-0EF2-C54176CEA52E}"/>
                </a:ext>
              </a:extLst>
            </p:cNvPr>
            <p:cNvSpPr/>
            <p:nvPr/>
          </p:nvSpPr>
          <p:spPr>
            <a:xfrm>
              <a:off x="11078948" y="3570910"/>
              <a:ext cx="251778" cy="251778"/>
            </a:xfrm>
            <a:custGeom>
              <a:avLst/>
              <a:gdLst>
                <a:gd name="connsiteX0" fmla="*/ 251778 w 251778"/>
                <a:gd name="connsiteY0" fmla="*/ 125968 h 251778"/>
                <a:gd name="connsiteX1" fmla="*/ 125968 w 251778"/>
                <a:gd name="connsiteY1" fmla="*/ 0 h 251778"/>
                <a:gd name="connsiteX2" fmla="*/ 0 w 251778"/>
                <a:gd name="connsiteY2" fmla="*/ 125810 h 251778"/>
                <a:gd name="connsiteX3" fmla="*/ 125810 w 251778"/>
                <a:gd name="connsiteY3" fmla="*/ 251779 h 251778"/>
                <a:gd name="connsiteX4" fmla="*/ 125889 w 251778"/>
                <a:gd name="connsiteY4" fmla="*/ 251779 h 251778"/>
                <a:gd name="connsiteX5" fmla="*/ 251778 w 251778"/>
                <a:gd name="connsiteY5" fmla="*/ 125968 h 25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778" h="251778">
                  <a:moveTo>
                    <a:pt x="251778" y="125968"/>
                  </a:moveTo>
                  <a:cubicBezTo>
                    <a:pt x="251826" y="56441"/>
                    <a:pt x="195492" y="44"/>
                    <a:pt x="125968" y="0"/>
                  </a:cubicBezTo>
                  <a:cubicBezTo>
                    <a:pt x="56445" y="-43"/>
                    <a:pt x="47" y="56283"/>
                    <a:pt x="0" y="125810"/>
                  </a:cubicBezTo>
                  <a:cubicBezTo>
                    <a:pt x="-48" y="195334"/>
                    <a:pt x="56286" y="251731"/>
                    <a:pt x="125810" y="251779"/>
                  </a:cubicBezTo>
                  <a:cubicBezTo>
                    <a:pt x="125834" y="251779"/>
                    <a:pt x="125865" y="251779"/>
                    <a:pt x="125889" y="251779"/>
                  </a:cubicBezTo>
                  <a:cubicBezTo>
                    <a:pt x="195381" y="251779"/>
                    <a:pt x="251731" y="195460"/>
                    <a:pt x="251778" y="125968"/>
                  </a:cubicBezTo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43" name="Freeform: Shape 16">
              <a:extLst>
                <a:ext uri="{FF2B5EF4-FFF2-40B4-BE49-F238E27FC236}">
                  <a16:creationId xmlns:a16="http://schemas.microsoft.com/office/drawing/2014/main" id="{19769264-7006-843F-C795-33A1FBB98F21}"/>
                </a:ext>
              </a:extLst>
            </p:cNvPr>
            <p:cNvSpPr/>
            <p:nvPr/>
          </p:nvSpPr>
          <p:spPr>
            <a:xfrm>
              <a:off x="10983656" y="3830043"/>
              <a:ext cx="442436" cy="229320"/>
            </a:xfrm>
            <a:custGeom>
              <a:avLst/>
              <a:gdLst>
                <a:gd name="connsiteX0" fmla="*/ 442436 w 442436"/>
                <a:gd name="connsiteY0" fmla="*/ 229321 h 229320"/>
                <a:gd name="connsiteX1" fmla="*/ 5 w 442436"/>
                <a:gd name="connsiteY1" fmla="*/ 229321 h 229320"/>
                <a:gd name="connsiteX2" fmla="*/ 107865 w 442436"/>
                <a:gd name="connsiteY2" fmla="*/ 32342 h 229320"/>
                <a:gd name="connsiteX3" fmla="*/ 221181 w 442436"/>
                <a:gd name="connsiteY3" fmla="*/ 0 h 229320"/>
                <a:gd name="connsiteX4" fmla="*/ 442436 w 442436"/>
                <a:gd name="connsiteY4" fmla="*/ 229321 h 22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36" h="229320">
                  <a:moveTo>
                    <a:pt x="442436" y="229321"/>
                  </a:moveTo>
                  <a:lnTo>
                    <a:pt x="5" y="229321"/>
                  </a:lnTo>
                  <a:cubicBezTo>
                    <a:pt x="-540" y="149422"/>
                    <a:pt x="40255" y="74917"/>
                    <a:pt x="107865" y="32342"/>
                  </a:cubicBezTo>
                  <a:cubicBezTo>
                    <a:pt x="141868" y="11181"/>
                    <a:pt x="181129" y="-24"/>
                    <a:pt x="221181" y="0"/>
                  </a:cubicBezTo>
                  <a:cubicBezTo>
                    <a:pt x="343433" y="0"/>
                    <a:pt x="442436" y="102641"/>
                    <a:pt x="442436" y="229321"/>
                  </a:cubicBezTo>
                  <a:close/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grpSp>
        <p:nvGrpSpPr>
          <p:cNvPr id="7170" name="Group 7169">
            <a:extLst>
              <a:ext uri="{FF2B5EF4-FFF2-40B4-BE49-F238E27FC236}">
                <a16:creationId xmlns:a16="http://schemas.microsoft.com/office/drawing/2014/main" id="{26689476-195C-6D9F-E1FC-5AD4DF3A3BC2}"/>
              </a:ext>
            </a:extLst>
          </p:cNvPr>
          <p:cNvGrpSpPr/>
          <p:nvPr/>
        </p:nvGrpSpPr>
        <p:grpSpPr>
          <a:xfrm>
            <a:off x="549324" y="1438087"/>
            <a:ext cx="1205536" cy="1232623"/>
            <a:chOff x="2945876" y="702919"/>
            <a:chExt cx="2359239" cy="2455855"/>
          </a:xfrm>
        </p:grpSpPr>
        <p:pic>
          <p:nvPicPr>
            <p:cNvPr id="7169" name="Picture 16">
              <a:extLst>
                <a:ext uri="{FF2B5EF4-FFF2-40B4-BE49-F238E27FC236}">
                  <a16:creationId xmlns:a16="http://schemas.microsoft.com/office/drawing/2014/main" id="{2EB1BBA6-AFD4-BBF4-32EB-380EC44A9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876" y="702919"/>
              <a:ext cx="2359239" cy="245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6">
              <a:extLst>
                <a:ext uri="{FF2B5EF4-FFF2-40B4-BE49-F238E27FC236}">
                  <a16:creationId xmlns:a16="http://schemas.microsoft.com/office/drawing/2014/main" id="{F1B4B7EB-2301-33E5-AC86-19B0C7823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631" y="2029345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8">
              <a:extLst>
                <a:ext uri="{FF2B5EF4-FFF2-40B4-BE49-F238E27FC236}">
                  <a16:creationId xmlns:a16="http://schemas.microsoft.com/office/drawing/2014/main" id="{DC686256-56FF-7889-88CA-1F52541CF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7347" y="1691412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>
              <a:extLst>
                <a:ext uri="{FF2B5EF4-FFF2-40B4-BE49-F238E27FC236}">
                  <a16:creationId xmlns:a16="http://schemas.microsoft.com/office/drawing/2014/main" id="{698F6CD8-0347-F756-EF96-976A74645E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729" y="2030387"/>
              <a:ext cx="650028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68" name="Picture 4">
              <a:extLst>
                <a:ext uri="{FF2B5EF4-FFF2-40B4-BE49-F238E27FC236}">
                  <a16:creationId xmlns:a16="http://schemas.microsoft.com/office/drawing/2014/main" id="{E4DD6C8A-EFB9-18DA-492E-A49172BFDC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89" t="22682" r="23569" b="24270"/>
            <a:stretch/>
          </p:blipFill>
          <p:spPr bwMode="auto">
            <a:xfrm>
              <a:off x="3509372" y="1358782"/>
              <a:ext cx="59707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171" name="Google Shape;369;p18">
            <a:extLst>
              <a:ext uri="{FF2B5EF4-FFF2-40B4-BE49-F238E27FC236}">
                <a16:creationId xmlns:a16="http://schemas.microsoft.com/office/drawing/2014/main" id="{1014395F-FC65-D529-19CA-1FC1C6BB0A6A}"/>
              </a:ext>
            </a:extLst>
          </p:cNvPr>
          <p:cNvGrpSpPr>
            <a:grpSpLocks noChangeAspect="1"/>
          </p:cNvGrpSpPr>
          <p:nvPr/>
        </p:nvGrpSpPr>
        <p:grpSpPr>
          <a:xfrm>
            <a:off x="10939884" y="1874168"/>
            <a:ext cx="948586" cy="548640"/>
            <a:chOff x="8793045" y="1944691"/>
            <a:chExt cx="1214426" cy="702396"/>
          </a:xfrm>
        </p:grpSpPr>
        <p:pic>
          <p:nvPicPr>
            <p:cNvPr id="7172" name="Google Shape;370;p18">
              <a:extLst>
                <a:ext uri="{FF2B5EF4-FFF2-40B4-BE49-F238E27FC236}">
                  <a16:creationId xmlns:a16="http://schemas.microsoft.com/office/drawing/2014/main" id="{EA8785A1-6770-1498-0FAC-6CD258AB5F45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flipH="1">
              <a:off x="9165308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3" name="Google Shape;371;p18">
              <a:extLst>
                <a:ext uri="{FF2B5EF4-FFF2-40B4-BE49-F238E27FC236}">
                  <a16:creationId xmlns:a16="http://schemas.microsoft.com/office/drawing/2014/main" id="{A64C4868-7182-F6F6-317E-B0D0854183E9}"/>
                </a:ext>
              </a:extLst>
            </p:cNvPr>
            <p:cNvSpPr txBox="1"/>
            <p:nvPr/>
          </p:nvSpPr>
          <p:spPr>
            <a:xfrm>
              <a:off x="8793045" y="2400906"/>
              <a:ext cx="1214426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Dev Team A</a:t>
              </a:r>
              <a:endParaRPr sz="10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grpSp>
        <p:nvGrpSpPr>
          <p:cNvPr id="7175" name="Google Shape;372;p18">
            <a:extLst>
              <a:ext uri="{FF2B5EF4-FFF2-40B4-BE49-F238E27FC236}">
                <a16:creationId xmlns:a16="http://schemas.microsoft.com/office/drawing/2014/main" id="{F06C17F8-71D5-E0A2-8F5B-1927C80018EB}"/>
              </a:ext>
            </a:extLst>
          </p:cNvPr>
          <p:cNvGrpSpPr>
            <a:grpSpLocks noChangeAspect="1"/>
          </p:cNvGrpSpPr>
          <p:nvPr/>
        </p:nvGrpSpPr>
        <p:grpSpPr>
          <a:xfrm>
            <a:off x="10949333" y="3123724"/>
            <a:ext cx="929688" cy="548640"/>
            <a:chOff x="10014320" y="2064151"/>
            <a:chExt cx="1201167" cy="708849"/>
          </a:xfrm>
        </p:grpSpPr>
        <p:pic>
          <p:nvPicPr>
            <p:cNvPr id="7177" name="Google Shape;373;p18">
              <a:extLst>
                <a:ext uri="{FF2B5EF4-FFF2-40B4-BE49-F238E27FC236}">
                  <a16:creationId xmlns:a16="http://schemas.microsoft.com/office/drawing/2014/main" id="{0A30125D-72B1-4D7E-B497-605B15806298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flipH="1">
              <a:off x="10379953" y="206415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8" name="Google Shape;374;p18">
              <a:extLst>
                <a:ext uri="{FF2B5EF4-FFF2-40B4-BE49-F238E27FC236}">
                  <a16:creationId xmlns:a16="http://schemas.microsoft.com/office/drawing/2014/main" id="{A1F34020-2176-8929-D59C-A40CAB717682}"/>
                </a:ext>
              </a:extLst>
            </p:cNvPr>
            <p:cNvSpPr txBox="1"/>
            <p:nvPr/>
          </p:nvSpPr>
          <p:spPr>
            <a:xfrm>
              <a:off x="10014320" y="2526819"/>
              <a:ext cx="1201167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Dev Team B</a:t>
              </a:r>
            </a:p>
          </p:txBody>
        </p:sp>
      </p:grpSp>
      <p:grpSp>
        <p:nvGrpSpPr>
          <p:cNvPr id="7179" name="Google Shape;378;p18">
            <a:extLst>
              <a:ext uri="{FF2B5EF4-FFF2-40B4-BE49-F238E27FC236}">
                <a16:creationId xmlns:a16="http://schemas.microsoft.com/office/drawing/2014/main" id="{4660A5F2-FFDF-57F8-4C01-316DC14B589A}"/>
              </a:ext>
            </a:extLst>
          </p:cNvPr>
          <p:cNvGrpSpPr>
            <a:grpSpLocks noChangeAspect="1"/>
          </p:cNvGrpSpPr>
          <p:nvPr/>
        </p:nvGrpSpPr>
        <p:grpSpPr>
          <a:xfrm>
            <a:off x="10852705" y="5606107"/>
            <a:ext cx="1122944" cy="548640"/>
            <a:chOff x="8634458" y="1944691"/>
            <a:chExt cx="1437649" cy="702396"/>
          </a:xfrm>
        </p:grpSpPr>
        <p:pic>
          <p:nvPicPr>
            <p:cNvPr id="7180" name="Google Shape;379;p18">
              <a:extLst>
                <a:ext uri="{FF2B5EF4-FFF2-40B4-BE49-F238E27FC236}">
                  <a16:creationId xmlns:a16="http://schemas.microsoft.com/office/drawing/2014/main" id="{48949454-15D2-7FCA-C1ED-D1D4140F47C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flipH="1">
              <a:off x="9118332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1" name="Google Shape;380;p18">
              <a:extLst>
                <a:ext uri="{FF2B5EF4-FFF2-40B4-BE49-F238E27FC236}">
                  <a16:creationId xmlns:a16="http://schemas.microsoft.com/office/drawing/2014/main" id="{455C5CC5-93C7-CD91-5A03-F3FC389BC0DF}"/>
                </a:ext>
              </a:extLst>
            </p:cNvPr>
            <p:cNvSpPr txBox="1"/>
            <p:nvPr/>
          </p:nvSpPr>
          <p:spPr>
            <a:xfrm>
              <a:off x="8634458" y="2400906"/>
              <a:ext cx="1437649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Platform Team</a:t>
              </a:r>
              <a:endParaRPr sz="10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grpSp>
        <p:nvGrpSpPr>
          <p:cNvPr id="7182" name="Google Shape;381;p18">
            <a:extLst>
              <a:ext uri="{FF2B5EF4-FFF2-40B4-BE49-F238E27FC236}">
                <a16:creationId xmlns:a16="http://schemas.microsoft.com/office/drawing/2014/main" id="{7A2FF1DF-F6C5-17F6-C7B7-FD6EA70A6377}"/>
              </a:ext>
            </a:extLst>
          </p:cNvPr>
          <p:cNvGrpSpPr>
            <a:grpSpLocks noChangeAspect="1"/>
          </p:cNvGrpSpPr>
          <p:nvPr/>
        </p:nvGrpSpPr>
        <p:grpSpPr>
          <a:xfrm>
            <a:off x="10945063" y="4373280"/>
            <a:ext cx="938228" cy="548640"/>
            <a:chOff x="8805117" y="1944691"/>
            <a:chExt cx="1201167" cy="702396"/>
          </a:xfrm>
        </p:grpSpPr>
        <p:pic>
          <p:nvPicPr>
            <p:cNvPr id="7183" name="Google Shape;382;p18">
              <a:extLst>
                <a:ext uri="{FF2B5EF4-FFF2-40B4-BE49-F238E27FC236}">
                  <a16:creationId xmlns:a16="http://schemas.microsoft.com/office/drawing/2014/main" id="{78DEE63C-3918-0D0E-5147-7D720726840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flipH="1">
              <a:off x="9170750" y="1944691"/>
              <a:ext cx="469900" cy="46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4" name="Google Shape;383;p18">
              <a:extLst>
                <a:ext uri="{FF2B5EF4-FFF2-40B4-BE49-F238E27FC236}">
                  <a16:creationId xmlns:a16="http://schemas.microsoft.com/office/drawing/2014/main" id="{7C2F3F3B-237F-8D1A-557A-2D523C0DF0D4}"/>
                </a:ext>
              </a:extLst>
            </p:cNvPr>
            <p:cNvSpPr txBox="1"/>
            <p:nvPr/>
          </p:nvSpPr>
          <p:spPr>
            <a:xfrm>
              <a:off x="8805117" y="2400906"/>
              <a:ext cx="1201167" cy="246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lt1"/>
                  </a:solidFill>
                  <a:ea typeface="Amazon Ember" panose="020B0603020204020204" pitchFamily="34" charset="0"/>
                  <a:cs typeface="Amazon Ember" panose="020B0603020204020204" pitchFamily="34" charset="0"/>
                  <a:sym typeface="Arial"/>
                </a:rPr>
                <a:t>Audit Team</a:t>
              </a:r>
              <a:endParaRPr sz="1000" dirty="0">
                <a:solidFill>
                  <a:schemeClr val="lt1"/>
                </a:solidFill>
                <a:ea typeface="Amazon Ember" panose="020B0603020204020204" pitchFamily="34" charset="0"/>
                <a:cs typeface="Amazon Ember" panose="020B0603020204020204" pitchFamily="34" charset="0"/>
                <a:sym typeface="Arial"/>
              </a:endParaRPr>
            </a:p>
          </p:txBody>
        </p:sp>
      </p:grp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CBBA825D-55F0-6FEE-0A7B-5389EA60C174}"/>
              </a:ext>
            </a:extLst>
          </p:cNvPr>
          <p:cNvSpPr/>
          <p:nvPr/>
        </p:nvSpPr>
        <p:spPr>
          <a:xfrm>
            <a:off x="10977230" y="1432255"/>
            <a:ext cx="873895" cy="484465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Teams</a:t>
            </a:r>
          </a:p>
        </p:txBody>
      </p:sp>
      <p:cxnSp>
        <p:nvCxnSpPr>
          <p:cNvPr id="7212" name="Straight Arrow Connector 7211">
            <a:extLst>
              <a:ext uri="{FF2B5EF4-FFF2-40B4-BE49-F238E27FC236}">
                <a16:creationId xmlns:a16="http://schemas.microsoft.com/office/drawing/2014/main" id="{DC87BD38-FB10-B1FB-BFBA-259BF224A27F}"/>
              </a:ext>
            </a:extLst>
          </p:cNvPr>
          <p:cNvCxnSpPr>
            <a:cxnSpLocks/>
          </p:cNvCxnSpPr>
          <p:nvPr/>
        </p:nvCxnSpPr>
        <p:spPr>
          <a:xfrm>
            <a:off x="6584499" y="2759749"/>
            <a:ext cx="0" cy="292305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19" name="TextBox 7218">
            <a:extLst>
              <a:ext uri="{FF2B5EF4-FFF2-40B4-BE49-F238E27FC236}">
                <a16:creationId xmlns:a16="http://schemas.microsoft.com/office/drawing/2014/main" id="{A3BA437A-EC6A-E471-22CE-F18C992711E5}"/>
              </a:ext>
            </a:extLst>
          </p:cNvPr>
          <p:cNvSpPr txBox="1"/>
          <p:nvPr/>
        </p:nvSpPr>
        <p:spPr>
          <a:xfrm>
            <a:off x="6341900" y="2773731"/>
            <a:ext cx="965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Scan</a:t>
            </a:r>
          </a:p>
        </p:txBody>
      </p:sp>
      <p:cxnSp>
        <p:nvCxnSpPr>
          <p:cNvPr id="7220" name="Elbow Connector 7219">
            <a:extLst>
              <a:ext uri="{FF2B5EF4-FFF2-40B4-BE49-F238E27FC236}">
                <a16:creationId xmlns:a16="http://schemas.microsoft.com/office/drawing/2014/main" id="{D7411282-C112-6FC6-8ABA-DB3F9AFAAF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60011" y="1419713"/>
            <a:ext cx="1560453" cy="3737009"/>
          </a:xfrm>
          <a:prstGeom prst="bentConnector3">
            <a:avLst>
              <a:gd name="adj1" fmla="val 49300"/>
            </a:avLst>
          </a:prstGeom>
          <a:ln w="19050" cap="rnd">
            <a:solidFill>
              <a:schemeClr val="tx1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27" name="TextBox 7226">
            <a:extLst>
              <a:ext uri="{FF2B5EF4-FFF2-40B4-BE49-F238E27FC236}">
                <a16:creationId xmlns:a16="http://schemas.microsoft.com/office/drawing/2014/main" id="{7C63FD28-3D89-D4C8-D271-7D5DA8B6D1F4}"/>
              </a:ext>
            </a:extLst>
          </p:cNvPr>
          <p:cNvSpPr txBox="1"/>
          <p:nvPr/>
        </p:nvSpPr>
        <p:spPr>
          <a:xfrm>
            <a:off x="3195265" y="3043416"/>
            <a:ext cx="965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Pull</a:t>
            </a:r>
          </a:p>
        </p:txBody>
      </p:sp>
      <p:pic>
        <p:nvPicPr>
          <p:cNvPr id="7230" name="Graphic 20">
            <a:extLst>
              <a:ext uri="{FF2B5EF4-FFF2-40B4-BE49-F238E27FC236}">
                <a16:creationId xmlns:a16="http://schemas.microsoft.com/office/drawing/2014/main" id="{EBA2AA04-8F71-1019-9448-2BAEEF26C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/>
        </p:blipFill>
        <p:spPr bwMode="auto">
          <a:xfrm>
            <a:off x="545632" y="3620441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D167F4BA-66E4-47AA-0BE9-D13605B6DC63}"/>
              </a:ext>
            </a:extLst>
          </p:cNvPr>
          <p:cNvCxnSpPr>
            <a:cxnSpLocks/>
          </p:cNvCxnSpPr>
          <p:nvPr/>
        </p:nvCxnSpPr>
        <p:spPr>
          <a:xfrm flipV="1">
            <a:off x="1538810" y="4448622"/>
            <a:ext cx="1546934" cy="250935"/>
          </a:xfrm>
          <a:prstGeom prst="bentConnector3">
            <a:avLst>
              <a:gd name="adj1" fmla="val 129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6DAB77DF-D9F0-7F81-ED53-9A8E8BC5083B}"/>
              </a:ext>
            </a:extLst>
          </p:cNvPr>
          <p:cNvCxnSpPr>
            <a:cxnSpLocks/>
          </p:cNvCxnSpPr>
          <p:nvPr/>
        </p:nvCxnSpPr>
        <p:spPr>
          <a:xfrm flipV="1">
            <a:off x="4927984" y="3285632"/>
            <a:ext cx="1347610" cy="793058"/>
          </a:xfrm>
          <a:prstGeom prst="bentConnector3">
            <a:avLst>
              <a:gd name="adj1" fmla="val -63"/>
            </a:avLst>
          </a:prstGeom>
          <a:ln w="19050" cap="rnd">
            <a:solidFill>
              <a:schemeClr val="tx1">
                <a:lumMod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DF02223-1983-5E5D-7B34-AFE642C127AF}"/>
              </a:ext>
            </a:extLst>
          </p:cNvPr>
          <p:cNvSpPr txBox="1"/>
          <p:nvPr/>
        </p:nvSpPr>
        <p:spPr>
          <a:xfrm>
            <a:off x="5178114" y="3034715"/>
            <a:ext cx="965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Push</a:t>
            </a:r>
          </a:p>
        </p:txBody>
      </p:sp>
      <p:pic>
        <p:nvPicPr>
          <p:cNvPr id="3" name="Graphic 6">
            <a:extLst>
              <a:ext uri="{FF2B5EF4-FFF2-40B4-BE49-F238E27FC236}">
                <a16:creationId xmlns:a16="http://schemas.microsoft.com/office/drawing/2014/main" id="{DF78F5C7-9FCD-59FB-64B2-EB1A0A3AD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420" y="425170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21">
            <a:extLst>
              <a:ext uri="{FF2B5EF4-FFF2-40B4-BE49-F238E27FC236}">
                <a16:creationId xmlns:a16="http://schemas.microsoft.com/office/drawing/2014/main" id="{08343FD7-37F2-E705-094E-4455F81A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49" y="425170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91F34F-B74D-1E21-B748-39F3F1947708}"/>
              </a:ext>
            </a:extLst>
          </p:cNvPr>
          <p:cNvSpPr txBox="1"/>
          <p:nvPr/>
        </p:nvSpPr>
        <p:spPr>
          <a:xfrm>
            <a:off x="4104932" y="4695192"/>
            <a:ext cx="1506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/>
              <a:t>IaC</a:t>
            </a:r>
            <a:br>
              <a:rPr lang="en-US" sz="1000" dirty="0"/>
            </a:br>
            <a:r>
              <a:rPr lang="en-US" sz="1000" dirty="0"/>
              <a:t>Pipeline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A1ED215-7A2C-7AA3-5C5A-95CB0B8C74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235470" y="1326970"/>
            <a:ext cx="381000" cy="381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29A234-ECD1-35FE-B819-F79CAC28EBAC}"/>
              </a:ext>
            </a:extLst>
          </p:cNvPr>
          <p:cNvSpPr/>
          <p:nvPr/>
        </p:nvSpPr>
        <p:spPr>
          <a:xfrm>
            <a:off x="2234646" y="1322898"/>
            <a:ext cx="9729926" cy="50633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Cloud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558D4-BE7C-8235-8029-59383A7A36DC}"/>
              </a:ext>
            </a:extLst>
          </p:cNvPr>
          <p:cNvSpPr/>
          <p:nvPr/>
        </p:nvSpPr>
        <p:spPr>
          <a:xfrm>
            <a:off x="5859011" y="1435365"/>
            <a:ext cx="5040034" cy="2400656"/>
          </a:xfrm>
          <a:prstGeom prst="rect">
            <a:avLst/>
          </a:prstGeom>
          <a:noFill/>
          <a:ln w="1270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F4F8B"/>
                </a:solidFill>
                <a:effectLst/>
                <a:uLnTx/>
                <a:uFillTx/>
                <a:latin typeface="Amazon Ember" panose="020B0603020204020204" pitchFamily="34" charset="0"/>
                <a:ea typeface="+mn-ea"/>
                <a:cs typeface="Amazon Ember" panose="020B0603020204020204" pitchFamily="34" charset="0"/>
              </a:rPr>
              <a:t>Production account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FE9BA8-A97B-E91D-3EE4-76E06C2E15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859011" y="1443537"/>
            <a:ext cx="381000" cy="381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126FA6-40AF-9018-0DAD-44B808462A67}"/>
              </a:ext>
            </a:extLst>
          </p:cNvPr>
          <p:cNvSpPr/>
          <p:nvPr/>
        </p:nvSpPr>
        <p:spPr>
          <a:xfrm>
            <a:off x="5852800" y="3876251"/>
            <a:ext cx="5043228" cy="2400656"/>
          </a:xfrm>
          <a:prstGeom prst="rect">
            <a:avLst/>
          </a:prstGeom>
          <a:noFill/>
          <a:ln w="1270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F4F8B"/>
                </a:solidFill>
                <a:effectLst/>
                <a:uLnTx/>
                <a:uFillTx/>
                <a:latin typeface="Amazon Ember" panose="020B0603020204020204" pitchFamily="34" charset="0"/>
                <a:ea typeface="+mn-ea"/>
                <a:cs typeface="Amazon Ember" panose="020B0603020204020204" pitchFamily="34" charset="0"/>
              </a:rPr>
              <a:t>Dev/Test account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0F1AA55-F78B-F42C-A34D-254FF3192E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5861083" y="3876251"/>
            <a:ext cx="381000" cy="381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9DF6CD-0100-1AFE-0EC2-FEFAFECCDE9B}"/>
              </a:ext>
            </a:extLst>
          </p:cNvPr>
          <p:cNvSpPr/>
          <p:nvPr/>
        </p:nvSpPr>
        <p:spPr>
          <a:xfrm>
            <a:off x="9359510" y="4282845"/>
            <a:ext cx="1379749" cy="1897698"/>
          </a:xfrm>
          <a:prstGeom prst="rect">
            <a:avLst/>
          </a:prstGeom>
          <a:noFill/>
          <a:ln w="12700">
            <a:solidFill>
              <a:srgbClr val="00A0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8ACB6D-DAC9-9046-3B79-B45981F1C182}"/>
              </a:ext>
            </a:extLst>
          </p:cNvPr>
          <p:cNvSpPr/>
          <p:nvPr/>
        </p:nvSpPr>
        <p:spPr>
          <a:xfrm>
            <a:off x="7089881" y="4282845"/>
            <a:ext cx="1379749" cy="1904521"/>
          </a:xfrm>
          <a:prstGeom prst="rect">
            <a:avLst/>
          </a:prstGeom>
          <a:noFill/>
          <a:ln w="12700">
            <a:solidFill>
              <a:srgbClr val="00A0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858326-97F4-0FC0-6930-06C4B217FD46}"/>
              </a:ext>
            </a:extLst>
          </p:cNvPr>
          <p:cNvSpPr/>
          <p:nvPr/>
        </p:nvSpPr>
        <p:spPr>
          <a:xfrm>
            <a:off x="7207201" y="2156061"/>
            <a:ext cx="3487032" cy="1464380"/>
          </a:xfrm>
          <a:prstGeom prst="rect">
            <a:avLst/>
          </a:prstGeom>
          <a:noFill/>
          <a:ln w="12700">
            <a:solidFill>
              <a:srgbClr val="FF99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" algn="l"/>
            <a:r>
              <a:rPr lang="en-US" sz="800" dirty="0">
                <a:solidFill>
                  <a:srgbClr val="FF9901"/>
                </a:solidFill>
                <a:latin typeface="Amazon Ember" panose="020B0603020204020204" pitchFamily="34" charset="0"/>
                <a:cs typeface="Amazon Ember" panose="020B0603020204020204" pitchFamily="34" charset="0"/>
              </a:rPr>
              <a:t>Amazon EKS</a:t>
            </a:r>
          </a:p>
        </p:txBody>
      </p:sp>
      <p:pic>
        <p:nvPicPr>
          <p:cNvPr id="22" name="Graphic 23">
            <a:extLst>
              <a:ext uri="{FF2B5EF4-FFF2-40B4-BE49-F238E27FC236}">
                <a16:creationId xmlns:a16="http://schemas.microsoft.com/office/drawing/2014/main" id="{50F2C2FD-DA18-CA48-43C1-D4FD0B33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31" y="2156061"/>
            <a:ext cx="182880" cy="18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068646-9C41-7CD0-836A-F25CD1B9D6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37903" y="4550306"/>
            <a:ext cx="3559306" cy="74322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B5FCBD8-9C0A-AB14-19B0-37827D8A4A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59431" y="5368836"/>
            <a:ext cx="3559306" cy="74322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C0885B6-44BF-05A9-CB99-14D2C90448F6}"/>
              </a:ext>
            </a:extLst>
          </p:cNvPr>
          <p:cNvSpPr/>
          <p:nvPr/>
        </p:nvSpPr>
        <p:spPr>
          <a:xfrm>
            <a:off x="6830276" y="4502058"/>
            <a:ext cx="3979040" cy="806146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ln w="0"/>
                <a:solidFill>
                  <a:srgbClr val="6BAE3D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1872C341-13E6-A0D5-CEE8-FB7A95823C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6848966" y="4518535"/>
            <a:ext cx="182880" cy="18288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AC182962-C05B-AE05-E83E-8DBF249A2AF1}"/>
              </a:ext>
            </a:extLst>
          </p:cNvPr>
          <p:cNvSpPr/>
          <p:nvPr/>
        </p:nvSpPr>
        <p:spPr>
          <a:xfrm>
            <a:off x="6824841" y="5323595"/>
            <a:ext cx="3979040" cy="806146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ln w="0"/>
                <a:solidFill>
                  <a:srgbClr val="6BAE3D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</a:p>
        </p:txBody>
      </p:sp>
      <p:pic>
        <p:nvPicPr>
          <p:cNvPr id="7185" name="Graphic 7184">
            <a:extLst>
              <a:ext uri="{FF2B5EF4-FFF2-40B4-BE49-F238E27FC236}">
                <a16:creationId xmlns:a16="http://schemas.microsoft.com/office/drawing/2014/main" id="{C57E2051-A18B-A988-B2DB-F3EB43C7D90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6843531" y="5340072"/>
            <a:ext cx="182880" cy="182880"/>
          </a:xfrm>
          <a:prstGeom prst="rect">
            <a:avLst/>
          </a:prstGeom>
        </p:spPr>
      </p:pic>
      <p:pic>
        <p:nvPicPr>
          <p:cNvPr id="7186" name="Graphic 20">
            <a:extLst>
              <a:ext uri="{FF2B5EF4-FFF2-40B4-BE49-F238E27FC236}">
                <a16:creationId xmlns:a16="http://schemas.microsoft.com/office/drawing/2014/main" id="{72124F19-92E4-33AF-D348-8ABD383B7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965" y="3084866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7" name="Graphic 21">
            <a:extLst>
              <a:ext uri="{FF2B5EF4-FFF2-40B4-BE49-F238E27FC236}">
                <a16:creationId xmlns:a16="http://schemas.microsoft.com/office/drawing/2014/main" id="{126610F7-8D5A-E172-8AFC-9797D56D9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965" y="2326473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8" name="Rectangle 7187">
            <a:extLst>
              <a:ext uri="{FF2B5EF4-FFF2-40B4-BE49-F238E27FC236}">
                <a16:creationId xmlns:a16="http://schemas.microsoft.com/office/drawing/2014/main" id="{E0E9DED9-39A3-69E4-F832-395EE43E8A0B}"/>
              </a:ext>
            </a:extLst>
          </p:cNvPr>
          <p:cNvSpPr/>
          <p:nvPr/>
        </p:nvSpPr>
        <p:spPr>
          <a:xfrm>
            <a:off x="9357758" y="1848873"/>
            <a:ext cx="1379749" cy="1897698"/>
          </a:xfrm>
          <a:prstGeom prst="rect">
            <a:avLst/>
          </a:prstGeom>
          <a:noFill/>
          <a:ln w="12700">
            <a:solidFill>
              <a:srgbClr val="00A0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7191" name="Rectangle 7190">
            <a:extLst>
              <a:ext uri="{FF2B5EF4-FFF2-40B4-BE49-F238E27FC236}">
                <a16:creationId xmlns:a16="http://schemas.microsoft.com/office/drawing/2014/main" id="{2CC336E5-9CFF-8E76-C4F1-74236F780A22}"/>
              </a:ext>
            </a:extLst>
          </p:cNvPr>
          <p:cNvSpPr/>
          <p:nvPr/>
        </p:nvSpPr>
        <p:spPr>
          <a:xfrm>
            <a:off x="7088129" y="1848873"/>
            <a:ext cx="1379749" cy="1904521"/>
          </a:xfrm>
          <a:prstGeom prst="rect">
            <a:avLst/>
          </a:prstGeom>
          <a:noFill/>
          <a:ln w="12700">
            <a:solidFill>
              <a:srgbClr val="00A0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00A0C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7195" name="Rectangle 7194">
            <a:extLst>
              <a:ext uri="{FF2B5EF4-FFF2-40B4-BE49-F238E27FC236}">
                <a16:creationId xmlns:a16="http://schemas.microsoft.com/office/drawing/2014/main" id="{F0E9C4D8-E842-EBD7-E25E-C51907A220CD}"/>
              </a:ext>
            </a:extLst>
          </p:cNvPr>
          <p:cNvSpPr/>
          <p:nvPr/>
        </p:nvSpPr>
        <p:spPr>
          <a:xfrm>
            <a:off x="6095226" y="2068086"/>
            <a:ext cx="4712338" cy="1634982"/>
          </a:xfrm>
          <a:prstGeom prst="rect">
            <a:avLst/>
          </a:prstGeom>
          <a:noFill/>
          <a:ln w="12700">
            <a:solidFill>
              <a:srgbClr val="6BA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ln w="0"/>
                <a:solidFill>
                  <a:srgbClr val="6BAE3D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VPC</a:t>
            </a:r>
          </a:p>
        </p:txBody>
      </p:sp>
      <p:pic>
        <p:nvPicPr>
          <p:cNvPr id="7196" name="Graphic 7195">
            <a:extLst>
              <a:ext uri="{FF2B5EF4-FFF2-40B4-BE49-F238E27FC236}">
                <a16:creationId xmlns:a16="http://schemas.microsoft.com/office/drawing/2014/main" id="{A836DF8D-47FE-650F-C3EF-D79A9D2B4B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6113468" y="2064816"/>
            <a:ext cx="182880" cy="182880"/>
          </a:xfrm>
          <a:prstGeom prst="rect">
            <a:avLst/>
          </a:prstGeom>
        </p:spPr>
      </p:pic>
      <p:pic>
        <p:nvPicPr>
          <p:cNvPr id="7199" name="Picture 7198">
            <a:extLst>
              <a:ext uri="{FF2B5EF4-FFF2-40B4-BE49-F238E27FC236}">
                <a16:creationId xmlns:a16="http://schemas.microsoft.com/office/drawing/2014/main" id="{08EE24C9-11B8-963A-47D6-87DCA4B6A20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49484" y="2338941"/>
            <a:ext cx="2824902" cy="1249700"/>
          </a:xfrm>
          <a:prstGeom prst="rect">
            <a:avLst/>
          </a:prstGeom>
        </p:spPr>
      </p:pic>
      <p:pic>
        <p:nvPicPr>
          <p:cNvPr id="7222" name="Graphic 49">
            <a:extLst>
              <a:ext uri="{FF2B5EF4-FFF2-40B4-BE49-F238E27FC236}">
                <a16:creationId xmlns:a16="http://schemas.microsoft.com/office/drawing/2014/main" id="{688F4294-2012-312B-DEE4-68B8505AB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11033395" y="2036979"/>
            <a:ext cx="27432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23" name="Graphic 49">
            <a:extLst>
              <a:ext uri="{FF2B5EF4-FFF2-40B4-BE49-F238E27FC236}">
                <a16:creationId xmlns:a16="http://schemas.microsoft.com/office/drawing/2014/main" id="{6D5E12A2-4196-6162-EC66-931DC67D4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11030282" y="3276123"/>
            <a:ext cx="27432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24" name="Graphic 49">
            <a:extLst>
              <a:ext uri="{FF2B5EF4-FFF2-40B4-BE49-F238E27FC236}">
                <a16:creationId xmlns:a16="http://schemas.microsoft.com/office/drawing/2014/main" id="{F3C52482-09DA-2774-BC69-E9B9575EF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11023950" y="4524693"/>
            <a:ext cx="27432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25" name="Graphic 49">
            <a:extLst>
              <a:ext uri="{FF2B5EF4-FFF2-40B4-BE49-F238E27FC236}">
                <a16:creationId xmlns:a16="http://schemas.microsoft.com/office/drawing/2014/main" id="{43B7316C-88CC-1DCE-425A-66E5B476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 bwMode="auto">
          <a:xfrm>
            <a:off x="11020837" y="5763837"/>
            <a:ext cx="274320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26" name="Rectangle 7225">
            <a:extLst>
              <a:ext uri="{FF2B5EF4-FFF2-40B4-BE49-F238E27FC236}">
                <a16:creationId xmlns:a16="http://schemas.microsoft.com/office/drawing/2014/main" id="{36070529-91E3-71CE-DB6D-2F775414EC8A}"/>
              </a:ext>
            </a:extLst>
          </p:cNvPr>
          <p:cNvSpPr/>
          <p:nvPr/>
        </p:nvSpPr>
        <p:spPr>
          <a:xfrm>
            <a:off x="2549179" y="2759749"/>
            <a:ext cx="2918102" cy="2722363"/>
          </a:xfrm>
          <a:prstGeom prst="rect">
            <a:avLst/>
          </a:prstGeom>
          <a:noFill/>
          <a:ln w="12700">
            <a:solidFill>
              <a:srgbClr val="FF4F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F4F8B"/>
                </a:solidFill>
                <a:effectLst/>
                <a:uLnTx/>
                <a:uFillTx/>
                <a:latin typeface="Amazon Ember" panose="020B0603020204020204" pitchFamily="34" charset="0"/>
                <a:ea typeface="+mn-ea"/>
                <a:cs typeface="Amazon Ember" panose="020B0603020204020204" pitchFamily="34" charset="0"/>
              </a:rPr>
              <a:t>Development tools</a:t>
            </a:r>
          </a:p>
        </p:txBody>
      </p:sp>
      <p:pic>
        <p:nvPicPr>
          <p:cNvPr id="7231" name="Graphic 7230">
            <a:extLst>
              <a:ext uri="{FF2B5EF4-FFF2-40B4-BE49-F238E27FC236}">
                <a16:creationId xmlns:a16="http://schemas.microsoft.com/office/drawing/2014/main" id="{079D6AB9-009E-0FD4-F73F-4E02C44549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549179" y="2759749"/>
            <a:ext cx="381000" cy="3810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FA0F7FA-A3F0-69EE-A994-C2B4D61733C6}"/>
              </a:ext>
            </a:extLst>
          </p:cNvPr>
          <p:cNvSpPr/>
          <p:nvPr/>
        </p:nvSpPr>
        <p:spPr>
          <a:xfrm>
            <a:off x="533459" y="3622677"/>
            <a:ext cx="2205701" cy="2339780"/>
          </a:xfrm>
          <a:prstGeom prst="rect">
            <a:avLst/>
          </a:prstGeom>
          <a:noFill/>
          <a:ln w="12700">
            <a:solidFill>
              <a:srgbClr val="A165FF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8425"/>
                      <a:gd name="connsiteY0" fmla="*/ 0 h 903724"/>
                      <a:gd name="connsiteX1" fmla="*/ 642822 w 2678425"/>
                      <a:gd name="connsiteY1" fmla="*/ 0 h 903724"/>
                      <a:gd name="connsiteX2" fmla="*/ 1232076 w 2678425"/>
                      <a:gd name="connsiteY2" fmla="*/ 0 h 903724"/>
                      <a:gd name="connsiteX3" fmla="*/ 1955250 w 2678425"/>
                      <a:gd name="connsiteY3" fmla="*/ 0 h 903724"/>
                      <a:gd name="connsiteX4" fmla="*/ 2678425 w 2678425"/>
                      <a:gd name="connsiteY4" fmla="*/ 0 h 903724"/>
                      <a:gd name="connsiteX5" fmla="*/ 2678425 w 2678425"/>
                      <a:gd name="connsiteY5" fmla="*/ 442825 h 903724"/>
                      <a:gd name="connsiteX6" fmla="*/ 2678425 w 2678425"/>
                      <a:gd name="connsiteY6" fmla="*/ 903724 h 903724"/>
                      <a:gd name="connsiteX7" fmla="*/ 2008819 w 2678425"/>
                      <a:gd name="connsiteY7" fmla="*/ 903724 h 903724"/>
                      <a:gd name="connsiteX8" fmla="*/ 1285644 w 2678425"/>
                      <a:gd name="connsiteY8" fmla="*/ 903724 h 903724"/>
                      <a:gd name="connsiteX9" fmla="*/ 696391 w 2678425"/>
                      <a:gd name="connsiteY9" fmla="*/ 903724 h 903724"/>
                      <a:gd name="connsiteX10" fmla="*/ 0 w 2678425"/>
                      <a:gd name="connsiteY10" fmla="*/ 903724 h 903724"/>
                      <a:gd name="connsiteX11" fmla="*/ 0 w 2678425"/>
                      <a:gd name="connsiteY11" fmla="*/ 451862 h 903724"/>
                      <a:gd name="connsiteX12" fmla="*/ 0 w 2678425"/>
                      <a:gd name="connsiteY12" fmla="*/ 0 h 90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678425" h="903724" extrusionOk="0">
                        <a:moveTo>
                          <a:pt x="0" y="0"/>
                        </a:moveTo>
                        <a:cubicBezTo>
                          <a:pt x="153237" y="25035"/>
                          <a:pt x="483211" y="30017"/>
                          <a:pt x="642822" y="0"/>
                        </a:cubicBezTo>
                        <a:cubicBezTo>
                          <a:pt x="802433" y="-30017"/>
                          <a:pt x="1073009" y="11634"/>
                          <a:pt x="1232076" y="0"/>
                        </a:cubicBezTo>
                        <a:cubicBezTo>
                          <a:pt x="1391143" y="-11634"/>
                          <a:pt x="1704237" y="-16081"/>
                          <a:pt x="1955250" y="0"/>
                        </a:cubicBezTo>
                        <a:cubicBezTo>
                          <a:pt x="2206263" y="16081"/>
                          <a:pt x="2418529" y="22982"/>
                          <a:pt x="2678425" y="0"/>
                        </a:cubicBezTo>
                        <a:cubicBezTo>
                          <a:pt x="2658351" y="126817"/>
                          <a:pt x="2685873" y="310361"/>
                          <a:pt x="2678425" y="442825"/>
                        </a:cubicBezTo>
                        <a:cubicBezTo>
                          <a:pt x="2670977" y="575290"/>
                          <a:pt x="2684951" y="734375"/>
                          <a:pt x="2678425" y="903724"/>
                        </a:cubicBezTo>
                        <a:cubicBezTo>
                          <a:pt x="2502516" y="936873"/>
                          <a:pt x="2228709" y="878612"/>
                          <a:pt x="2008819" y="903724"/>
                        </a:cubicBezTo>
                        <a:cubicBezTo>
                          <a:pt x="1788929" y="928836"/>
                          <a:pt x="1450598" y="896516"/>
                          <a:pt x="1285644" y="903724"/>
                        </a:cubicBezTo>
                        <a:cubicBezTo>
                          <a:pt x="1120691" y="910932"/>
                          <a:pt x="885149" y="921903"/>
                          <a:pt x="696391" y="903724"/>
                        </a:cubicBezTo>
                        <a:cubicBezTo>
                          <a:pt x="507633" y="885545"/>
                          <a:pt x="238152" y="925343"/>
                          <a:pt x="0" y="903724"/>
                        </a:cubicBezTo>
                        <a:cubicBezTo>
                          <a:pt x="-8174" y="789214"/>
                          <a:pt x="-18311" y="629014"/>
                          <a:pt x="0" y="451862"/>
                        </a:cubicBezTo>
                        <a:cubicBezTo>
                          <a:pt x="18311" y="274710"/>
                          <a:pt x="20468" y="942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rgbClr val="A165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Secured Network</a:t>
            </a:r>
          </a:p>
        </p:txBody>
      </p:sp>
      <p:pic>
        <p:nvPicPr>
          <p:cNvPr id="68" name="Graphic 43">
            <a:extLst>
              <a:ext uri="{FF2B5EF4-FFF2-40B4-BE49-F238E27FC236}">
                <a16:creationId xmlns:a16="http://schemas.microsoft.com/office/drawing/2014/main" id="{CEDAFC67-0495-314C-79E3-A2B8133E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2031021" y="4527613"/>
            <a:ext cx="377851" cy="37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Graphic 23">
            <a:extLst>
              <a:ext uri="{FF2B5EF4-FFF2-40B4-BE49-F238E27FC236}">
                <a16:creationId xmlns:a16="http://schemas.microsoft.com/office/drawing/2014/main" id="{64086148-3B8B-2FBB-4496-92D992EA7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993" y="4070282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Graphic 18">
            <a:extLst>
              <a:ext uri="{FF2B5EF4-FFF2-40B4-BE49-F238E27FC236}">
                <a16:creationId xmlns:a16="http://schemas.microsoft.com/office/drawing/2014/main" id="{A0747F7D-213C-FC17-7387-2245CB21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761" y="4912258"/>
            <a:ext cx="377851" cy="37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29">
            <a:extLst>
              <a:ext uri="{FF2B5EF4-FFF2-40B4-BE49-F238E27FC236}">
                <a16:creationId xmlns:a16="http://schemas.microsoft.com/office/drawing/2014/main" id="{E206A7E7-F00D-B3C6-CB75-6DE499BC7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/>
        </p:blipFill>
        <p:spPr bwMode="auto">
          <a:xfrm>
            <a:off x="5480993" y="3328512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5">
            <a:extLst>
              <a:ext uri="{FF2B5EF4-FFF2-40B4-BE49-F238E27FC236}">
                <a16:creationId xmlns:a16="http://schemas.microsoft.com/office/drawing/2014/main" id="{A9E305C7-C5E6-0ACA-C42C-F16D88465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/>
        </p:blipFill>
        <p:spPr bwMode="auto">
          <a:xfrm>
            <a:off x="5480993" y="3686228"/>
            <a:ext cx="3657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C242EE37-1D91-28C0-A1C2-9E7D5A978651}"/>
              </a:ext>
            </a:extLst>
          </p:cNvPr>
          <p:cNvCxnSpPr>
            <a:cxnSpLocks/>
          </p:cNvCxnSpPr>
          <p:nvPr/>
        </p:nvCxnSpPr>
        <p:spPr>
          <a:xfrm>
            <a:off x="5151774" y="4522616"/>
            <a:ext cx="1528905" cy="382515"/>
          </a:xfrm>
          <a:prstGeom prst="bentConnector3">
            <a:avLst>
              <a:gd name="adj1" fmla="val 10128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B6EFCF10-14A5-FAF8-92F8-0D8AFD2C05AE}"/>
              </a:ext>
            </a:extLst>
          </p:cNvPr>
          <p:cNvCxnSpPr>
            <a:cxnSpLocks/>
          </p:cNvCxnSpPr>
          <p:nvPr/>
        </p:nvCxnSpPr>
        <p:spPr>
          <a:xfrm flipV="1">
            <a:off x="5142532" y="2885577"/>
            <a:ext cx="930551" cy="1594731"/>
          </a:xfrm>
          <a:prstGeom prst="bentConnector3">
            <a:avLst>
              <a:gd name="adj1" fmla="val 17841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05F85D0E-F965-5EB3-A5C7-98EF2E171C14}"/>
              </a:ext>
            </a:extLst>
          </p:cNvPr>
          <p:cNvCxnSpPr>
            <a:cxnSpLocks/>
          </p:cNvCxnSpPr>
          <p:nvPr/>
        </p:nvCxnSpPr>
        <p:spPr>
          <a:xfrm>
            <a:off x="5158531" y="4529224"/>
            <a:ext cx="1528905" cy="1197444"/>
          </a:xfrm>
          <a:prstGeom prst="bentConnector3">
            <a:avLst>
              <a:gd name="adj1" fmla="val 10128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20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0D3A2E-DDCE-6592-17AA-AD9C1B033E93}"/>
              </a:ext>
            </a:extLst>
          </p:cNvPr>
          <p:cNvSpPr txBox="1"/>
          <p:nvPr/>
        </p:nvSpPr>
        <p:spPr>
          <a:xfrm>
            <a:off x="524918" y="4551446"/>
            <a:ext cx="2554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 as Code with Terraform and CDK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76217-6300-BE9E-FDBA-883CF82A5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00" y="2568834"/>
            <a:ext cx="1897828" cy="1907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3604F3-1080-4FEB-E78A-9E055206161B}"/>
              </a:ext>
            </a:extLst>
          </p:cNvPr>
          <p:cNvSpPr txBox="1"/>
          <p:nvPr/>
        </p:nvSpPr>
        <p:spPr>
          <a:xfrm>
            <a:off x="3709558" y="4511217"/>
            <a:ext cx="2554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Based on AWS best practices and recommendations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6838BA-0C7D-175F-08B0-2F41A0237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06" y="2584413"/>
            <a:ext cx="1866824" cy="18761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D2D680-FD58-57AA-4DAE-F3AEBEF98061}"/>
              </a:ext>
            </a:extLst>
          </p:cNvPr>
          <p:cNvSpPr txBox="1"/>
          <p:nvPr/>
        </p:nvSpPr>
        <p:spPr>
          <a:xfrm>
            <a:off x="6559056" y="4505188"/>
            <a:ext cx="2407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Integrated with popular K8s tools and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CC66A3-2A78-8198-CB78-DA1447829049}"/>
              </a:ext>
            </a:extLst>
          </p:cNvPr>
          <p:cNvSpPr txBox="1"/>
          <p:nvPr/>
        </p:nvSpPr>
        <p:spPr>
          <a:xfrm>
            <a:off x="9218584" y="4503053"/>
            <a:ext cx="21031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Fully extensible and customizable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82504E-1214-7017-30B8-1C07CF5F2326}"/>
              </a:ext>
            </a:extLst>
          </p:cNvPr>
          <p:cNvGrpSpPr/>
          <p:nvPr/>
        </p:nvGrpSpPr>
        <p:grpSpPr>
          <a:xfrm>
            <a:off x="9723016" y="3132173"/>
            <a:ext cx="1220224" cy="780639"/>
            <a:chOff x="10205868" y="3278724"/>
            <a:chExt cx="1220224" cy="780639"/>
          </a:xfrm>
        </p:grpSpPr>
        <p:grpSp>
          <p:nvGrpSpPr>
            <p:cNvPr id="17" name="Graphic 19">
              <a:extLst>
                <a:ext uri="{FF2B5EF4-FFF2-40B4-BE49-F238E27FC236}">
                  <a16:creationId xmlns:a16="http://schemas.microsoft.com/office/drawing/2014/main" id="{297E3A6B-DF9F-4ABF-FC4B-59D7F58B45F4}"/>
                </a:ext>
              </a:extLst>
            </p:cNvPr>
            <p:cNvGrpSpPr/>
            <p:nvPr/>
          </p:nvGrpSpPr>
          <p:grpSpPr>
            <a:xfrm>
              <a:off x="10787394" y="3413391"/>
              <a:ext cx="154593" cy="372448"/>
              <a:chOff x="9885449" y="3314372"/>
              <a:chExt cx="154593" cy="372448"/>
            </a:xfrm>
            <a:noFill/>
          </p:grpSpPr>
          <p:sp>
            <p:nvSpPr>
              <p:cNvPr id="18" name="Freeform: Shape 8">
                <a:extLst>
                  <a:ext uri="{FF2B5EF4-FFF2-40B4-BE49-F238E27FC236}">
                    <a16:creationId xmlns:a16="http://schemas.microsoft.com/office/drawing/2014/main" id="{18D8895B-A018-CA9E-A658-ACE792A02607}"/>
                  </a:ext>
                </a:extLst>
              </p:cNvPr>
              <p:cNvSpPr/>
              <p:nvPr/>
            </p:nvSpPr>
            <p:spPr>
              <a:xfrm rot="-10800000">
                <a:off x="9885449" y="3314372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" name="Freeform: Shape 9">
                <a:extLst>
                  <a:ext uri="{FF2B5EF4-FFF2-40B4-BE49-F238E27FC236}">
                    <a16:creationId xmlns:a16="http://schemas.microsoft.com/office/drawing/2014/main" id="{876EA0E8-B641-BC39-D938-A52487216583}"/>
                  </a:ext>
                </a:extLst>
              </p:cNvPr>
              <p:cNvSpPr/>
              <p:nvPr/>
            </p:nvSpPr>
            <p:spPr>
              <a:xfrm rot="-10800000">
                <a:off x="9885449" y="3532227"/>
                <a:ext cx="154593" cy="154593"/>
              </a:xfrm>
              <a:custGeom>
                <a:avLst/>
                <a:gdLst>
                  <a:gd name="connsiteX0" fmla="*/ 0 w 154593"/>
                  <a:gd name="connsiteY0" fmla="*/ 0 h 154593"/>
                  <a:gd name="connsiteX1" fmla="*/ 154594 w 154593"/>
                  <a:gd name="connsiteY1" fmla="*/ 0 h 154593"/>
                  <a:gd name="connsiteX2" fmla="*/ 154594 w 154593"/>
                  <a:gd name="connsiteY2" fmla="*/ 154594 h 154593"/>
                  <a:gd name="connsiteX3" fmla="*/ 0 w 154593"/>
                  <a:gd name="connsiteY3" fmla="*/ 154594 h 15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593" h="154593">
                    <a:moveTo>
                      <a:pt x="0" y="0"/>
                    </a:moveTo>
                    <a:lnTo>
                      <a:pt x="154594" y="0"/>
                    </a:lnTo>
                    <a:lnTo>
                      <a:pt x="154594" y="154594"/>
                    </a:lnTo>
                    <a:lnTo>
                      <a:pt x="0" y="154594"/>
                    </a:lnTo>
                    <a:close/>
                  </a:path>
                </a:pathLst>
              </a:custGeom>
              <a:noFill/>
              <a:ln w="15812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20" name="Freeform: Shape 10">
              <a:extLst>
                <a:ext uri="{FF2B5EF4-FFF2-40B4-BE49-F238E27FC236}">
                  <a16:creationId xmlns:a16="http://schemas.microsoft.com/office/drawing/2014/main" id="{86A4E90E-5FC4-89C9-BC5D-9515EA083BDB}"/>
                </a:ext>
              </a:extLst>
            </p:cNvPr>
            <p:cNvSpPr/>
            <p:nvPr/>
          </p:nvSpPr>
          <p:spPr>
            <a:xfrm rot="10800000">
              <a:off x="10566930" y="3413391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40FB089D-DEF7-3B1F-B660-9568D7376224}"/>
                </a:ext>
              </a:extLst>
            </p:cNvPr>
            <p:cNvSpPr/>
            <p:nvPr/>
          </p:nvSpPr>
          <p:spPr>
            <a:xfrm rot="10800000">
              <a:off x="10566930" y="3631246"/>
              <a:ext cx="154593" cy="154593"/>
            </a:xfrm>
            <a:custGeom>
              <a:avLst/>
              <a:gdLst>
                <a:gd name="connsiteX0" fmla="*/ 0 w 154593"/>
                <a:gd name="connsiteY0" fmla="*/ 0 h 154593"/>
                <a:gd name="connsiteX1" fmla="*/ 154594 w 154593"/>
                <a:gd name="connsiteY1" fmla="*/ 0 h 154593"/>
                <a:gd name="connsiteX2" fmla="*/ 154594 w 154593"/>
                <a:gd name="connsiteY2" fmla="*/ 154594 h 154593"/>
                <a:gd name="connsiteX3" fmla="*/ 0 w 154593"/>
                <a:gd name="connsiteY3" fmla="*/ 154594 h 1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593" h="154593">
                  <a:moveTo>
                    <a:pt x="0" y="0"/>
                  </a:moveTo>
                  <a:lnTo>
                    <a:pt x="154594" y="0"/>
                  </a:lnTo>
                  <a:lnTo>
                    <a:pt x="154594" y="154594"/>
                  </a:lnTo>
                  <a:lnTo>
                    <a:pt x="0" y="154594"/>
                  </a:lnTo>
                  <a:close/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reeform: Shape 12">
              <a:extLst>
                <a:ext uri="{FF2B5EF4-FFF2-40B4-BE49-F238E27FC236}">
                  <a16:creationId xmlns:a16="http://schemas.microsoft.com/office/drawing/2014/main" id="{50DF3D84-0C57-E24A-E7FA-6C81512F42EB}"/>
                </a:ext>
              </a:extLst>
            </p:cNvPr>
            <p:cNvSpPr/>
            <p:nvPr/>
          </p:nvSpPr>
          <p:spPr>
            <a:xfrm>
              <a:off x="10358169" y="3330677"/>
              <a:ext cx="793291" cy="543253"/>
            </a:xfrm>
            <a:custGeom>
              <a:avLst/>
              <a:gdLst>
                <a:gd name="connsiteX0" fmla="*/ 793292 w 793291"/>
                <a:gd name="connsiteY0" fmla="*/ 182271 h 543253"/>
                <a:gd name="connsiteX1" fmla="*/ 793292 w 793291"/>
                <a:gd name="connsiteY1" fmla="*/ 22062 h 543253"/>
                <a:gd name="connsiteX2" fmla="*/ 771230 w 793291"/>
                <a:gd name="connsiteY2" fmla="*/ 0 h 543253"/>
                <a:gd name="connsiteX3" fmla="*/ 22062 w 793291"/>
                <a:gd name="connsiteY3" fmla="*/ 0 h 543253"/>
                <a:gd name="connsiteX4" fmla="*/ 0 w 793291"/>
                <a:gd name="connsiteY4" fmla="*/ 22062 h 543253"/>
                <a:gd name="connsiteX5" fmla="*/ 0 w 793291"/>
                <a:gd name="connsiteY5" fmla="*/ 521191 h 543253"/>
                <a:gd name="connsiteX6" fmla="*/ 22062 w 793291"/>
                <a:gd name="connsiteY6" fmla="*/ 543253 h 543253"/>
                <a:gd name="connsiteX7" fmla="*/ 626362 w 793291"/>
                <a:gd name="connsiteY7" fmla="*/ 543253 h 54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3291" h="543253">
                  <a:moveTo>
                    <a:pt x="793292" y="182271"/>
                  </a:moveTo>
                  <a:lnTo>
                    <a:pt x="793292" y="22062"/>
                  </a:lnTo>
                  <a:cubicBezTo>
                    <a:pt x="793292" y="9877"/>
                    <a:pt x="783415" y="0"/>
                    <a:pt x="771230" y="0"/>
                  </a:cubicBezTo>
                  <a:lnTo>
                    <a:pt x="22062" y="0"/>
                  </a:lnTo>
                  <a:cubicBezTo>
                    <a:pt x="9877" y="0"/>
                    <a:pt x="0" y="9877"/>
                    <a:pt x="0" y="22062"/>
                  </a:cubicBezTo>
                  <a:lnTo>
                    <a:pt x="0" y="521191"/>
                  </a:lnTo>
                  <a:cubicBezTo>
                    <a:pt x="0" y="533377"/>
                    <a:pt x="9877" y="543253"/>
                    <a:pt x="22062" y="543253"/>
                  </a:cubicBezTo>
                  <a:lnTo>
                    <a:pt x="626362" y="543253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reeform: Shape 13">
              <a:extLst>
                <a:ext uri="{FF2B5EF4-FFF2-40B4-BE49-F238E27FC236}">
                  <a16:creationId xmlns:a16="http://schemas.microsoft.com/office/drawing/2014/main" id="{90C6E83A-83BF-AF19-CF24-69AF4BAA7A46}"/>
                </a:ext>
              </a:extLst>
            </p:cNvPr>
            <p:cNvSpPr/>
            <p:nvPr/>
          </p:nvSpPr>
          <p:spPr>
            <a:xfrm>
              <a:off x="10301155" y="3278724"/>
              <a:ext cx="903682" cy="658625"/>
            </a:xfrm>
            <a:custGeom>
              <a:avLst/>
              <a:gdLst>
                <a:gd name="connsiteX0" fmla="*/ 903682 w 903682"/>
                <a:gd name="connsiteY0" fmla="*/ 237149 h 658625"/>
                <a:gd name="connsiteX1" fmla="*/ 903682 w 903682"/>
                <a:gd name="connsiteY1" fmla="*/ 22062 h 658625"/>
                <a:gd name="connsiteX2" fmla="*/ 881778 w 903682"/>
                <a:gd name="connsiteY2" fmla="*/ 0 h 658625"/>
                <a:gd name="connsiteX3" fmla="*/ 881699 w 903682"/>
                <a:gd name="connsiteY3" fmla="*/ 0 h 658625"/>
                <a:gd name="connsiteX4" fmla="*/ 21983 w 903682"/>
                <a:gd name="connsiteY4" fmla="*/ 0 h 658625"/>
                <a:gd name="connsiteX5" fmla="*/ 0 w 903682"/>
                <a:gd name="connsiteY5" fmla="*/ 22062 h 658625"/>
                <a:gd name="connsiteX6" fmla="*/ 0 w 903682"/>
                <a:gd name="connsiteY6" fmla="*/ 636563 h 658625"/>
                <a:gd name="connsiteX7" fmla="*/ 21983 w 903682"/>
                <a:gd name="connsiteY7" fmla="*/ 658625 h 658625"/>
                <a:gd name="connsiteX8" fmla="*/ 651034 w 903682"/>
                <a:gd name="connsiteY8" fmla="*/ 658625 h 65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3682" h="658625">
                  <a:moveTo>
                    <a:pt x="903682" y="237149"/>
                  </a:moveTo>
                  <a:lnTo>
                    <a:pt x="903682" y="22062"/>
                  </a:lnTo>
                  <a:cubicBezTo>
                    <a:pt x="903730" y="9922"/>
                    <a:pt x="893916" y="43"/>
                    <a:pt x="881778" y="0"/>
                  </a:cubicBezTo>
                  <a:cubicBezTo>
                    <a:pt x="881754" y="0"/>
                    <a:pt x="881723" y="0"/>
                    <a:pt x="881699" y="0"/>
                  </a:cubicBezTo>
                  <a:lnTo>
                    <a:pt x="21983" y="0"/>
                  </a:lnTo>
                  <a:cubicBezTo>
                    <a:pt x="9829" y="43"/>
                    <a:pt x="0" y="9908"/>
                    <a:pt x="0" y="22062"/>
                  </a:cubicBezTo>
                  <a:lnTo>
                    <a:pt x="0" y="636563"/>
                  </a:lnTo>
                  <a:cubicBezTo>
                    <a:pt x="0" y="648717"/>
                    <a:pt x="9829" y="658578"/>
                    <a:pt x="21983" y="658625"/>
                  </a:cubicBezTo>
                  <a:lnTo>
                    <a:pt x="651034" y="658625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reeform: Shape 14">
              <a:extLst>
                <a:ext uri="{FF2B5EF4-FFF2-40B4-BE49-F238E27FC236}">
                  <a16:creationId xmlns:a16="http://schemas.microsoft.com/office/drawing/2014/main" id="{796F0F91-9A96-8140-9084-FD24AB0CBBBE}"/>
                </a:ext>
              </a:extLst>
            </p:cNvPr>
            <p:cNvSpPr/>
            <p:nvPr/>
          </p:nvSpPr>
          <p:spPr>
            <a:xfrm>
              <a:off x="10205868" y="3937349"/>
              <a:ext cx="718723" cy="80262"/>
            </a:xfrm>
            <a:custGeom>
              <a:avLst/>
              <a:gdLst>
                <a:gd name="connsiteX0" fmla="*/ 718723 w 718723"/>
                <a:gd name="connsiteY0" fmla="*/ 80262 h 80262"/>
                <a:gd name="connsiteX1" fmla="*/ 64605 w 718723"/>
                <a:gd name="connsiteY1" fmla="*/ 80262 h 80262"/>
                <a:gd name="connsiteX2" fmla="*/ 0 w 718723"/>
                <a:gd name="connsiteY2" fmla="*/ 52269 h 80262"/>
                <a:gd name="connsiteX3" fmla="*/ 0 w 718723"/>
                <a:gd name="connsiteY3" fmla="*/ 0 h 80262"/>
                <a:gd name="connsiteX4" fmla="*/ 105171 w 718723"/>
                <a:gd name="connsiteY4" fmla="*/ 0 h 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723" h="80262">
                  <a:moveTo>
                    <a:pt x="718723" y="80262"/>
                  </a:moveTo>
                  <a:lnTo>
                    <a:pt x="64605" y="80262"/>
                  </a:lnTo>
                  <a:cubicBezTo>
                    <a:pt x="64605" y="80262"/>
                    <a:pt x="17871" y="80737"/>
                    <a:pt x="0" y="52269"/>
                  </a:cubicBezTo>
                  <a:lnTo>
                    <a:pt x="0" y="0"/>
                  </a:lnTo>
                  <a:lnTo>
                    <a:pt x="105171" y="0"/>
                  </a:lnTo>
                </a:path>
              </a:pathLst>
            </a:custGeom>
            <a:noFill/>
            <a:ln w="15812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826DA212-314A-6988-D1D4-F3A81D3E524C}"/>
                </a:ext>
              </a:extLst>
            </p:cNvPr>
            <p:cNvSpPr/>
            <p:nvPr/>
          </p:nvSpPr>
          <p:spPr>
            <a:xfrm>
              <a:off x="11078948" y="3570910"/>
              <a:ext cx="251778" cy="251778"/>
            </a:xfrm>
            <a:custGeom>
              <a:avLst/>
              <a:gdLst>
                <a:gd name="connsiteX0" fmla="*/ 251778 w 251778"/>
                <a:gd name="connsiteY0" fmla="*/ 125968 h 251778"/>
                <a:gd name="connsiteX1" fmla="*/ 125968 w 251778"/>
                <a:gd name="connsiteY1" fmla="*/ 0 h 251778"/>
                <a:gd name="connsiteX2" fmla="*/ 0 w 251778"/>
                <a:gd name="connsiteY2" fmla="*/ 125810 h 251778"/>
                <a:gd name="connsiteX3" fmla="*/ 125810 w 251778"/>
                <a:gd name="connsiteY3" fmla="*/ 251779 h 251778"/>
                <a:gd name="connsiteX4" fmla="*/ 125889 w 251778"/>
                <a:gd name="connsiteY4" fmla="*/ 251779 h 251778"/>
                <a:gd name="connsiteX5" fmla="*/ 251778 w 251778"/>
                <a:gd name="connsiteY5" fmla="*/ 125968 h 25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778" h="251778">
                  <a:moveTo>
                    <a:pt x="251778" y="125968"/>
                  </a:moveTo>
                  <a:cubicBezTo>
                    <a:pt x="251826" y="56441"/>
                    <a:pt x="195492" y="44"/>
                    <a:pt x="125968" y="0"/>
                  </a:cubicBezTo>
                  <a:cubicBezTo>
                    <a:pt x="56445" y="-43"/>
                    <a:pt x="47" y="56283"/>
                    <a:pt x="0" y="125810"/>
                  </a:cubicBezTo>
                  <a:cubicBezTo>
                    <a:pt x="-48" y="195334"/>
                    <a:pt x="56286" y="251731"/>
                    <a:pt x="125810" y="251779"/>
                  </a:cubicBezTo>
                  <a:cubicBezTo>
                    <a:pt x="125834" y="251779"/>
                    <a:pt x="125865" y="251779"/>
                    <a:pt x="125889" y="251779"/>
                  </a:cubicBezTo>
                  <a:cubicBezTo>
                    <a:pt x="195381" y="251779"/>
                    <a:pt x="251731" y="195460"/>
                    <a:pt x="251778" y="125968"/>
                  </a:cubicBezTo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4AC963CB-9B52-819E-8A50-5E949C6174CC}"/>
                </a:ext>
              </a:extLst>
            </p:cNvPr>
            <p:cNvSpPr/>
            <p:nvPr/>
          </p:nvSpPr>
          <p:spPr>
            <a:xfrm>
              <a:off x="10983656" y="3830043"/>
              <a:ext cx="442436" cy="229320"/>
            </a:xfrm>
            <a:custGeom>
              <a:avLst/>
              <a:gdLst>
                <a:gd name="connsiteX0" fmla="*/ 442436 w 442436"/>
                <a:gd name="connsiteY0" fmla="*/ 229321 h 229320"/>
                <a:gd name="connsiteX1" fmla="*/ 5 w 442436"/>
                <a:gd name="connsiteY1" fmla="*/ 229321 h 229320"/>
                <a:gd name="connsiteX2" fmla="*/ 107865 w 442436"/>
                <a:gd name="connsiteY2" fmla="*/ 32342 h 229320"/>
                <a:gd name="connsiteX3" fmla="*/ 221181 w 442436"/>
                <a:gd name="connsiteY3" fmla="*/ 0 h 229320"/>
                <a:gd name="connsiteX4" fmla="*/ 442436 w 442436"/>
                <a:gd name="connsiteY4" fmla="*/ 229321 h 22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36" h="229320">
                  <a:moveTo>
                    <a:pt x="442436" y="229321"/>
                  </a:moveTo>
                  <a:lnTo>
                    <a:pt x="5" y="229321"/>
                  </a:lnTo>
                  <a:cubicBezTo>
                    <a:pt x="-540" y="149422"/>
                    <a:pt x="40255" y="74917"/>
                    <a:pt x="107865" y="32342"/>
                  </a:cubicBezTo>
                  <a:cubicBezTo>
                    <a:pt x="141868" y="11181"/>
                    <a:pt x="181129" y="-24"/>
                    <a:pt x="221181" y="0"/>
                  </a:cubicBezTo>
                  <a:cubicBezTo>
                    <a:pt x="343433" y="0"/>
                    <a:pt x="442436" y="102641"/>
                    <a:pt x="442436" y="229321"/>
                  </a:cubicBezTo>
                  <a:close/>
                </a:path>
              </a:pathLst>
            </a:custGeom>
            <a:noFill/>
            <a:ln w="15812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E03AB-04ED-CFCA-6332-CD313FB27E15}"/>
              </a:ext>
            </a:extLst>
          </p:cNvPr>
          <p:cNvGrpSpPr/>
          <p:nvPr/>
        </p:nvGrpSpPr>
        <p:grpSpPr>
          <a:xfrm>
            <a:off x="7239508" y="2999272"/>
            <a:ext cx="1172431" cy="1046441"/>
            <a:chOff x="10064507" y="2234346"/>
            <a:chExt cx="1303936" cy="1163814"/>
          </a:xfrm>
        </p:grpSpPr>
        <p:sp>
          <p:nvSpPr>
            <p:cNvPr id="28" name="Freeform: Shape 20">
              <a:extLst>
                <a:ext uri="{FF2B5EF4-FFF2-40B4-BE49-F238E27FC236}">
                  <a16:creationId xmlns:a16="http://schemas.microsoft.com/office/drawing/2014/main" id="{7425EFD6-5943-C662-0057-44DA442A3DFB}"/>
                </a:ext>
              </a:extLst>
            </p:cNvPr>
            <p:cNvSpPr/>
            <p:nvPr/>
          </p:nvSpPr>
          <p:spPr>
            <a:xfrm>
              <a:off x="10276974" y="2904534"/>
              <a:ext cx="249078" cy="9525"/>
            </a:xfrm>
            <a:custGeom>
              <a:avLst/>
              <a:gdLst>
                <a:gd name="connsiteX0" fmla="*/ 0 w 249078"/>
                <a:gd name="connsiteY0" fmla="*/ 0 h 9525"/>
                <a:gd name="connsiteX1" fmla="*/ 249079 w 24907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9078" h="9525">
                  <a:moveTo>
                    <a:pt x="0" y="0"/>
                  </a:moveTo>
                  <a:lnTo>
                    <a:pt x="249079" y="0"/>
                  </a:lnTo>
                </a:path>
              </a:pathLst>
            </a:custGeom>
            <a:ln w="19050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reeform: Shape 21">
              <a:extLst>
                <a:ext uri="{FF2B5EF4-FFF2-40B4-BE49-F238E27FC236}">
                  <a16:creationId xmlns:a16="http://schemas.microsoft.com/office/drawing/2014/main" id="{CECA67A7-F4DA-175E-F3B6-5B95FFD7E3B1}"/>
                </a:ext>
              </a:extLst>
            </p:cNvPr>
            <p:cNvSpPr/>
            <p:nvPr/>
          </p:nvSpPr>
          <p:spPr>
            <a:xfrm>
              <a:off x="10064507" y="2234346"/>
              <a:ext cx="1303936" cy="829350"/>
            </a:xfrm>
            <a:custGeom>
              <a:avLst/>
              <a:gdLst>
                <a:gd name="connsiteX0" fmla="*/ 489168 w 1303936"/>
                <a:gd name="connsiteY0" fmla="*/ 829350 h 829350"/>
                <a:gd name="connsiteX1" fmla="*/ 189987 w 1303936"/>
                <a:gd name="connsiteY1" fmla="*/ 829350 h 829350"/>
                <a:gd name="connsiteX2" fmla="*/ 119598 w 1303936"/>
                <a:gd name="connsiteY2" fmla="*/ 809252 h 829350"/>
                <a:gd name="connsiteX3" fmla="*/ 59 w 1303936"/>
                <a:gd name="connsiteY3" fmla="*/ 593702 h 829350"/>
                <a:gd name="connsiteX4" fmla="*/ 179129 w 1303936"/>
                <a:gd name="connsiteY4" fmla="*/ 367102 h 829350"/>
                <a:gd name="connsiteX5" fmla="*/ 179129 w 1303936"/>
                <a:gd name="connsiteY5" fmla="*/ 367102 h 829350"/>
                <a:gd name="connsiteX6" fmla="*/ 176652 w 1303936"/>
                <a:gd name="connsiteY6" fmla="*/ 326716 h 829350"/>
                <a:gd name="connsiteX7" fmla="*/ 372582 w 1303936"/>
                <a:gd name="connsiteY7" fmla="*/ 28107 h 829350"/>
                <a:gd name="connsiteX8" fmla="*/ 744533 w 1303936"/>
                <a:gd name="connsiteY8" fmla="*/ 100688 h 829350"/>
                <a:gd name="connsiteX9" fmla="*/ 836068 w 1303936"/>
                <a:gd name="connsiteY9" fmla="*/ 247658 h 829350"/>
                <a:gd name="connsiteX10" fmla="*/ 945606 w 1303936"/>
                <a:gd name="connsiteY10" fmla="*/ 191461 h 829350"/>
                <a:gd name="connsiteX11" fmla="*/ 1092577 w 1303936"/>
                <a:gd name="connsiteY11" fmla="*/ 360434 h 829350"/>
                <a:gd name="connsiteX12" fmla="*/ 1092005 w 1303936"/>
                <a:gd name="connsiteY12" fmla="*/ 363101 h 829350"/>
                <a:gd name="connsiteX13" fmla="*/ 1303936 w 1303936"/>
                <a:gd name="connsiteY13" fmla="*/ 595607 h 829350"/>
                <a:gd name="connsiteX14" fmla="*/ 1156108 w 1303936"/>
                <a:gd name="connsiteY14" fmla="*/ 812491 h 8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3936" h="829350">
                  <a:moveTo>
                    <a:pt x="489168" y="829350"/>
                  </a:moveTo>
                  <a:lnTo>
                    <a:pt x="189987" y="829350"/>
                  </a:lnTo>
                  <a:cubicBezTo>
                    <a:pt x="165122" y="829255"/>
                    <a:pt x="140765" y="822302"/>
                    <a:pt x="119598" y="809252"/>
                  </a:cubicBezTo>
                  <a:cubicBezTo>
                    <a:pt x="43802" y="764209"/>
                    <a:pt x="-1873" y="681846"/>
                    <a:pt x="59" y="593702"/>
                  </a:cubicBezTo>
                  <a:cubicBezTo>
                    <a:pt x="59" y="450827"/>
                    <a:pt x="95309" y="388343"/>
                    <a:pt x="179129" y="367102"/>
                  </a:cubicBezTo>
                  <a:lnTo>
                    <a:pt x="179129" y="367102"/>
                  </a:lnTo>
                  <a:cubicBezTo>
                    <a:pt x="177480" y="353703"/>
                    <a:pt x="176653" y="340216"/>
                    <a:pt x="176652" y="326716"/>
                  </a:cubicBezTo>
                  <a:cubicBezTo>
                    <a:pt x="176652" y="210225"/>
                    <a:pt x="257043" y="76018"/>
                    <a:pt x="372582" y="28107"/>
                  </a:cubicBezTo>
                  <a:cubicBezTo>
                    <a:pt x="520314" y="-33520"/>
                    <a:pt x="655665" y="13153"/>
                    <a:pt x="744533" y="100688"/>
                  </a:cubicBezTo>
                  <a:cubicBezTo>
                    <a:pt x="785595" y="142260"/>
                    <a:pt x="816866" y="192470"/>
                    <a:pt x="836068" y="247658"/>
                  </a:cubicBezTo>
                  <a:cubicBezTo>
                    <a:pt x="861643" y="212660"/>
                    <a:pt x="902257" y="191819"/>
                    <a:pt x="945606" y="191461"/>
                  </a:cubicBezTo>
                  <a:cubicBezTo>
                    <a:pt x="1014852" y="191461"/>
                    <a:pt x="1084671" y="246325"/>
                    <a:pt x="1092577" y="360434"/>
                  </a:cubicBezTo>
                  <a:lnTo>
                    <a:pt x="1092005" y="363101"/>
                  </a:lnTo>
                  <a:cubicBezTo>
                    <a:pt x="1168872" y="375960"/>
                    <a:pt x="1303936" y="429014"/>
                    <a:pt x="1303936" y="595607"/>
                  </a:cubicBezTo>
                  <a:cubicBezTo>
                    <a:pt x="1303936" y="729433"/>
                    <a:pt x="1219735" y="787631"/>
                    <a:pt x="1156108" y="812491"/>
                  </a:cubicBez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reeform: Shape 22">
              <a:extLst>
                <a:ext uri="{FF2B5EF4-FFF2-40B4-BE49-F238E27FC236}">
                  <a16:creationId xmlns:a16="http://schemas.microsoft.com/office/drawing/2014/main" id="{0F7107C6-879E-D5F8-FFE7-7BC0D18F9456}"/>
                </a:ext>
              </a:extLst>
            </p:cNvPr>
            <p:cNvSpPr/>
            <p:nvPr/>
          </p:nvSpPr>
          <p:spPr>
            <a:xfrm>
              <a:off x="10646734" y="2691745"/>
              <a:ext cx="528828" cy="528828"/>
            </a:xfrm>
            <a:custGeom>
              <a:avLst/>
              <a:gdLst>
                <a:gd name="connsiteX0" fmla="*/ 528828 w 528828"/>
                <a:gd name="connsiteY0" fmla="*/ 264414 h 528828"/>
                <a:gd name="connsiteX1" fmla="*/ 264414 w 528828"/>
                <a:gd name="connsiteY1" fmla="*/ 528828 h 528828"/>
                <a:gd name="connsiteX2" fmla="*/ 0 w 528828"/>
                <a:gd name="connsiteY2" fmla="*/ 264414 h 528828"/>
                <a:gd name="connsiteX3" fmla="*/ 264414 w 528828"/>
                <a:gd name="connsiteY3" fmla="*/ 0 h 528828"/>
                <a:gd name="connsiteX4" fmla="*/ 528828 w 528828"/>
                <a:gd name="connsiteY4" fmla="*/ 264414 h 52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828" h="528828">
                  <a:moveTo>
                    <a:pt x="528828" y="264414"/>
                  </a:moveTo>
                  <a:cubicBezTo>
                    <a:pt x="528828" y="410446"/>
                    <a:pt x="410446" y="528828"/>
                    <a:pt x="264414" y="528828"/>
                  </a:cubicBezTo>
                  <a:cubicBezTo>
                    <a:pt x="118382" y="528828"/>
                    <a:pt x="0" y="410446"/>
                    <a:pt x="0" y="264414"/>
                  </a:cubicBezTo>
                  <a:cubicBezTo>
                    <a:pt x="0" y="118382"/>
                    <a:pt x="118382" y="0"/>
                    <a:pt x="264414" y="0"/>
                  </a:cubicBezTo>
                  <a:cubicBezTo>
                    <a:pt x="410446" y="0"/>
                    <a:pt x="528828" y="118382"/>
                    <a:pt x="528828" y="264414"/>
                  </a:cubicBezTo>
                  <a:close/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reeform: Shape 23">
              <a:extLst>
                <a:ext uri="{FF2B5EF4-FFF2-40B4-BE49-F238E27FC236}">
                  <a16:creationId xmlns:a16="http://schemas.microsoft.com/office/drawing/2014/main" id="{E8242DC5-E680-3FFE-21C3-BABA54EF8BE5}"/>
                </a:ext>
              </a:extLst>
            </p:cNvPr>
            <p:cNvSpPr/>
            <p:nvPr/>
          </p:nvSpPr>
          <p:spPr>
            <a:xfrm>
              <a:off x="11053261" y="3081508"/>
              <a:ext cx="313327" cy="316652"/>
            </a:xfrm>
            <a:custGeom>
              <a:avLst/>
              <a:gdLst>
                <a:gd name="connsiteX0" fmla="*/ 94393 w 313327"/>
                <a:gd name="connsiteY0" fmla="*/ 0 h 316652"/>
                <a:gd name="connsiteX1" fmla="*/ 294418 w 313327"/>
                <a:gd name="connsiteY1" fmla="*/ 201073 h 316652"/>
                <a:gd name="connsiteX2" fmla="*/ 292989 w 313327"/>
                <a:gd name="connsiteY2" fmla="*/ 296323 h 316652"/>
                <a:gd name="connsiteX3" fmla="*/ 292989 w 313327"/>
                <a:gd name="connsiteY3" fmla="*/ 296323 h 316652"/>
                <a:gd name="connsiteX4" fmla="*/ 197739 w 313327"/>
                <a:gd name="connsiteY4" fmla="*/ 297656 h 316652"/>
                <a:gd name="connsiteX5" fmla="*/ 0 w 313327"/>
                <a:gd name="connsiteY5" fmla="*/ 100298 h 31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3327" h="316652">
                  <a:moveTo>
                    <a:pt x="94393" y="0"/>
                  </a:moveTo>
                  <a:lnTo>
                    <a:pt x="294418" y="201073"/>
                  </a:lnTo>
                  <a:cubicBezTo>
                    <a:pt x="320173" y="227828"/>
                    <a:pt x="319545" y="270348"/>
                    <a:pt x="292989" y="296323"/>
                  </a:cubicBezTo>
                  <a:lnTo>
                    <a:pt x="292989" y="296323"/>
                  </a:lnTo>
                  <a:cubicBezTo>
                    <a:pt x="267014" y="322898"/>
                    <a:pt x="224447" y="323497"/>
                    <a:pt x="197739" y="297656"/>
                  </a:cubicBezTo>
                  <a:lnTo>
                    <a:pt x="0" y="100298"/>
                  </a:lnTo>
                </a:path>
              </a:pathLst>
            </a:custGeom>
            <a:noFill/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reeform: Shape 37">
              <a:extLst>
                <a:ext uri="{FF2B5EF4-FFF2-40B4-BE49-F238E27FC236}">
                  <a16:creationId xmlns:a16="http://schemas.microsoft.com/office/drawing/2014/main" id="{06270652-3A99-30C5-8B12-9B404FED8C68}"/>
                </a:ext>
              </a:extLst>
            </p:cNvPr>
            <p:cNvSpPr/>
            <p:nvPr/>
          </p:nvSpPr>
          <p:spPr>
            <a:xfrm>
              <a:off x="10206203" y="2798521"/>
              <a:ext cx="245078" cy="9525"/>
            </a:xfrm>
            <a:custGeom>
              <a:avLst/>
              <a:gdLst>
                <a:gd name="connsiteX0" fmla="*/ 0 w 245078"/>
                <a:gd name="connsiteY0" fmla="*/ 0 h 9525"/>
                <a:gd name="connsiteX1" fmla="*/ 245078 w 24507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078" h="9525">
                  <a:moveTo>
                    <a:pt x="0" y="0"/>
                  </a:moveTo>
                  <a:lnTo>
                    <a:pt x="245078" y="0"/>
                  </a:lnTo>
                </a:path>
              </a:pathLst>
            </a:custGeom>
            <a:ln w="19050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reeform: Shape 38">
              <a:extLst>
                <a:ext uri="{FF2B5EF4-FFF2-40B4-BE49-F238E27FC236}">
                  <a16:creationId xmlns:a16="http://schemas.microsoft.com/office/drawing/2014/main" id="{F23FBB45-A732-36CE-E00F-91718445F1C3}"/>
                </a:ext>
              </a:extLst>
            </p:cNvPr>
            <p:cNvSpPr/>
            <p:nvPr/>
          </p:nvSpPr>
          <p:spPr>
            <a:xfrm>
              <a:off x="10505859" y="2798521"/>
              <a:ext cx="89915" cy="9525"/>
            </a:xfrm>
            <a:custGeom>
              <a:avLst/>
              <a:gdLst>
                <a:gd name="connsiteX0" fmla="*/ 0 w 89915"/>
                <a:gd name="connsiteY0" fmla="*/ 0 h 9525"/>
                <a:gd name="connsiteX1" fmla="*/ 89916 w 89915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915" h="9525">
                  <a:moveTo>
                    <a:pt x="0" y="0"/>
                  </a:moveTo>
                  <a:lnTo>
                    <a:pt x="89916" y="0"/>
                  </a:lnTo>
                </a:path>
              </a:pathLst>
            </a:custGeom>
            <a:ln w="19050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reeform: Shape 39">
              <a:extLst>
                <a:ext uri="{FF2B5EF4-FFF2-40B4-BE49-F238E27FC236}">
                  <a16:creationId xmlns:a16="http://schemas.microsoft.com/office/drawing/2014/main" id="{1F9ACB7C-2E72-0E5F-CF95-BE124E0790FB}"/>
                </a:ext>
              </a:extLst>
            </p:cNvPr>
            <p:cNvSpPr/>
            <p:nvPr/>
          </p:nvSpPr>
          <p:spPr>
            <a:xfrm>
              <a:off x="10364889" y="2692698"/>
              <a:ext cx="320706" cy="9525"/>
            </a:xfrm>
            <a:custGeom>
              <a:avLst/>
              <a:gdLst>
                <a:gd name="connsiteX0" fmla="*/ 0 w 320706"/>
                <a:gd name="connsiteY0" fmla="*/ 0 h 9525"/>
                <a:gd name="connsiteX1" fmla="*/ 320707 w 32070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0706" h="9525">
                  <a:moveTo>
                    <a:pt x="0" y="0"/>
                  </a:moveTo>
                  <a:lnTo>
                    <a:pt x="320707" y="0"/>
                  </a:lnTo>
                </a:path>
              </a:pathLst>
            </a:custGeom>
            <a:ln w="19050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reeform: Shape 40">
              <a:extLst>
                <a:ext uri="{FF2B5EF4-FFF2-40B4-BE49-F238E27FC236}">
                  <a16:creationId xmlns:a16="http://schemas.microsoft.com/office/drawing/2014/main" id="{B8BC8EB9-299F-1A3D-E43C-384B469943FC}"/>
                </a:ext>
              </a:extLst>
            </p:cNvPr>
            <p:cNvSpPr/>
            <p:nvPr/>
          </p:nvSpPr>
          <p:spPr>
            <a:xfrm>
              <a:off x="10701027" y="2795663"/>
              <a:ext cx="393668" cy="300323"/>
            </a:xfrm>
            <a:custGeom>
              <a:avLst/>
              <a:gdLst>
                <a:gd name="connsiteX0" fmla="*/ 0 w 393668"/>
                <a:gd name="connsiteY0" fmla="*/ 179832 h 300323"/>
                <a:gd name="connsiteX1" fmla="*/ 65437 w 393668"/>
                <a:gd name="connsiteY1" fmla="*/ 179832 h 300323"/>
                <a:gd name="connsiteX2" fmla="*/ 113252 w 393668"/>
                <a:gd name="connsiteY2" fmla="*/ 68390 h 300323"/>
                <a:gd name="connsiteX3" fmla="*/ 192977 w 393668"/>
                <a:gd name="connsiteY3" fmla="*/ 300323 h 300323"/>
                <a:gd name="connsiteX4" fmla="*/ 271177 w 393668"/>
                <a:gd name="connsiteY4" fmla="*/ 0 h 300323"/>
                <a:gd name="connsiteX5" fmla="*/ 327184 w 393668"/>
                <a:gd name="connsiteY5" fmla="*/ 179832 h 300323"/>
                <a:gd name="connsiteX6" fmla="*/ 393668 w 393668"/>
                <a:gd name="connsiteY6" fmla="*/ 179832 h 30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668" h="300323">
                  <a:moveTo>
                    <a:pt x="0" y="179832"/>
                  </a:moveTo>
                  <a:lnTo>
                    <a:pt x="65437" y="179832"/>
                  </a:lnTo>
                  <a:lnTo>
                    <a:pt x="113252" y="68390"/>
                  </a:lnTo>
                  <a:lnTo>
                    <a:pt x="192977" y="300323"/>
                  </a:lnTo>
                  <a:lnTo>
                    <a:pt x="271177" y="0"/>
                  </a:lnTo>
                  <a:lnTo>
                    <a:pt x="327184" y="179832"/>
                  </a:lnTo>
                  <a:lnTo>
                    <a:pt x="393668" y="179832"/>
                  </a:lnTo>
                </a:path>
              </a:pathLst>
            </a:custGeom>
            <a:noFill/>
            <a:ln w="19050" cap="flat">
              <a:solidFill>
                <a:srgbClr val="5787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06C3744C-4527-6487-CFE0-18611428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EKS Blueprints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84162F-9DA4-5D61-1C8F-AD92C03FC051}"/>
              </a:ext>
            </a:extLst>
          </p:cNvPr>
          <p:cNvSpPr txBox="1"/>
          <p:nvPr/>
        </p:nvSpPr>
        <p:spPr>
          <a:xfrm>
            <a:off x="524918" y="1262957"/>
            <a:ext cx="10972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An open-source framework that allows you to </a:t>
            </a:r>
            <a:r>
              <a:rPr lang="en-US" sz="2400" u="sng" dirty="0">
                <a:solidFill>
                  <a:srgbClr val="0070C0"/>
                </a:solidFill>
                <a:ea typeface="Play"/>
                <a:cs typeface="Play"/>
                <a:sym typeface="Play"/>
              </a:rPr>
              <a:t>configure and deploy complete Amazon EKS clusters</a:t>
            </a:r>
            <a:r>
              <a:rPr lang="en-US" sz="2400" dirty="0">
                <a:solidFill>
                  <a:schemeClr val="lt1"/>
                </a:solidFill>
                <a:ea typeface="Play"/>
                <a:cs typeface="Play"/>
                <a:sym typeface="Play"/>
              </a:rPr>
              <a:t> across accounts and Regions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742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3F84A5F-F080-1349-BB60-910C82B8B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547" y="1253978"/>
            <a:ext cx="5116900" cy="5070939"/>
          </a:xfrm>
          <a:prstGeom prst="rect">
            <a:avLst/>
          </a:prstGeom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A46ED84-85B8-44AF-8AF4-7F5A98AD2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47" y="243221"/>
            <a:ext cx="10972800" cy="535531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Cluster creation with </a:t>
            </a:r>
            <a:r>
              <a:rPr lang="en-US" dirty="0"/>
              <a:t>Amazon </a:t>
            </a:r>
            <a:r>
              <a:rPr lang="en-US" dirty="0">
                <a:solidFill>
                  <a:schemeClr val="tx2"/>
                </a:solidFill>
              </a:rPr>
              <a:t>EKS Blueprints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ED777-BC9D-A94B-BCAB-DF709926171C}"/>
              </a:ext>
            </a:extLst>
          </p:cNvPr>
          <p:cNvSpPr txBox="1"/>
          <p:nvPr/>
        </p:nvSpPr>
        <p:spPr>
          <a:xfrm>
            <a:off x="6146800" y="1346735"/>
            <a:ext cx="535030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Infrastructure as Code (</a:t>
            </a:r>
            <a:r>
              <a:rPr lang="en-US" sz="22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IaC</a:t>
            </a:r>
            <a:r>
              <a:rPr lang="en-US" sz="2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CDK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HashiCorp Terraform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Addons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Partner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GitOps</a:t>
            </a:r>
            <a:endParaRPr lang="en-US" sz="2200" dirty="0">
              <a:solidFill>
                <a:schemeClr val="tx2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ArgoCD</a:t>
            </a:r>
            <a:r>
              <a:rPr lang="en-US" sz="2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- (New </a:t>
            </a:r>
            <a:r>
              <a:rPr lang="en-US" sz="2200" dirty="0" err="1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GitOps</a:t>
            </a:r>
            <a:r>
              <a:rPr lang="en-US" sz="2200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-Bridge)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9BCB8B-2314-CF27-E85C-C325727EC42F}"/>
              </a:ext>
            </a:extLst>
          </p:cNvPr>
          <p:cNvSpPr/>
          <p:nvPr/>
        </p:nvSpPr>
        <p:spPr>
          <a:xfrm>
            <a:off x="4253947" y="3969973"/>
            <a:ext cx="355863" cy="2766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DAD34-D195-358F-BE98-200B0F2D2C06}"/>
              </a:ext>
            </a:extLst>
          </p:cNvPr>
          <p:cNvSpPr txBox="1"/>
          <p:nvPr/>
        </p:nvSpPr>
        <p:spPr>
          <a:xfrm>
            <a:off x="2030559" y="3466281"/>
            <a:ext cx="1790875" cy="369332"/>
          </a:xfrm>
          <a:prstGeom prst="rect">
            <a:avLst/>
          </a:prstGeom>
          <a:noFill/>
          <a:ln w="15875" cmpd="sng"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EKS Blueprints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761562-050A-8265-500C-EA25DFCF6870}"/>
              </a:ext>
            </a:extLst>
          </p:cNvPr>
          <p:cNvSpPr/>
          <p:nvPr/>
        </p:nvSpPr>
        <p:spPr>
          <a:xfrm>
            <a:off x="2212956" y="1263204"/>
            <a:ext cx="1389812" cy="1397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4" descr="HashiCorp Terraform - Visual Studio Marketplace">
            <a:extLst>
              <a:ext uri="{FF2B5EF4-FFF2-40B4-BE49-F238E27FC236}">
                <a16:creationId xmlns:a16="http://schemas.microsoft.com/office/drawing/2014/main" id="{A89757CC-B3FF-1F74-09BC-2AABB165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544" y="1551904"/>
            <a:ext cx="898636" cy="89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21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BC948F-717E-CC59-FDB8-30E9979C6A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Carlos Santana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B38520-B45A-01C3-3ECA-65587B6AAE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124" y="3990975"/>
            <a:ext cx="2465567" cy="313932"/>
          </a:xfrm>
        </p:spPr>
        <p:txBody>
          <a:bodyPr/>
          <a:lstStyle/>
          <a:p>
            <a:r>
              <a:rPr lang="en-US" dirty="0" err="1"/>
              <a:t>carrlos@amazon.com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845589-310E-22D9-32C2-0CAD22048D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65397" y="3621643"/>
            <a:ext cx="1994088" cy="369332"/>
          </a:xfrm>
        </p:spPr>
        <p:txBody>
          <a:bodyPr/>
          <a:lstStyle/>
          <a:p>
            <a:r>
              <a:rPr lang="en-US" dirty="0"/>
              <a:t>Rodrigo </a:t>
            </a:r>
            <a:r>
              <a:rPr lang="en-US" dirty="0" err="1"/>
              <a:t>Bersa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E3ADE6B-54C5-5B05-085B-9AB82DEA3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5397" y="3990975"/>
            <a:ext cx="1994088" cy="313932"/>
          </a:xfrm>
        </p:spPr>
        <p:txBody>
          <a:bodyPr/>
          <a:lstStyle/>
          <a:p>
            <a:r>
              <a:rPr lang="en-US" dirty="0" err="1"/>
              <a:t>bersr@amazon.com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7C2E49F-F831-55DF-F5C5-D1A7B7A2AE22}"/>
              </a:ext>
            </a:extLst>
          </p:cNvPr>
          <p:cNvSpPr txBox="1">
            <a:spLocks/>
          </p:cNvSpPr>
          <p:nvPr/>
        </p:nvSpPr>
        <p:spPr>
          <a:xfrm>
            <a:off x="1384211" y="4638655"/>
            <a:ext cx="1981201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@</a:t>
            </a:r>
            <a:r>
              <a:rPr lang="en-US" sz="1800" dirty="0" err="1"/>
              <a:t>csantanapr</a:t>
            </a:r>
            <a:endParaRPr lang="en-US" sz="1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F6090F-BC82-8C03-C3F6-C5BABA388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30" y="4706771"/>
            <a:ext cx="284081" cy="231053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C8CF212-1564-17EB-7802-1B825BC4901C}"/>
              </a:ext>
            </a:extLst>
          </p:cNvPr>
          <p:cNvSpPr txBox="1">
            <a:spLocks/>
          </p:cNvSpPr>
          <p:nvPr/>
        </p:nvSpPr>
        <p:spPr>
          <a:xfrm>
            <a:off x="975314" y="4260884"/>
            <a:ext cx="1981201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csantanapr</a:t>
            </a:r>
            <a:endParaRPr lang="en-US" sz="18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ADAAC0D0-CB03-3CC7-658B-505DCDDBA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3" y="4299609"/>
            <a:ext cx="264181" cy="2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witter rebrands as X with &quot;art deco&quot; logo">
            <a:extLst>
              <a:ext uri="{FF2B5EF4-FFF2-40B4-BE49-F238E27FC236}">
                <a16:creationId xmlns:a16="http://schemas.microsoft.com/office/drawing/2014/main" id="{274DE2B7-6E7E-B249-3376-050FB7BE0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2" y="4652875"/>
            <a:ext cx="284080" cy="28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4D6F318-4B5E-34EA-4637-D745E704C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2" y="5019013"/>
            <a:ext cx="839083" cy="83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6C3566E-6262-FDB0-2035-B6FF7CCE8BB6}"/>
              </a:ext>
            </a:extLst>
          </p:cNvPr>
          <p:cNvSpPr txBox="1">
            <a:spLocks/>
          </p:cNvSpPr>
          <p:nvPr/>
        </p:nvSpPr>
        <p:spPr>
          <a:xfrm>
            <a:off x="3832610" y="4299610"/>
            <a:ext cx="1981201" cy="341632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2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bersa</a:t>
            </a:r>
            <a:endParaRPr lang="en-US" sz="18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37FA075-A931-C9A0-7FF1-F696A890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419" y="4338335"/>
            <a:ext cx="264181" cy="26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6F18827-4A63-FC35-91A1-BBDE87421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33"/>
          <a:stretch/>
        </p:blipFill>
        <p:spPr bwMode="auto">
          <a:xfrm>
            <a:off x="9540437" y="69850"/>
            <a:ext cx="2286000" cy="221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00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97A8D-1744-DF5A-E6F4-3AB75DF3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CNCF Cloud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4242F-9FB4-D15C-1540-1CF75054A6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81000" y="981075"/>
            <a:ext cx="11430000" cy="48275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2958D4A-A3AF-4EC8-96DF-7B6862D554AE}"/>
              </a:ext>
            </a:extLst>
          </p:cNvPr>
          <p:cNvSpPr txBox="1">
            <a:spLocks/>
          </p:cNvSpPr>
          <p:nvPr/>
        </p:nvSpPr>
        <p:spPr>
          <a:xfrm>
            <a:off x="457201" y="2262153"/>
            <a:ext cx="11353799" cy="2917553"/>
          </a:xfrm>
          <a:prstGeom prst="rect">
            <a:avLst/>
          </a:prstGeom>
        </p:spPr>
        <p:txBody>
          <a:bodyPr vert="horz" lIns="76200" tIns="38100" rIns="76200" bIns="38100" rtlCol="0" anchor="t">
            <a:noAutofit/>
          </a:bodyPr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“There is no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85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shortage of amazing tooling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the K8s ecosystem, but there is no guide for how to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8500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put all the tools together”</a:t>
            </a:r>
          </a:p>
        </p:txBody>
      </p:sp>
    </p:spTree>
    <p:extLst>
      <p:ext uri="{BB962C8B-B14F-4D97-AF65-F5344CB8AC3E}">
        <p14:creationId xmlns:p14="http://schemas.microsoft.com/office/powerpoint/2010/main" val="23091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6D150F-C4CD-47A7-AADD-492AF120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Journey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7CEB9-A64F-0620-28A0-B845DF1976A2}"/>
              </a:ext>
            </a:extLst>
          </p:cNvPr>
          <p:cNvSpPr txBox="1"/>
          <p:nvPr/>
        </p:nvSpPr>
        <p:spPr>
          <a:xfrm>
            <a:off x="2201511" y="3524290"/>
            <a:ext cx="151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an orchestrator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D1051E-A3A7-CA69-6DB8-9A3D5385ABD0}"/>
              </a:ext>
            </a:extLst>
          </p:cNvPr>
          <p:cNvCxnSpPr>
            <a:cxnSpLocks/>
          </p:cNvCxnSpPr>
          <p:nvPr/>
        </p:nvCxnSpPr>
        <p:spPr>
          <a:xfrm>
            <a:off x="1735597" y="4503843"/>
            <a:ext cx="8771348" cy="0"/>
          </a:xfrm>
          <a:prstGeom prst="straightConnector1">
            <a:avLst/>
          </a:prstGeom>
          <a:ln w="920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C3C9229-53A2-3D98-13B3-22E3D6F4EEDF}"/>
              </a:ext>
            </a:extLst>
          </p:cNvPr>
          <p:cNvSpPr/>
          <p:nvPr/>
        </p:nvSpPr>
        <p:spPr>
          <a:xfrm>
            <a:off x="2748880" y="4349096"/>
            <a:ext cx="420533" cy="309493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F1F30-82D6-3442-0E8C-6970633C011D}"/>
              </a:ext>
            </a:extLst>
          </p:cNvPr>
          <p:cNvSpPr txBox="1"/>
          <p:nvPr/>
        </p:nvSpPr>
        <p:spPr>
          <a:xfrm>
            <a:off x="1920884" y="4726984"/>
            <a:ext cx="130003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2400"/>
              <a:t>Decisions</a:t>
            </a:r>
          </a:p>
        </p:txBody>
      </p:sp>
      <p:pic>
        <p:nvPicPr>
          <p:cNvPr id="2" name="Shape 205">
            <a:extLst>
              <a:ext uri="{FF2B5EF4-FFF2-40B4-BE49-F238E27FC236}">
                <a16:creationId xmlns:a16="http://schemas.microsoft.com/office/drawing/2014/main" id="{54344BA0-6A4F-AFEE-4347-67CECB3155F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626" y="2575693"/>
            <a:ext cx="935038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07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6D150F-C4CD-47A7-AADD-492AF120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Journey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7CEB9-A64F-0620-28A0-B845DF1976A2}"/>
              </a:ext>
            </a:extLst>
          </p:cNvPr>
          <p:cNvSpPr txBox="1"/>
          <p:nvPr/>
        </p:nvSpPr>
        <p:spPr>
          <a:xfrm>
            <a:off x="2201511" y="3524290"/>
            <a:ext cx="151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an orchestrator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D1051E-A3A7-CA69-6DB8-9A3D5385ABD0}"/>
              </a:ext>
            </a:extLst>
          </p:cNvPr>
          <p:cNvCxnSpPr>
            <a:cxnSpLocks/>
          </p:cNvCxnSpPr>
          <p:nvPr/>
        </p:nvCxnSpPr>
        <p:spPr>
          <a:xfrm>
            <a:off x="1735597" y="4503843"/>
            <a:ext cx="8771348" cy="0"/>
          </a:xfrm>
          <a:prstGeom prst="straightConnector1">
            <a:avLst/>
          </a:prstGeom>
          <a:ln w="920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C3C9229-53A2-3D98-13B3-22E3D6F4EEDF}"/>
              </a:ext>
            </a:extLst>
          </p:cNvPr>
          <p:cNvSpPr/>
          <p:nvPr/>
        </p:nvSpPr>
        <p:spPr>
          <a:xfrm>
            <a:off x="2748880" y="4349096"/>
            <a:ext cx="420533" cy="309493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0C160-EB90-5E4C-75EF-435FD671E317}"/>
              </a:ext>
            </a:extLst>
          </p:cNvPr>
          <p:cNvSpPr txBox="1"/>
          <p:nvPr/>
        </p:nvSpPr>
        <p:spPr>
          <a:xfrm>
            <a:off x="4357231" y="3524290"/>
            <a:ext cx="151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Plane Compute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401370-0EDA-C711-A3C9-6DB2E75FEB81}"/>
              </a:ext>
            </a:extLst>
          </p:cNvPr>
          <p:cNvSpPr/>
          <p:nvPr/>
        </p:nvSpPr>
        <p:spPr>
          <a:xfrm>
            <a:off x="4904598" y="4349095"/>
            <a:ext cx="420533" cy="309493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F1F30-82D6-3442-0E8C-6970633C011D}"/>
              </a:ext>
            </a:extLst>
          </p:cNvPr>
          <p:cNvSpPr txBox="1"/>
          <p:nvPr/>
        </p:nvSpPr>
        <p:spPr>
          <a:xfrm>
            <a:off x="1920884" y="4726984"/>
            <a:ext cx="130003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2400"/>
              <a:t>Decisions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937357-E974-4168-6E76-110E432C5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2388" y="2856427"/>
            <a:ext cx="640080" cy="64008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023B037-0F52-4B57-A2DD-85F67CA43C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816" y="2884210"/>
            <a:ext cx="640080" cy="6400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FF8B5-8F58-DC76-2C27-6876D5B1E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0816" y="2109445"/>
            <a:ext cx="640080" cy="640080"/>
          </a:xfrm>
          <a:prstGeom prst="rect">
            <a:avLst/>
          </a:prstGeom>
        </p:spPr>
      </p:pic>
      <p:pic>
        <p:nvPicPr>
          <p:cNvPr id="12" name="Picture 8" descr="ECR Public Gallery - Karpenter/controller">
            <a:extLst>
              <a:ext uri="{FF2B5EF4-FFF2-40B4-BE49-F238E27FC236}">
                <a16:creationId xmlns:a16="http://schemas.microsoft.com/office/drawing/2014/main" id="{E1361BA9-2336-AD00-E368-FB9719510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88" y="210944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hape 205">
            <a:extLst>
              <a:ext uri="{FF2B5EF4-FFF2-40B4-BE49-F238E27FC236}">
                <a16:creationId xmlns:a16="http://schemas.microsoft.com/office/drawing/2014/main" id="{9A0F1DB5-9145-D465-9370-2FA15854DF1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91626" y="2575693"/>
            <a:ext cx="935038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57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6D150F-C4CD-47A7-AADD-492AF120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Journey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7CEB9-A64F-0620-28A0-B845DF1976A2}"/>
              </a:ext>
            </a:extLst>
          </p:cNvPr>
          <p:cNvSpPr txBox="1"/>
          <p:nvPr/>
        </p:nvSpPr>
        <p:spPr>
          <a:xfrm>
            <a:off x="2201511" y="3524290"/>
            <a:ext cx="151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an orchestrator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D1051E-A3A7-CA69-6DB8-9A3D5385ABD0}"/>
              </a:ext>
            </a:extLst>
          </p:cNvPr>
          <p:cNvCxnSpPr>
            <a:cxnSpLocks/>
          </p:cNvCxnSpPr>
          <p:nvPr/>
        </p:nvCxnSpPr>
        <p:spPr>
          <a:xfrm>
            <a:off x="1735597" y="4503843"/>
            <a:ext cx="8771348" cy="0"/>
          </a:xfrm>
          <a:prstGeom prst="straightConnector1">
            <a:avLst/>
          </a:prstGeom>
          <a:ln w="920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C3C9229-53A2-3D98-13B3-22E3D6F4EEDF}"/>
              </a:ext>
            </a:extLst>
          </p:cNvPr>
          <p:cNvSpPr/>
          <p:nvPr/>
        </p:nvSpPr>
        <p:spPr>
          <a:xfrm>
            <a:off x="2748880" y="4349096"/>
            <a:ext cx="420533" cy="309493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38CCEC-CC8C-9515-C3E9-0390A7AC5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2388" y="2856427"/>
            <a:ext cx="640080" cy="6400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23A59E3-1AD5-220B-915A-972E84F33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0816" y="2884210"/>
            <a:ext cx="640080" cy="640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80C160-EB90-5E4C-75EF-435FD671E317}"/>
              </a:ext>
            </a:extLst>
          </p:cNvPr>
          <p:cNvSpPr txBox="1"/>
          <p:nvPr/>
        </p:nvSpPr>
        <p:spPr>
          <a:xfrm>
            <a:off x="4357231" y="3524290"/>
            <a:ext cx="151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Plane Compute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401370-0EDA-C711-A3C9-6DB2E75FEB81}"/>
              </a:ext>
            </a:extLst>
          </p:cNvPr>
          <p:cNvSpPr/>
          <p:nvPr/>
        </p:nvSpPr>
        <p:spPr>
          <a:xfrm>
            <a:off x="4904598" y="4349095"/>
            <a:ext cx="420533" cy="309493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C46C9F-FA15-003E-8F25-F5C0CB4F2DBA}"/>
              </a:ext>
            </a:extLst>
          </p:cNvPr>
          <p:cNvSpPr txBox="1"/>
          <p:nvPr/>
        </p:nvSpPr>
        <p:spPr>
          <a:xfrm>
            <a:off x="6338414" y="3736971"/>
            <a:ext cx="2438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Cluster Addons</a:t>
            </a: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74B85EF3-5A95-F728-3E84-1C75F85F3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14" y="3034329"/>
            <a:ext cx="640080" cy="63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704B64B-BB08-E4BB-65EF-FD3A888467FD}"/>
              </a:ext>
            </a:extLst>
          </p:cNvPr>
          <p:cNvSpPr/>
          <p:nvPr/>
        </p:nvSpPr>
        <p:spPr>
          <a:xfrm>
            <a:off x="7273256" y="4346512"/>
            <a:ext cx="420533" cy="309493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F1F30-82D6-3442-0E8C-6970633C011D}"/>
              </a:ext>
            </a:extLst>
          </p:cNvPr>
          <p:cNvSpPr txBox="1"/>
          <p:nvPr/>
        </p:nvSpPr>
        <p:spPr>
          <a:xfrm>
            <a:off x="1920884" y="4726984"/>
            <a:ext cx="130003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2400"/>
              <a:t>Decisions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5B4266C-80A4-0CFE-D975-B72614AFB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0816" y="2109445"/>
            <a:ext cx="640080" cy="640080"/>
          </a:xfrm>
          <a:prstGeom prst="rect">
            <a:avLst/>
          </a:prstGeom>
        </p:spPr>
      </p:pic>
      <p:pic>
        <p:nvPicPr>
          <p:cNvPr id="10" name="Picture 8" descr="ECR Public Gallery - Karpenter/controller">
            <a:extLst>
              <a:ext uri="{FF2B5EF4-FFF2-40B4-BE49-F238E27FC236}">
                <a16:creationId xmlns:a16="http://schemas.microsoft.com/office/drawing/2014/main" id="{E7E2E8F3-4B56-C3F3-DC46-6DDD3224C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88" y="210944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Argo CD - Declarative GitOps CD for Kubernetes">
            <a:extLst>
              <a:ext uri="{FF2B5EF4-FFF2-40B4-BE49-F238E27FC236}">
                <a16:creationId xmlns:a16="http://schemas.microsoft.com/office/drawing/2014/main" id="{68D10F09-FA5D-017B-82CA-B9C92FD93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6699847" y="2336807"/>
            <a:ext cx="728444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Open Policy Agent | Ecosystem">
            <a:extLst>
              <a:ext uri="{FF2B5EF4-FFF2-40B4-BE49-F238E27FC236}">
                <a16:creationId xmlns:a16="http://schemas.microsoft.com/office/drawing/2014/main" id="{1AB64E0B-3453-18F5-F3FF-500A1583A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075" y="232605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See Introduction to External DNS at CNCF Cloud Native Dojo">
            <a:extLst>
              <a:ext uri="{FF2B5EF4-FFF2-40B4-BE49-F238E27FC236}">
                <a16:creationId xmlns:a16="http://schemas.microsoft.com/office/drawing/2014/main" id="{95203859-E2D8-100B-91B5-3BCE8785A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29" y="303151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hape 205">
            <a:extLst>
              <a:ext uri="{FF2B5EF4-FFF2-40B4-BE49-F238E27FC236}">
                <a16:creationId xmlns:a16="http://schemas.microsoft.com/office/drawing/2014/main" id="{70376FF9-9172-5AF6-ED98-430A0DA026B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91626" y="2575693"/>
            <a:ext cx="935038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964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6D150F-C4CD-47A7-AADD-492AF120B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Journey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7CEB9-A64F-0620-28A0-B845DF1976A2}"/>
              </a:ext>
            </a:extLst>
          </p:cNvPr>
          <p:cNvSpPr txBox="1"/>
          <p:nvPr/>
        </p:nvSpPr>
        <p:spPr>
          <a:xfrm>
            <a:off x="2201511" y="3524290"/>
            <a:ext cx="151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Choose an orchestrator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D1051E-A3A7-CA69-6DB8-9A3D5385ABD0}"/>
              </a:ext>
            </a:extLst>
          </p:cNvPr>
          <p:cNvCxnSpPr>
            <a:cxnSpLocks/>
          </p:cNvCxnSpPr>
          <p:nvPr/>
        </p:nvCxnSpPr>
        <p:spPr>
          <a:xfrm>
            <a:off x="1735597" y="4503843"/>
            <a:ext cx="8771348" cy="0"/>
          </a:xfrm>
          <a:prstGeom prst="straightConnector1">
            <a:avLst/>
          </a:prstGeom>
          <a:ln w="920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C3C9229-53A2-3D98-13B3-22E3D6F4EEDF}"/>
              </a:ext>
            </a:extLst>
          </p:cNvPr>
          <p:cNvSpPr/>
          <p:nvPr/>
        </p:nvSpPr>
        <p:spPr>
          <a:xfrm>
            <a:off x="2748880" y="4349096"/>
            <a:ext cx="420533" cy="309493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0C160-EB90-5E4C-75EF-435FD671E317}"/>
              </a:ext>
            </a:extLst>
          </p:cNvPr>
          <p:cNvSpPr txBox="1"/>
          <p:nvPr/>
        </p:nvSpPr>
        <p:spPr>
          <a:xfrm>
            <a:off x="4357231" y="3524290"/>
            <a:ext cx="151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Data Plane Compute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401370-0EDA-C711-A3C9-6DB2E75FEB81}"/>
              </a:ext>
            </a:extLst>
          </p:cNvPr>
          <p:cNvSpPr/>
          <p:nvPr/>
        </p:nvSpPr>
        <p:spPr>
          <a:xfrm>
            <a:off x="4904598" y="4349095"/>
            <a:ext cx="420533" cy="309493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C46C9F-FA15-003E-8F25-F5C0CB4F2DBA}"/>
              </a:ext>
            </a:extLst>
          </p:cNvPr>
          <p:cNvSpPr txBox="1"/>
          <p:nvPr/>
        </p:nvSpPr>
        <p:spPr>
          <a:xfrm>
            <a:off x="6338414" y="3736971"/>
            <a:ext cx="2438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Cluster Addons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04B64B-BB08-E4BB-65EF-FD3A888467FD}"/>
              </a:ext>
            </a:extLst>
          </p:cNvPr>
          <p:cNvSpPr/>
          <p:nvPr/>
        </p:nvSpPr>
        <p:spPr>
          <a:xfrm>
            <a:off x="7273256" y="4346512"/>
            <a:ext cx="420533" cy="309493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F1F30-82D6-3442-0E8C-6970633C011D}"/>
              </a:ext>
            </a:extLst>
          </p:cNvPr>
          <p:cNvSpPr txBox="1"/>
          <p:nvPr/>
        </p:nvSpPr>
        <p:spPr>
          <a:xfrm>
            <a:off x="1920884" y="4726984"/>
            <a:ext cx="1300036" cy="46166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2400" dirty="0"/>
              <a:t>Decisions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10CB05-86C7-0168-CDEB-4CC29547F7ED}"/>
              </a:ext>
            </a:extLst>
          </p:cNvPr>
          <p:cNvSpPr txBox="1"/>
          <p:nvPr/>
        </p:nvSpPr>
        <p:spPr>
          <a:xfrm>
            <a:off x="8765249" y="3521359"/>
            <a:ext cx="1515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Day 2 Operations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EF8C3F-6B0D-E194-0F31-5DFC37502439}"/>
              </a:ext>
            </a:extLst>
          </p:cNvPr>
          <p:cNvSpPr/>
          <p:nvPr/>
        </p:nvSpPr>
        <p:spPr>
          <a:xfrm>
            <a:off x="9312616" y="4337527"/>
            <a:ext cx="420533" cy="309493"/>
          </a:xfrm>
          <a:prstGeom prst="ellipse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EFEEEB8C-9495-C225-F028-5AF4BBDAF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14" y="3034329"/>
            <a:ext cx="640080" cy="63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rgo CD - Declarative GitOps CD for Kubernetes">
            <a:extLst>
              <a:ext uri="{FF2B5EF4-FFF2-40B4-BE49-F238E27FC236}">
                <a16:creationId xmlns:a16="http://schemas.microsoft.com/office/drawing/2014/main" id="{E386C4B2-911D-2E10-2341-3C9167E00A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0"/>
          <a:stretch/>
        </p:blipFill>
        <p:spPr bwMode="auto">
          <a:xfrm>
            <a:off x="6699847" y="2336807"/>
            <a:ext cx="728444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Open Policy Agent | Ecosystem">
            <a:extLst>
              <a:ext uri="{FF2B5EF4-FFF2-40B4-BE49-F238E27FC236}">
                <a16:creationId xmlns:a16="http://schemas.microsoft.com/office/drawing/2014/main" id="{62F94A48-DC33-2205-1B2A-C404A92E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075" y="232605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ee Introduction to External DNS at CNCF Cloud Native Dojo">
            <a:extLst>
              <a:ext uri="{FF2B5EF4-FFF2-40B4-BE49-F238E27FC236}">
                <a16:creationId xmlns:a16="http://schemas.microsoft.com/office/drawing/2014/main" id="{73A68141-AC28-F577-5EA4-CA678AFC4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29" y="303151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2D8F282-C240-0E77-7473-3136BCB2B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72388" y="2856427"/>
            <a:ext cx="640080" cy="6400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1777AC5-D285-A4CE-11AF-75C6B31816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0816" y="2884210"/>
            <a:ext cx="640080" cy="6400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C2291CC-63CF-87DF-5CDC-73C624856B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90816" y="2109445"/>
            <a:ext cx="640080" cy="640080"/>
          </a:xfrm>
          <a:prstGeom prst="rect">
            <a:avLst/>
          </a:prstGeom>
        </p:spPr>
      </p:pic>
      <p:pic>
        <p:nvPicPr>
          <p:cNvPr id="27" name="Picture 8" descr="ECR Public Gallery - Karpenter/controller">
            <a:extLst>
              <a:ext uri="{FF2B5EF4-FFF2-40B4-BE49-F238E27FC236}">
                <a16:creationId xmlns:a16="http://schemas.microsoft.com/office/drawing/2014/main" id="{2AFA166A-5A3D-98E4-00BC-6EF543988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388" y="210944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hape 205">
            <a:extLst>
              <a:ext uri="{FF2B5EF4-FFF2-40B4-BE49-F238E27FC236}">
                <a16:creationId xmlns:a16="http://schemas.microsoft.com/office/drawing/2014/main" id="{8C4C2E13-4ED8-67BF-CA5B-468B910A31B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91626" y="2575693"/>
            <a:ext cx="935038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949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 Confidential Light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_Powerpoint Template_Non-Confidential_Dark_2023" id="{01D657AC-1489-4747-9590-4291AB153132}" vid="{DB23E6E7-AC0A-6F49-94F8-69DDF1418915}"/>
    </a:ext>
  </a:extLst>
</a:theme>
</file>

<file path=ppt/theme/theme2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Light</Template>
  <TotalTime>2783</TotalTime>
  <Words>1903</Words>
  <Application>Microsoft Macintosh PowerPoint</Application>
  <PresentationFormat>Widescreen</PresentationFormat>
  <Paragraphs>583</Paragraphs>
  <Slides>44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Wingdings</vt:lpstr>
      <vt:lpstr>Amazon Ember Display</vt:lpstr>
      <vt:lpstr>Amazon Ember</vt:lpstr>
      <vt:lpstr>Arial</vt:lpstr>
      <vt:lpstr>Play</vt:lpstr>
      <vt:lpstr>Amazon Ember Mono</vt:lpstr>
      <vt:lpstr>Lucida Console</vt:lpstr>
      <vt:lpstr>AWS Confidential Light</vt:lpstr>
      <vt:lpstr>Scaling production grade Kubernetes Multi-Cluster environments using GitOps</vt:lpstr>
      <vt:lpstr>I  have chosen to use Kubernetes – now what?</vt:lpstr>
      <vt:lpstr>What customers are building</vt:lpstr>
      <vt:lpstr>Challenges and Goals</vt:lpstr>
      <vt:lpstr>CNCF Cloud Map</vt:lpstr>
      <vt:lpstr>Kubernetes Journey</vt:lpstr>
      <vt:lpstr>Kubernetes Journey</vt:lpstr>
      <vt:lpstr>Kubernetes Journey</vt:lpstr>
      <vt:lpstr>Kubernetes Journey</vt:lpstr>
      <vt:lpstr>Cluster add-ons</vt:lpstr>
      <vt:lpstr>Principle of GitOps</vt:lpstr>
      <vt:lpstr>GitOps Continuously Reconcile</vt:lpstr>
      <vt:lpstr>Secure environments</vt:lpstr>
      <vt:lpstr>Private environments</vt:lpstr>
      <vt:lpstr>Public repositories</vt:lpstr>
      <vt:lpstr>Private repositories</vt:lpstr>
      <vt:lpstr>Trusted repositories</vt:lpstr>
      <vt:lpstr>Cloud environment</vt:lpstr>
      <vt:lpstr>Team management</vt:lpstr>
      <vt:lpstr>Multi-team considerations</vt:lpstr>
      <vt:lpstr>Separation of concerns</vt:lpstr>
      <vt:lpstr>Teams management (k8s)</vt:lpstr>
      <vt:lpstr>Teams management (cloud)</vt:lpstr>
      <vt:lpstr>Teams management (ArgoCD)</vt:lpstr>
      <vt:lpstr>Multi-Cluster Management with GitOps (Topologies)</vt:lpstr>
      <vt:lpstr>Standalone/distributed GitOps</vt:lpstr>
      <vt:lpstr>Centralized/Hub-Spoke (Push)</vt:lpstr>
      <vt:lpstr>Centralized/Hub-Spoke (Shared)</vt:lpstr>
      <vt:lpstr>Centralized/Hub-Spoke (Agent)</vt:lpstr>
      <vt:lpstr>Reliability and Performance</vt:lpstr>
      <vt:lpstr>ArgoCD Scaling Challenges</vt:lpstr>
      <vt:lpstr>Scaling ArgoCD</vt:lpstr>
      <vt:lpstr>Monitoring ArgoCD</vt:lpstr>
      <vt:lpstr>GitOps Bridge</vt:lpstr>
      <vt:lpstr>GitOps Bridge: IaC and Addons</vt:lpstr>
      <vt:lpstr>GitOps Bridge: ApplicationSet (Addon versions)</vt:lpstr>
      <vt:lpstr>GitOps Bridge: ApplicationSet (overrides)</vt:lpstr>
      <vt:lpstr>GitOps Bridge Configuration</vt:lpstr>
      <vt:lpstr>Automated cluster deployment</vt:lpstr>
      <vt:lpstr>Automated deployment (k8s)</vt:lpstr>
      <vt:lpstr>Automated deployment (Cloud)</vt:lpstr>
      <vt:lpstr>Amazon EKS Blueprints</vt:lpstr>
      <vt:lpstr>Cluster creation with Amazon EKS Blueprints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Editing the master slide</dc:title>
  <dc:creator>Microsoft Office User</dc:creator>
  <cp:lastModifiedBy>Microsoft Office User</cp:lastModifiedBy>
  <cp:revision>57</cp:revision>
  <dcterms:created xsi:type="dcterms:W3CDTF">2023-08-18T22:29:57Z</dcterms:created>
  <dcterms:modified xsi:type="dcterms:W3CDTF">2023-09-22T19:47:18Z</dcterms:modified>
</cp:coreProperties>
</file>